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354" r:id="rId3"/>
    <p:sldId id="369" r:id="rId4"/>
    <p:sldId id="370" r:id="rId5"/>
    <p:sldId id="371" r:id="rId6"/>
    <p:sldId id="368" r:id="rId7"/>
    <p:sldId id="376" r:id="rId8"/>
    <p:sldId id="377" r:id="rId9"/>
    <p:sldId id="372" r:id="rId10"/>
    <p:sldId id="373" r:id="rId11"/>
    <p:sldId id="374" r:id="rId12"/>
    <p:sldId id="375" r:id="rId13"/>
    <p:sldId id="378" r:id="rId14"/>
    <p:sldId id="295" r:id="rId15"/>
  </p:sldIdLst>
  <p:sldSz cx="12192000" cy="6858000"/>
  <p:notesSz cx="6858000" cy="9144000"/>
  <p:defaultTextStyle>
    <a:defPPr>
      <a:defRPr lang="ru-RU"/>
    </a:defPPr>
    <a:lvl1pPr marL="0" algn="l" defTabSz="91426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7131" algn="l" defTabSz="91426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4263" algn="l" defTabSz="91426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71394" algn="l" defTabSz="91426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8524" algn="l" defTabSz="91426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5657" algn="l" defTabSz="91426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42787" algn="l" defTabSz="91426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199918" algn="l" defTabSz="91426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7051" algn="l" defTabSz="91426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3" autoAdjust="0"/>
    <p:restoredTop sz="94662" autoAdjust="0"/>
  </p:normalViewPr>
  <p:slideViewPr>
    <p:cSldViewPr>
      <p:cViewPr varScale="1">
        <p:scale>
          <a:sx n="58" d="100"/>
          <a:sy n="58" d="100"/>
        </p:scale>
        <p:origin x="798" y="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FD01F3-2D5F-4077-A0E1-17995990B27E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6C6A21-B709-4353-9969-09739FF70B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3882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6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7131" algn="l" defTabSz="91426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4263" algn="l" defTabSz="91426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71394" algn="l" defTabSz="91426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8524" algn="l" defTabSz="91426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5657" algn="l" defTabSz="91426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2787" algn="l" defTabSz="91426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9918" algn="l" defTabSz="91426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7051" algn="l" defTabSz="91426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4"/>
            <a:ext cx="1036320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3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098348"/>
      </p:ext>
    </p:extLst>
  </p:cSld>
  <p:clrMapOvr>
    <a:masterClrMapping/>
  </p:clrMapOvr>
  <p:transition spd="slow"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6"/>
            <a:ext cx="10920096" cy="390292"/>
          </a:xfrm>
        </p:spPr>
        <p:txBody>
          <a:bodyPr lIns="0" tIns="0" rIns="0" bIns="0"/>
          <a:lstStyle>
            <a:lvl1pPr>
              <a:defRPr sz="25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5" y="2289993"/>
            <a:ext cx="10435757" cy="230832"/>
          </a:xfrm>
        </p:spPr>
        <p:txBody>
          <a:bodyPr lIns="0" tIns="0" rIns="0" bIns="0"/>
          <a:lstStyle>
            <a:lvl1pPr>
              <a:defRPr sz="15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504716"/>
      </p:ext>
    </p:extLst>
  </p:cSld>
  <p:clrMapOvr>
    <a:masterClrMapping/>
  </p:clrMapOvr>
  <p:transition spd="slow"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6"/>
            <a:ext cx="10920096" cy="390292"/>
          </a:xfrm>
        </p:spPr>
        <p:txBody>
          <a:bodyPr lIns="0" tIns="0" rIns="0" bIns="0"/>
          <a:lstStyle>
            <a:lvl1pPr>
              <a:defRPr sz="25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2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031997"/>
      </p:ext>
    </p:extLst>
  </p:cSld>
  <p:clrMapOvr>
    <a:masterClrMapping/>
  </p:clrMapOvr>
  <p:transition spd="slow"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6"/>
            <a:ext cx="10920096" cy="390292"/>
          </a:xfrm>
        </p:spPr>
        <p:txBody>
          <a:bodyPr lIns="0" tIns="0" rIns="0" bIns="0"/>
          <a:lstStyle>
            <a:lvl1pPr>
              <a:defRPr sz="25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654239"/>
      </p:ext>
    </p:extLst>
  </p:cSld>
  <p:clrMapOvr>
    <a:masterClrMapping/>
  </p:clrMapOvr>
  <p:transition spd="slow"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337666"/>
      </p:ext>
    </p:extLst>
  </p:cSld>
  <p:clrMapOvr>
    <a:masterClrMapping/>
  </p:clrMapOvr>
  <p:transition spd="slow" advClick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42" y="1133193"/>
            <a:ext cx="11948966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1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6" y="150406"/>
            <a:ext cx="11948966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1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9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5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4"/>
            <a:ext cx="3901440" cy="2927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1" y="6377944"/>
            <a:ext cx="2804159" cy="2927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4"/>
            <a:ext cx="2804159" cy="2927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128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ransition spd="slow" advClick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43414">
        <a:defRPr>
          <a:latin typeface="+mn-lt"/>
          <a:ea typeface="+mn-ea"/>
          <a:cs typeface="+mn-cs"/>
        </a:defRPr>
      </a:lvl2pPr>
      <a:lvl3pPr marL="1086829">
        <a:defRPr>
          <a:latin typeface="+mn-lt"/>
          <a:ea typeface="+mn-ea"/>
          <a:cs typeface="+mn-cs"/>
        </a:defRPr>
      </a:lvl3pPr>
      <a:lvl4pPr marL="1630245">
        <a:defRPr>
          <a:latin typeface="+mn-lt"/>
          <a:ea typeface="+mn-ea"/>
          <a:cs typeface="+mn-cs"/>
        </a:defRPr>
      </a:lvl4pPr>
      <a:lvl5pPr marL="2173659">
        <a:defRPr>
          <a:latin typeface="+mn-lt"/>
          <a:ea typeface="+mn-ea"/>
          <a:cs typeface="+mn-cs"/>
        </a:defRPr>
      </a:lvl5pPr>
      <a:lvl6pPr marL="2717074">
        <a:defRPr>
          <a:latin typeface="+mn-lt"/>
          <a:ea typeface="+mn-ea"/>
          <a:cs typeface="+mn-cs"/>
        </a:defRPr>
      </a:lvl6pPr>
      <a:lvl7pPr marL="3260488">
        <a:defRPr>
          <a:latin typeface="+mn-lt"/>
          <a:ea typeface="+mn-ea"/>
          <a:cs typeface="+mn-cs"/>
        </a:defRPr>
      </a:lvl7pPr>
      <a:lvl8pPr marL="3803904">
        <a:defRPr>
          <a:latin typeface="+mn-lt"/>
          <a:ea typeface="+mn-ea"/>
          <a:cs typeface="+mn-cs"/>
        </a:defRPr>
      </a:lvl8pPr>
      <a:lvl9pPr marL="434731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14">
        <a:defRPr>
          <a:latin typeface="+mn-lt"/>
          <a:ea typeface="+mn-ea"/>
          <a:cs typeface="+mn-cs"/>
        </a:defRPr>
      </a:lvl2pPr>
      <a:lvl3pPr marL="1086829">
        <a:defRPr>
          <a:latin typeface="+mn-lt"/>
          <a:ea typeface="+mn-ea"/>
          <a:cs typeface="+mn-cs"/>
        </a:defRPr>
      </a:lvl3pPr>
      <a:lvl4pPr marL="1630245">
        <a:defRPr>
          <a:latin typeface="+mn-lt"/>
          <a:ea typeface="+mn-ea"/>
          <a:cs typeface="+mn-cs"/>
        </a:defRPr>
      </a:lvl4pPr>
      <a:lvl5pPr marL="2173659">
        <a:defRPr>
          <a:latin typeface="+mn-lt"/>
          <a:ea typeface="+mn-ea"/>
          <a:cs typeface="+mn-cs"/>
        </a:defRPr>
      </a:lvl5pPr>
      <a:lvl6pPr marL="2717074">
        <a:defRPr>
          <a:latin typeface="+mn-lt"/>
          <a:ea typeface="+mn-ea"/>
          <a:cs typeface="+mn-cs"/>
        </a:defRPr>
      </a:lvl6pPr>
      <a:lvl7pPr marL="3260488">
        <a:defRPr>
          <a:latin typeface="+mn-lt"/>
          <a:ea typeface="+mn-ea"/>
          <a:cs typeface="+mn-cs"/>
        </a:defRPr>
      </a:lvl7pPr>
      <a:lvl8pPr marL="3803904">
        <a:defRPr>
          <a:latin typeface="+mn-lt"/>
          <a:ea typeface="+mn-ea"/>
          <a:cs typeface="+mn-cs"/>
        </a:defRPr>
      </a:lvl8pPr>
      <a:lvl9pPr marL="434731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524002" y="332657"/>
            <a:ext cx="9143999" cy="61796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err="1" smtClean="0"/>
              <a:t>O‘zbek</a:t>
            </a:r>
            <a:r>
              <a:rPr lang="en-US" sz="4000" dirty="0" smtClean="0"/>
              <a:t> </a:t>
            </a:r>
            <a:r>
              <a:rPr lang="en-US" sz="4000" dirty="0" err="1" smtClean="0"/>
              <a:t>tili</a:t>
            </a:r>
            <a:endParaRPr lang="ru-RU" sz="4000" dirty="0"/>
          </a:p>
        </p:txBody>
      </p:sp>
      <p:sp>
        <p:nvSpPr>
          <p:cNvPr id="6" name="object 6"/>
          <p:cNvSpPr/>
          <p:nvPr/>
        </p:nvSpPr>
        <p:spPr>
          <a:xfrm>
            <a:off x="1199456" y="2564906"/>
            <a:ext cx="576063" cy="1808315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00"/>
          </a:p>
        </p:txBody>
      </p:sp>
      <p:grpSp>
        <p:nvGrpSpPr>
          <p:cNvPr id="8" name="object 27"/>
          <p:cNvGrpSpPr/>
          <p:nvPr/>
        </p:nvGrpSpPr>
        <p:grpSpPr>
          <a:xfrm>
            <a:off x="10344472" y="188641"/>
            <a:ext cx="1368152" cy="792086"/>
            <a:chOff x="4686759" y="212868"/>
            <a:chExt cx="634365" cy="634365"/>
          </a:xfrm>
        </p:grpSpPr>
        <p:sp>
          <p:nvSpPr>
            <p:cNvPr id="9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r>
                <a:rPr lang="ru-RU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6-</a:t>
              </a:r>
              <a:r>
                <a:rPr lang="en-US" sz="40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sinf</a:t>
              </a:r>
              <a:r>
                <a:rPr lang="en-US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2024035" y="2059116"/>
            <a:ext cx="5572163" cy="3170084"/>
          </a:xfrm>
          <a:prstGeom prst="rect">
            <a:avLst/>
          </a:prstGeom>
          <a:noFill/>
        </p:spPr>
        <p:txBody>
          <a:bodyPr wrap="square" lIns="91426" tIns="45713" rIns="91426" bIns="45713" rtlCol="0">
            <a:spAutoFit/>
          </a:bodyPr>
          <a:lstStyle/>
          <a:p>
            <a:pPr algn="ctr"/>
            <a:endParaRPr lang="en-US" sz="36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en-US" sz="44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en-US" sz="44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40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4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Admin\Desktop\укувчилар расми\images (15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10512" y="2214554"/>
            <a:ext cx="3714776" cy="2786082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387230" y="1384315"/>
            <a:ext cx="6500858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	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HYATT</a:t>
            </a:r>
            <a:r>
              <a:rPr kumimoji="0" lang="en-US" sz="360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regency Tashkent.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marL="0" marR="0" lvl="0" indent="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Y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etti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qavatdan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iborat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bo‘lib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uch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yuzta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xona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beshta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anjumanlar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zali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ikkita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restoran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bar,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basseyn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poytaxt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manzarasini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tomosha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qilish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mumkin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bo‘lgan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ko‘plab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ochiq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ayvonlarga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ega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775793" y="332657"/>
            <a:ext cx="10657183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8084" y="262389"/>
            <a:ext cx="116905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Poytaxtdagi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yagona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besh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yulduzli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mehmonxona</a:t>
            </a:r>
            <a:endParaRPr lang="ru-RU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6386" name="Picture 2" descr="C:\Users\Admin\Desktop\бинолар\hyat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39008" y="1357298"/>
            <a:ext cx="4572032" cy="4786346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6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238084" y="1052736"/>
            <a:ext cx="8306188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Favvora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Toshkentning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ajralib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turuvchi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o‘ziga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xosliklaridan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biri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Markaziy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Osiyoning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biror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shahri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bu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kabi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xilma</a:t>
            </a:r>
            <a:r>
              <a:rPr kumimoji="0" lang="en-US" sz="24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xillikdan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faxrlana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olmasa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kerak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Eng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keksa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favvoralardan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biri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Alisher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Navoiy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nomidagi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Opera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va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balet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teatri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qarshisida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joylashgan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r>
              <a:rPr kumimoji="0" lang="en-US" sz="24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Favvora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paxta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chanog‘i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shaklida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qurilgan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 1947-yilda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asirlikka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tushgan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yapon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askarlari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tomonidan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bunyod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etilgan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bo‘lib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muhandislik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qismi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hozirga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qadar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o‘zgartirilmagan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1966-yilgi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kuchli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zilzila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vaqtida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favvora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ham,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teatr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binosi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ham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shikastlanmadi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2010-yilda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favvora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rekonstruksiya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qilindi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musiqa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jo‘rligida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ishlovchi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yoritish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tizimi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o‘rnatildi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Shu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bois, u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bugungi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kunda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yorug‘lik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va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musiqa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hamohangligida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"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raqsga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tushuvchi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"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favvoraga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aylandi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51384" y="285728"/>
            <a:ext cx="110892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4000" b="1" dirty="0" err="1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Favvora</a:t>
            </a:r>
            <a:endParaRPr lang="ru-RU" sz="40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C:\Users\Admin\Desktop\бинолар\фаввора.jpg"/>
          <p:cNvPicPr/>
          <p:nvPr/>
        </p:nvPicPr>
        <p:blipFill>
          <a:blip r:embed="rId2"/>
          <a:srcRect b="7672"/>
          <a:stretch>
            <a:fillRect/>
          </a:stretch>
        </p:blipFill>
        <p:spPr bwMode="auto">
          <a:xfrm>
            <a:off x="8688288" y="1285860"/>
            <a:ext cx="3265628" cy="4879444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4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309522" y="1357298"/>
            <a:ext cx="6286544" cy="4955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Respublikadagi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eng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keksa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Oliy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ta’lim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m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uassasasi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Olmazor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tumanida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joylashgan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O‘zbekiston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Milliy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Universiteti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Unga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1918-yilda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asos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solingan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Ayni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paytda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bu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yerda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juda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ko‘p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fakultetlar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faoliyat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ko‘rsatmoqda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8084" y="334397"/>
            <a:ext cx="117625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Respublikadagi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eng 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keksa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Oliy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ta’lim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muassasasi</a:t>
            </a:r>
            <a:endParaRPr lang="ru-RU" sz="36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8434" name="Picture 2" descr="C:\Users\Admin\Desktop\бинолар\гяьг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39008" y="1285860"/>
            <a:ext cx="4643470" cy="5214974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8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9522" y="1214422"/>
            <a:ext cx="11572956" cy="55861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Toshkent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kuranti</a:t>
            </a:r>
            <a:endParaRPr lang="en-US" sz="28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Toshkent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kuranti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Toshkent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shahrining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o‘ziga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xos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ramzi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hisoblanadi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1947-yil 30-aprelda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qurib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bitkazilib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foydalanishga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topshirilgan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ushbu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inshoot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ancha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mustahkam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bo‘lib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1966-yilgi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zilzilalarga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bardosh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bergan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Toshkent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kuranti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necha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yillik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tarixlarga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guvoh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bo‘lib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kelmoqda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Bu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minora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ortiqcha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bezak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talab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etmaydi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qiyofasi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esa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hech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zamonda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eskirmagan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Har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chorak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yarim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soatda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bong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urib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turadigan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mahobatli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inshootni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poytaxtimizning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ramzi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urib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turgan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yuragiga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qiyoslash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mumkin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b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Kurant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me‘moriy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inshooti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dunyoning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sanoqli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davlatlaridagina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mavjud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Xususan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Buyuk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Britaniyadagi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Big-Ben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bundan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necha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yil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muqaddam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Eronda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barpo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etilgan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kurant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soatlari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mamlakatlarning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o‘ziga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xos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ramzi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sanaladi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algn="just"/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Toshkent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kuranti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kelib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chiqish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tarixi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mustahkamligi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milliy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uslublari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alohida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ajralib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turadi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5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8084" y="285728"/>
            <a:ext cx="116443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Adabiy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o‘qish</a:t>
            </a:r>
            <a:endParaRPr lang="ru-RU" sz="36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95399" y="260648"/>
            <a:ext cx="11017224" cy="552914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Нашивка 6"/>
          <p:cNvSpPr/>
          <p:nvPr/>
        </p:nvSpPr>
        <p:spPr>
          <a:xfrm>
            <a:off x="1809720" y="1571612"/>
            <a:ext cx="8215370" cy="2071702"/>
          </a:xfrm>
          <a:prstGeom prst="chevro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Poytaxtim-faxrim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mavzusida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matn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tuzing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169" name="Picture 1" descr="C:\Users\Admin\Desktop\odamchalar\FB_IMG_160370953084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5274" y="4786322"/>
            <a:ext cx="3500462" cy="1714512"/>
          </a:xfrm>
          <a:prstGeom prst="rect">
            <a:avLst/>
          </a:prstGeom>
          <a:noFill/>
        </p:spPr>
      </p:pic>
      <p:pic>
        <p:nvPicPr>
          <p:cNvPr id="10" name="Picture 1" descr="C:\Users\Admin\Desktop\odamchalar\FB_IMG_160370953084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10050" y="4857760"/>
            <a:ext cx="3500462" cy="1714512"/>
          </a:xfrm>
          <a:prstGeom prst="rect">
            <a:avLst/>
          </a:prstGeom>
          <a:noFill/>
        </p:spPr>
      </p:pic>
      <p:pic>
        <p:nvPicPr>
          <p:cNvPr id="11" name="Picture 1" descr="C:\Users\Admin\Desktop\odamchalar\FB_IMG_160370953084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24826" y="4857760"/>
            <a:ext cx="3500462" cy="17145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2298639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309523" y="1285859"/>
            <a:ext cx="11572957" cy="57150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26" tIns="45713" rIns="91426" bIns="45713"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Hozirgi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zamon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fe’llariga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yozing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775793" y="332657"/>
            <a:ext cx="10657183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0960" y="2357430"/>
            <a:ext cx="3786214" cy="50006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kelyapti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80960" y="3286124"/>
            <a:ext cx="3786214" cy="50006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o‘qiyapti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80960" y="4143380"/>
            <a:ext cx="3786214" cy="50006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ichyapti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80960" y="5072074"/>
            <a:ext cx="3786214" cy="50006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ketyapti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80960" y="6000768"/>
            <a:ext cx="3786214" cy="50006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boryapti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024826" y="2357430"/>
            <a:ext cx="3786214" cy="50006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yozmoqda</a:t>
            </a:r>
            <a:endParaRPr lang="ru-RU" sz="28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024826" y="3357562"/>
            <a:ext cx="3786214" cy="50006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tinglamoqda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024826" y="4286256"/>
            <a:ext cx="3786214" cy="50006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tozalamoqda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024826" y="5214950"/>
            <a:ext cx="3786214" cy="50006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ovqatlanmoqda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024826" y="6072206"/>
            <a:ext cx="3786214" cy="50006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uxlamoqda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C:\Users\Admin\Desktop\укувчилар расми\images (19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95802" y="2500306"/>
            <a:ext cx="2928958" cy="3857652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5" grpId="0" animBg="1"/>
      <p:bldP spid="8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81713" y="208021"/>
            <a:ext cx="10950655" cy="805245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Bilib</a:t>
            </a: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40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oling</a:t>
            </a: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!</a:t>
            </a:r>
            <a:endParaRPr kumimoji="0" lang="ru-RU" sz="4000" b="1" i="0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8084" y="1285860"/>
            <a:ext cx="11715832" cy="52864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Hozirgi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zamon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fe’llari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nutq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so‘zlanayotgan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paytda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sodir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bo‘layotgan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ish-harakatni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bildiradi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Ular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en-US" sz="4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moqda</a:t>
            </a: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qo‘shimchasi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hosil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qilinadi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quyidagicha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tuslanadi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81713" y="208021"/>
            <a:ext cx="10950655" cy="805245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Bilib</a:t>
            </a: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40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oling</a:t>
            </a: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!</a:t>
            </a:r>
            <a:endParaRPr kumimoji="0" lang="ru-RU" sz="4000" b="1" i="0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09522" y="1357298"/>
          <a:ext cx="11572956" cy="51435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1636"/>
                <a:gridCol w="5072098"/>
                <a:gridCol w="4929222"/>
              </a:tblGrid>
              <a:tr h="1285884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r>
                        <a:rPr lang="en-US" sz="36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36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Birlik </a:t>
                      </a:r>
                      <a:endParaRPr lang="ru-RU" sz="36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Ko‘plik</a:t>
                      </a:r>
                      <a:endParaRPr lang="ru-RU" sz="3600" b="1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285884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latin typeface="Arial" pitchFamily="34" charset="0"/>
                          <a:cs typeface="Arial" pitchFamily="34" charset="0"/>
                        </a:rPr>
                        <a:t>I</a:t>
                      </a:r>
                      <a:endParaRPr lang="ru-RU" sz="3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 smtClean="0">
                          <a:latin typeface="Arial" pitchFamily="34" charset="0"/>
                          <a:cs typeface="Arial" pitchFamily="34" charset="0"/>
                        </a:rPr>
                        <a:t>qur</a:t>
                      </a:r>
                      <a:r>
                        <a:rPr lang="en-US" sz="36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moq</a:t>
                      </a:r>
                      <a:r>
                        <a:rPr lang="en-US" sz="3600" b="1" dirty="0" err="1" smtClean="0">
                          <a:latin typeface="Arial" pitchFamily="34" charset="0"/>
                          <a:cs typeface="Arial" pitchFamily="34" charset="0"/>
                        </a:rPr>
                        <a:t>daman</a:t>
                      </a:r>
                      <a:endParaRPr lang="ru-RU" sz="3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 smtClean="0">
                          <a:latin typeface="Arial" pitchFamily="34" charset="0"/>
                          <a:cs typeface="Arial" pitchFamily="34" charset="0"/>
                        </a:rPr>
                        <a:t>qur</a:t>
                      </a:r>
                      <a:r>
                        <a:rPr lang="en-US" sz="36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moq</a:t>
                      </a:r>
                      <a:r>
                        <a:rPr lang="en-US" sz="3600" b="1" dirty="0" err="1" smtClean="0">
                          <a:latin typeface="Arial" pitchFamily="34" charset="0"/>
                          <a:cs typeface="Arial" pitchFamily="34" charset="0"/>
                        </a:rPr>
                        <a:t>damiz</a:t>
                      </a:r>
                      <a:endParaRPr lang="ru-RU" sz="3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285884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latin typeface="Arial" pitchFamily="34" charset="0"/>
                          <a:cs typeface="Arial" pitchFamily="34" charset="0"/>
                        </a:rPr>
                        <a:t>II</a:t>
                      </a:r>
                      <a:endParaRPr lang="ru-RU" sz="3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 smtClean="0">
                          <a:latin typeface="Arial" pitchFamily="34" charset="0"/>
                          <a:cs typeface="Arial" pitchFamily="34" charset="0"/>
                        </a:rPr>
                        <a:t>qur</a:t>
                      </a:r>
                      <a:r>
                        <a:rPr lang="en-US" sz="36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moq</a:t>
                      </a:r>
                      <a:r>
                        <a:rPr lang="en-US" sz="3600" b="1" dirty="0" err="1" smtClean="0">
                          <a:latin typeface="Arial" pitchFamily="34" charset="0"/>
                          <a:cs typeface="Arial" pitchFamily="34" charset="0"/>
                        </a:rPr>
                        <a:t>dasan</a:t>
                      </a:r>
                      <a:endParaRPr lang="ru-RU" sz="3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 smtClean="0">
                          <a:latin typeface="Arial" pitchFamily="34" charset="0"/>
                          <a:cs typeface="Arial" pitchFamily="34" charset="0"/>
                        </a:rPr>
                        <a:t>qur</a:t>
                      </a:r>
                      <a:r>
                        <a:rPr lang="en-US" sz="36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moq</a:t>
                      </a:r>
                      <a:r>
                        <a:rPr lang="en-US" sz="3600" b="1" dirty="0" err="1" smtClean="0">
                          <a:latin typeface="Arial" pitchFamily="34" charset="0"/>
                          <a:cs typeface="Arial" pitchFamily="34" charset="0"/>
                        </a:rPr>
                        <a:t>dasiz</a:t>
                      </a:r>
                      <a:endParaRPr lang="ru-RU" sz="3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285884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latin typeface="Arial" pitchFamily="34" charset="0"/>
                          <a:cs typeface="Arial" pitchFamily="34" charset="0"/>
                        </a:rPr>
                        <a:t>III</a:t>
                      </a:r>
                      <a:endParaRPr lang="ru-RU" sz="3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 smtClean="0">
                          <a:latin typeface="Arial" pitchFamily="34" charset="0"/>
                          <a:cs typeface="Arial" pitchFamily="34" charset="0"/>
                        </a:rPr>
                        <a:t>qur</a:t>
                      </a:r>
                      <a:r>
                        <a:rPr lang="en-US" sz="36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moq</a:t>
                      </a:r>
                      <a:r>
                        <a:rPr lang="en-US" sz="3600" b="1" dirty="0" err="1" smtClean="0">
                          <a:latin typeface="Arial" pitchFamily="34" charset="0"/>
                          <a:cs typeface="Arial" pitchFamily="34" charset="0"/>
                        </a:rPr>
                        <a:t>da</a:t>
                      </a:r>
                      <a:r>
                        <a:rPr lang="en-US" sz="36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3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 smtClean="0">
                          <a:latin typeface="Arial" pitchFamily="34" charset="0"/>
                          <a:cs typeface="Arial" pitchFamily="34" charset="0"/>
                        </a:rPr>
                        <a:t>qur</a:t>
                      </a:r>
                      <a:r>
                        <a:rPr lang="en-US" sz="36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moq</a:t>
                      </a:r>
                      <a:r>
                        <a:rPr lang="en-US" sz="3600" b="1" dirty="0" err="1" smtClean="0">
                          <a:latin typeface="Arial" pitchFamily="34" charset="0"/>
                          <a:cs typeface="Arial" pitchFamily="34" charset="0"/>
                        </a:rPr>
                        <a:t>dalar</a:t>
                      </a:r>
                      <a:endParaRPr lang="ru-RU" sz="3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3" y="332657"/>
            <a:ext cx="10657183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40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40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endParaRPr lang="ru-RU" sz="40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522" y="1285860"/>
            <a:ext cx="11644394" cy="52864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200000"/>
              </a:lnSpc>
            </a:pPr>
            <a:r>
              <a:rPr lang="en-US" sz="4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Hozirgi</a:t>
            </a:r>
            <a:r>
              <a:rPr lang="en-US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zamon</a:t>
            </a:r>
            <a:r>
              <a:rPr lang="en-US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fe’llarining</a:t>
            </a:r>
            <a:r>
              <a:rPr lang="en-US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en-US" sz="4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moqda</a:t>
            </a: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qo‘shimchasi</a:t>
            </a:r>
            <a:r>
              <a:rPr lang="en-US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yordamida</a:t>
            </a:r>
            <a:r>
              <a:rPr lang="en-US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hosil</a:t>
            </a:r>
            <a:r>
              <a:rPr lang="en-US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qilinadigan</a:t>
            </a:r>
            <a:r>
              <a:rPr lang="en-US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shakli</a:t>
            </a:r>
            <a:r>
              <a:rPr lang="en-US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asosan</a:t>
            </a:r>
            <a:r>
              <a:rPr lang="en-US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kitobiy</a:t>
            </a:r>
            <a:r>
              <a:rPr lang="en-US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uslubda</a:t>
            </a:r>
            <a:r>
              <a:rPr lang="en-US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ishlatiladi</a:t>
            </a:r>
            <a:r>
              <a:rPr lang="en-US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40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3" y="332657"/>
            <a:ext cx="10657183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40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40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40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8084" y="1285860"/>
            <a:ext cx="11715832" cy="52864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Hozirgi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zamon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fe’llari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nutq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paytining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o‘zida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yuz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berayotgan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yoki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yuz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bermayotgan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harakat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holatni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bildiradi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ular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>
              <a:buFontTx/>
              <a:buChar char="-"/>
            </a:pP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yap, - 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moqda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qo‘shimchalaridan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so‘ng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>
              <a:buFontTx/>
              <a:buChar char="-"/>
            </a:pP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man, -san, -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miz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- 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siz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- 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qo‘shimchalarini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qo‘shish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orqali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hosil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qilinadi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endParaRPr lang="en-US" sz="3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Masalan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Men 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kitob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o‘qi</a:t>
            </a:r>
            <a:r>
              <a:rPr lang="en-US" sz="3600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yap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man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3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3" y="332657"/>
            <a:ext cx="10657183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8084" y="1285860"/>
            <a:ext cx="11644394" cy="64294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gaplar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tarkibidagi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hozirgi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zamon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fe’llarini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toping.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Табличка 3"/>
          <p:cNvSpPr/>
          <p:nvPr/>
        </p:nvSpPr>
        <p:spPr>
          <a:xfrm>
            <a:off x="523836" y="2285992"/>
            <a:ext cx="4000528" cy="1714512"/>
          </a:xfrm>
          <a:prstGeom prst="plaqu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Munojatxon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maktabga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ketyapti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Табличка 4"/>
          <p:cNvSpPr/>
          <p:nvPr/>
        </p:nvSpPr>
        <p:spPr>
          <a:xfrm>
            <a:off x="523836" y="4714884"/>
            <a:ext cx="4143404" cy="1714512"/>
          </a:xfrm>
          <a:prstGeom prst="plaqu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Javohir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darslarni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puxta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egallamoqda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Табличка 5"/>
          <p:cNvSpPr/>
          <p:nvPr/>
        </p:nvSpPr>
        <p:spPr>
          <a:xfrm>
            <a:off x="7739074" y="2285992"/>
            <a:ext cx="3929090" cy="1571636"/>
          </a:xfrm>
          <a:prstGeom prst="plaqu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Dadam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kitob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o‘qiyaptilar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Табличка 6"/>
          <p:cNvSpPr/>
          <p:nvPr/>
        </p:nvSpPr>
        <p:spPr>
          <a:xfrm>
            <a:off x="7739074" y="4786322"/>
            <a:ext cx="4071966" cy="1571636"/>
          </a:xfrm>
          <a:prstGeom prst="plaqu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O‘quvchilar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tadbirda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qatnashmoqdalar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9458" name="Picture 2" descr="C:\Users\Admin\Desktop\расмчалар\FB_IMG_15990364336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52992" y="2643182"/>
            <a:ext cx="2500330" cy="3071834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3" y="332657"/>
            <a:ext cx="10657183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лако 2"/>
          <p:cNvSpPr/>
          <p:nvPr/>
        </p:nvSpPr>
        <p:spPr>
          <a:xfrm>
            <a:off x="380960" y="1500174"/>
            <a:ext cx="5072098" cy="2000264"/>
          </a:xfrm>
          <a:prstGeom prst="clou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ketyapti</a:t>
            </a:r>
            <a:endParaRPr lang="ru-RU" sz="3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Облако 3"/>
          <p:cNvSpPr/>
          <p:nvPr/>
        </p:nvSpPr>
        <p:spPr>
          <a:xfrm>
            <a:off x="6381752" y="1500174"/>
            <a:ext cx="5072098" cy="2000264"/>
          </a:xfrm>
          <a:prstGeom prst="clou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o‘qiyapti</a:t>
            </a:r>
            <a:endParaRPr lang="ru-RU" sz="3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лако 4"/>
          <p:cNvSpPr/>
          <p:nvPr/>
        </p:nvSpPr>
        <p:spPr>
          <a:xfrm>
            <a:off x="452398" y="4357694"/>
            <a:ext cx="5072098" cy="2000264"/>
          </a:xfrm>
          <a:prstGeom prst="clou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egallamoqda</a:t>
            </a:r>
            <a:endParaRPr lang="ru-RU" sz="3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Облако 5"/>
          <p:cNvSpPr/>
          <p:nvPr/>
        </p:nvSpPr>
        <p:spPr>
          <a:xfrm>
            <a:off x="6310314" y="4071942"/>
            <a:ext cx="5429288" cy="2000264"/>
          </a:xfrm>
          <a:prstGeom prst="clou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qatnashmoqda</a:t>
            </a:r>
            <a:endParaRPr lang="ru-RU" sz="3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238084" y="1278515"/>
            <a:ext cx="6786610" cy="492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	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Humo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Arena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muz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saroyi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en-US" sz="26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	12500 </a:t>
            </a:r>
            <a:r>
              <a:rPr kumimoji="0" lang="en-US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nafar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tomoshabinni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o‘z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bag‘riga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sig‘dira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oladi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2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	U </a:t>
            </a:r>
            <a:r>
              <a:rPr kumimoji="0" lang="en-US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ko‘p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tarmoqli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maydoncha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sifatida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loyihalashtirilgan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en-US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bo‘lib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bu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yerda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muz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ustida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xokkey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short-trek, </a:t>
            </a:r>
            <a:r>
              <a:rPr kumimoji="0" lang="en-US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figurali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uchish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kabi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qishki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sport </a:t>
            </a:r>
            <a:r>
              <a:rPr kumimoji="0" lang="en-US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turlari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shuningdek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boks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basketbol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voleybol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va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boshqa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sport </a:t>
            </a:r>
            <a:r>
              <a:rPr kumimoji="0" lang="en-US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turlari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bo‘yicha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musobaqalar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tashkil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etish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mumkin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2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	</a:t>
            </a:r>
            <a:r>
              <a:rPr kumimoji="0" lang="en-US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Humo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Arena 2019-yil </a:t>
            </a:r>
            <a:r>
              <a:rPr kumimoji="0" lang="en-US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kuzida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foydalanishga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topshirildi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en-US" sz="2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C:\Users\Admin\Desktop\бинолар\Без названия (15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10446" y="1500174"/>
            <a:ext cx="4500594" cy="4786346"/>
          </a:xfrm>
          <a:prstGeom prst="rect">
            <a:avLst/>
          </a:prstGeom>
          <a:noFill/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775793" y="332657"/>
            <a:ext cx="10657183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95340" y="214290"/>
            <a:ext cx="106442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Humo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Arena 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muz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saroyi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lang="ru-RU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11199</TotalTime>
  <Words>323</Words>
  <Application>Microsoft Office PowerPoint</Application>
  <PresentationFormat>Широкоэкранный</PresentationFormat>
  <Paragraphs>74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Times New Roman</vt:lpstr>
      <vt:lpstr>Office Theme</vt:lpstr>
      <vt:lpstr>O‘zbek tili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ТСБ-1</cp:lastModifiedBy>
  <cp:revision>917</cp:revision>
  <dcterms:created xsi:type="dcterms:W3CDTF">2020-08-03T09:44:14Z</dcterms:created>
  <dcterms:modified xsi:type="dcterms:W3CDTF">2021-02-23T08:54:41Z</dcterms:modified>
</cp:coreProperties>
</file>