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6" r:id="rId2"/>
    <p:sldId id="1636" r:id="rId3"/>
    <p:sldId id="1637" r:id="rId4"/>
    <p:sldId id="1638" r:id="rId5"/>
    <p:sldId id="1583" r:id="rId6"/>
    <p:sldId id="1605" r:id="rId7"/>
    <p:sldId id="1607" r:id="rId8"/>
    <p:sldId id="1536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8" autoAdjust="0"/>
    <p:restoredTop sz="94584" autoAdjust="0"/>
  </p:normalViewPr>
  <p:slideViewPr>
    <p:cSldViewPr>
      <p:cViewPr varScale="1">
        <p:scale>
          <a:sx n="138" d="100"/>
          <a:sy n="138" d="100"/>
        </p:scale>
        <p:origin x="472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5" Type="http://schemas.openxmlformats.org/officeDocument/2006/relationships/image" Target="NULL"/><Relationship Id="rId4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986341" y="1876207"/>
            <a:ext cx="1891203" cy="24482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969825" y="2154654"/>
            <a:ext cx="6494410" cy="27853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( 1 часть)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6690" y="2154654"/>
            <a:ext cx="545421" cy="58493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46691" y="2859782"/>
            <a:ext cx="545421" cy="1297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BF471-FE6D-4341-A2C3-B1A11E3FA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007DB8-423B-EB49-BEBA-A04537E876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U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BBBED2-086E-3F43-A2A6-D958EB2F0AE0}"/>
              </a:ext>
            </a:extLst>
          </p:cNvPr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ru-UZ"/>
          </a:p>
        </p:txBody>
      </p:sp>
      <p:sp>
        <p:nvSpPr>
          <p:cNvPr id="6" name="Полилиния 5">
            <a:extLst>
              <a:ext uri="{FF2B5EF4-FFF2-40B4-BE49-F238E27FC236}">
                <a16:creationId xmlns:a16="http://schemas.microsoft.com/office/drawing/2014/main" id="{D6928DA3-665F-8C45-AB4F-0FEBF52C0621}"/>
              </a:ext>
            </a:extLst>
          </p:cNvPr>
          <p:cNvSpPr/>
          <p:nvPr/>
        </p:nvSpPr>
        <p:spPr>
          <a:xfrm flipH="1" flipV="1">
            <a:off x="827578" y="1863443"/>
            <a:ext cx="3600450" cy="1554480"/>
          </a:xfrm>
          <a:custGeom>
            <a:avLst/>
            <a:gdLst>
              <a:gd name="connsiteX0" fmla="*/ 0 w 4800600"/>
              <a:gd name="connsiteY0" fmla="*/ 2072640 h 2072640"/>
              <a:gd name="connsiteX1" fmla="*/ 518160 w 4800600"/>
              <a:gd name="connsiteY1" fmla="*/ 0 h 2072640"/>
              <a:gd name="connsiteX2" fmla="*/ 4800600 w 4800600"/>
              <a:gd name="connsiteY2" fmla="*/ 45720 h 2072640"/>
              <a:gd name="connsiteX3" fmla="*/ 0 w 4800600"/>
              <a:gd name="connsiteY3" fmla="*/ 2072640 h 207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0600" h="2072640">
                <a:moveTo>
                  <a:pt x="0" y="2072640"/>
                </a:moveTo>
                <a:lnTo>
                  <a:pt x="518160" y="0"/>
                </a:lnTo>
                <a:lnTo>
                  <a:pt x="4800600" y="45720"/>
                </a:lnTo>
                <a:lnTo>
                  <a:pt x="0" y="2072640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7" name="Пятно 1 6">
            <a:extLst>
              <a:ext uri="{FF2B5EF4-FFF2-40B4-BE49-F238E27FC236}">
                <a16:creationId xmlns:a16="http://schemas.microsoft.com/office/drawing/2014/main" id="{7B60ACF9-0BA6-4E4F-A80F-A523DBCCFD44}"/>
              </a:ext>
            </a:extLst>
          </p:cNvPr>
          <p:cNvSpPr/>
          <p:nvPr/>
        </p:nvSpPr>
        <p:spPr>
          <a:xfrm>
            <a:off x="8253694" y="953101"/>
            <a:ext cx="685800" cy="685800"/>
          </a:xfrm>
          <a:prstGeom prst="irregularSeal1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3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7E0F4AE8-6EA2-3748-AAAE-32721DBE4A33}"/>
              </a:ext>
            </a:extLst>
          </p:cNvPr>
          <p:cNvGrpSpPr/>
          <p:nvPr/>
        </p:nvGrpSpPr>
        <p:grpSpPr>
          <a:xfrm>
            <a:off x="773571" y="1473653"/>
            <a:ext cx="3763962" cy="2398094"/>
            <a:chOff x="1896003" y="1196690"/>
            <a:chExt cx="5018617" cy="3197458"/>
          </a:xfrm>
        </p:grpSpPr>
        <p:sp>
          <p:nvSpPr>
            <p:cNvPr id="9" name="Параллелограмм 8">
              <a:extLst>
                <a:ext uri="{FF2B5EF4-FFF2-40B4-BE49-F238E27FC236}">
                  <a16:creationId xmlns:a16="http://schemas.microsoft.com/office/drawing/2014/main" id="{F1ADDBFF-7A1B-1D4B-9DE8-631B4D9E433A}"/>
                </a:ext>
              </a:extLst>
            </p:cNvPr>
            <p:cNvSpPr/>
            <p:nvPr/>
          </p:nvSpPr>
          <p:spPr>
            <a:xfrm>
              <a:off x="1979640" y="1700760"/>
              <a:ext cx="4824670" cy="2066560"/>
            </a:xfrm>
            <a:prstGeom prst="parallelogram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1EE33B6-17CF-4845-91D7-308CE1D0175A}"/>
                </a:ext>
              </a:extLst>
            </p:cNvPr>
            <p:cNvSpPr txBox="1"/>
            <p:nvPr/>
          </p:nvSpPr>
          <p:spPr>
            <a:xfrm>
              <a:off x="1896003" y="371704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5DC7F5C-C614-D74D-B5D4-B9C19C29CFFF}"/>
                </a:ext>
              </a:extLst>
            </p:cNvPr>
            <p:cNvSpPr txBox="1"/>
            <p:nvPr/>
          </p:nvSpPr>
          <p:spPr>
            <a:xfrm>
              <a:off x="2051650" y="1270459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C7AC3C5-46DA-6843-83E5-9CF5626AB28D}"/>
                </a:ext>
              </a:extLst>
            </p:cNvPr>
            <p:cNvSpPr txBox="1"/>
            <p:nvPr/>
          </p:nvSpPr>
          <p:spPr>
            <a:xfrm>
              <a:off x="6360623" y="119669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0E306F7-2104-8D4A-BCA1-368A0EE76E43}"/>
                </a:ext>
              </a:extLst>
            </p:cNvPr>
            <p:cNvSpPr txBox="1"/>
            <p:nvPr/>
          </p:nvSpPr>
          <p:spPr>
            <a:xfrm>
              <a:off x="5784542" y="3717040"/>
              <a:ext cx="57964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7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C899910-AEAB-7F42-A737-E985D2F6A848}"/>
              </a:ext>
            </a:extLst>
          </p:cNvPr>
          <p:cNvCxnSpPr/>
          <p:nvPr/>
        </p:nvCxnSpPr>
        <p:spPr>
          <a:xfrm flipV="1">
            <a:off x="859270" y="1862591"/>
            <a:ext cx="3575925" cy="15236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0C34942-0695-5D4E-9B07-DA7B59EAD61F}"/>
              </a:ext>
            </a:extLst>
          </p:cNvPr>
          <p:cNvSpPr txBox="1"/>
          <p:nvPr/>
        </p:nvSpPr>
        <p:spPr>
          <a:xfrm>
            <a:off x="1707467" y="920996"/>
            <a:ext cx="2824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параллелограмм, 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CAD = 16° ,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DCA= 37° ,</a:t>
            </a:r>
            <a:endParaRPr lang="ru-RU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8C93BFD1-6432-C14E-A5EA-034331985BD8}"/>
              </a:ext>
            </a:extLst>
          </p:cNvPr>
          <p:cNvGrpSpPr/>
          <p:nvPr/>
        </p:nvGrpSpPr>
        <p:grpSpPr>
          <a:xfrm>
            <a:off x="845015" y="3137224"/>
            <a:ext cx="758898" cy="323359"/>
            <a:chOff x="130629" y="3918857"/>
            <a:chExt cx="1011865" cy="431146"/>
          </a:xfrm>
        </p:grpSpPr>
        <p:sp>
          <p:nvSpPr>
            <p:cNvPr id="17" name="Полилиния 16">
              <a:extLst>
                <a:ext uri="{FF2B5EF4-FFF2-40B4-BE49-F238E27FC236}">
                  <a16:creationId xmlns:a16="http://schemas.microsoft.com/office/drawing/2014/main" id="{475A6AB6-9DE4-7B4F-AEC5-AA38CAE32CCF}"/>
                </a:ext>
              </a:extLst>
            </p:cNvPr>
            <p:cNvSpPr/>
            <p:nvPr/>
          </p:nvSpPr>
          <p:spPr>
            <a:xfrm>
              <a:off x="130629" y="3918857"/>
              <a:ext cx="986971" cy="348343"/>
            </a:xfrm>
            <a:custGeom>
              <a:avLst/>
              <a:gdLst>
                <a:gd name="connsiteX0" fmla="*/ 0 w 986971"/>
                <a:gd name="connsiteY0" fmla="*/ 348343 h 348343"/>
                <a:gd name="connsiteX1" fmla="*/ 827314 w 986971"/>
                <a:gd name="connsiteY1" fmla="*/ 0 h 348343"/>
                <a:gd name="connsiteX2" fmla="*/ 986971 w 986971"/>
                <a:gd name="connsiteY2" fmla="*/ 333829 h 348343"/>
                <a:gd name="connsiteX3" fmla="*/ 0 w 986971"/>
                <a:gd name="connsiteY3" fmla="*/ 348343 h 34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86971" h="348343">
                  <a:moveTo>
                    <a:pt x="0" y="348343"/>
                  </a:moveTo>
                  <a:lnTo>
                    <a:pt x="827314" y="0"/>
                  </a:lnTo>
                  <a:lnTo>
                    <a:pt x="986971" y="333829"/>
                  </a:lnTo>
                  <a:lnTo>
                    <a:pt x="0" y="348343"/>
                  </a:lnTo>
                  <a:close/>
                </a:path>
              </a:pathLst>
            </a:custGeom>
            <a:solidFill>
              <a:srgbClr val="FFFF00">
                <a:alpha val="4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3817C0A-0907-4C45-9D27-A7F927EA0EE9}"/>
                </a:ext>
              </a:extLst>
            </p:cNvPr>
            <p:cNvSpPr txBox="1"/>
            <p:nvPr/>
          </p:nvSpPr>
          <p:spPr>
            <a:xfrm>
              <a:off x="537200" y="3919116"/>
              <a:ext cx="60529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16°</a:t>
              </a:r>
            </a:p>
          </p:txBody>
        </p:sp>
      </p:grp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7BCF9447-8C31-724B-A4C4-F1B05CCE2CF8}"/>
              </a:ext>
            </a:extLst>
          </p:cNvPr>
          <p:cNvGrpSpPr/>
          <p:nvPr/>
        </p:nvGrpSpPr>
        <p:grpSpPr>
          <a:xfrm>
            <a:off x="3936558" y="1874483"/>
            <a:ext cx="564509" cy="478972"/>
            <a:chOff x="4252686" y="2235200"/>
            <a:chExt cx="752679" cy="638629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id="{FAD8FDAC-1013-4C4A-9F73-10F1286AFCAC}"/>
                </a:ext>
              </a:extLst>
            </p:cNvPr>
            <p:cNvSpPr/>
            <p:nvPr/>
          </p:nvSpPr>
          <p:spPr>
            <a:xfrm>
              <a:off x="4252686" y="2235200"/>
              <a:ext cx="682171" cy="638629"/>
            </a:xfrm>
            <a:custGeom>
              <a:avLst/>
              <a:gdLst>
                <a:gd name="connsiteX0" fmla="*/ 682171 w 682171"/>
                <a:gd name="connsiteY0" fmla="*/ 0 h 638629"/>
                <a:gd name="connsiteX1" fmla="*/ 0 w 682171"/>
                <a:gd name="connsiteY1" fmla="*/ 275771 h 638629"/>
                <a:gd name="connsiteX2" fmla="*/ 522514 w 682171"/>
                <a:gd name="connsiteY2" fmla="*/ 638629 h 638629"/>
                <a:gd name="connsiteX3" fmla="*/ 682171 w 682171"/>
                <a:gd name="connsiteY3" fmla="*/ 0 h 638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2171" h="638629">
                  <a:moveTo>
                    <a:pt x="682171" y="0"/>
                  </a:moveTo>
                  <a:lnTo>
                    <a:pt x="0" y="275771"/>
                  </a:lnTo>
                  <a:lnTo>
                    <a:pt x="522514" y="638629"/>
                  </a:lnTo>
                  <a:lnTo>
                    <a:pt x="682171" y="0"/>
                  </a:ln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878BEC2-33E6-B64C-9387-5E7FC2B3FEA8}"/>
                </a:ext>
              </a:extLst>
            </p:cNvPr>
            <p:cNvSpPr txBox="1"/>
            <p:nvPr/>
          </p:nvSpPr>
          <p:spPr>
            <a:xfrm>
              <a:off x="4400071" y="2289675"/>
              <a:ext cx="605294" cy="430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5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37°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80FC5E2-4FEF-3042-A145-966EAFC06430}"/>
              </a:ext>
            </a:extLst>
          </p:cNvPr>
          <p:cNvSpPr txBox="1"/>
          <p:nvPr/>
        </p:nvSpPr>
        <p:spPr>
          <a:xfrm>
            <a:off x="4986155" y="1007200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 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B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 -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?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D38A2C-C019-4140-A1C1-07B1982B90B0}"/>
              </a:ext>
            </a:extLst>
          </p:cNvPr>
          <p:cNvSpPr txBox="1"/>
          <p:nvPr/>
        </p:nvSpPr>
        <p:spPr>
          <a:xfrm>
            <a:off x="400564" y="900419"/>
            <a:ext cx="93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C447199-1CD1-4D42-9561-0CF4EF219CB1}"/>
              </a:ext>
            </a:extLst>
          </p:cNvPr>
          <p:cNvSpPr txBox="1"/>
          <p:nvPr/>
        </p:nvSpPr>
        <p:spPr>
          <a:xfrm>
            <a:off x="5446438" y="1459731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CC48383-D223-FC40-A583-7C266527D7AD}"/>
              </a:ext>
            </a:extLst>
          </p:cNvPr>
          <p:cNvSpPr txBox="1"/>
          <p:nvPr/>
        </p:nvSpPr>
        <p:spPr>
          <a:xfrm>
            <a:off x="4554096" y="1743691"/>
            <a:ext cx="291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Рассмотрим треугольник</a:t>
            </a:r>
          </a:p>
          <a:p>
            <a:pPr algn="ctr"/>
            <a:r>
              <a:rPr lang="ru-RU" sz="1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 </a:t>
            </a:r>
            <a:r>
              <a:rPr lang="ru-RU" sz="1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Arial Unicode MS"/>
                <a:cs typeface="Arial Unicode MS"/>
              </a:rPr>
              <a:t>∆</a:t>
            </a:r>
            <a:r>
              <a:rPr lang="en-US" sz="1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ACD</a:t>
            </a:r>
            <a:r>
              <a:rPr lang="ru-RU" sz="18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:</a:t>
            </a:r>
            <a:endParaRPr lang="ru-RU" sz="18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DD152AE-C6C1-FC48-99F0-3A25854843EB}"/>
              </a:ext>
            </a:extLst>
          </p:cNvPr>
          <p:cNvSpPr txBox="1"/>
          <p:nvPr/>
        </p:nvSpPr>
        <p:spPr>
          <a:xfrm>
            <a:off x="4371466" y="2283766"/>
            <a:ext cx="3289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CAD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DCA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∠С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А 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endParaRPr lang="ru-RU" sz="1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D8DE5B4-DBF2-5D4E-B331-99ADFFB8A81D}"/>
              </a:ext>
            </a:extLst>
          </p:cNvPr>
          <p:cNvSpPr txBox="1"/>
          <p:nvPr/>
        </p:nvSpPr>
        <p:spPr>
          <a:xfrm>
            <a:off x="4495560" y="2607811"/>
            <a:ext cx="3174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16°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37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∠С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А 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endParaRPr lang="ru-RU" sz="1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EE065FB-6111-3E45-A40B-DFE3987D89F0}"/>
              </a:ext>
            </a:extLst>
          </p:cNvPr>
          <p:cNvSpPr txBox="1"/>
          <p:nvPr/>
        </p:nvSpPr>
        <p:spPr>
          <a:xfrm>
            <a:off x="4338066" y="2931856"/>
            <a:ext cx="3273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∠С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А 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 - (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16°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∠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37</a:t>
            </a:r>
            <a:r>
              <a:rPr lang="en-US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° </a:t>
            </a:r>
            <a:r>
              <a:rPr lang="ru-RU" sz="18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) </a:t>
            </a:r>
            <a:endParaRPr lang="ru-RU" sz="1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FB1886-7591-8E42-8923-10C12C2F65BD}"/>
              </a:ext>
            </a:extLst>
          </p:cNvPr>
          <p:cNvSpPr txBox="1"/>
          <p:nvPr/>
        </p:nvSpPr>
        <p:spPr>
          <a:xfrm>
            <a:off x="4284058" y="3233697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B 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 - 53° = 127°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A94FC431-9975-C04E-BB85-6A0F303CDCD1}"/>
              </a:ext>
            </a:extLst>
          </p:cNvPr>
          <p:cNvGrpSpPr/>
          <p:nvPr/>
        </p:nvGrpSpPr>
        <p:grpSpPr>
          <a:xfrm>
            <a:off x="1135663" y="1855433"/>
            <a:ext cx="3022797" cy="1539504"/>
            <a:chOff x="518160" y="2209800"/>
            <a:chExt cx="4030396" cy="2052672"/>
          </a:xfrm>
        </p:grpSpPr>
        <p:sp>
          <p:nvSpPr>
            <p:cNvPr id="31" name="Полилиния 30">
              <a:extLst>
                <a:ext uri="{FF2B5EF4-FFF2-40B4-BE49-F238E27FC236}">
                  <a16:creationId xmlns:a16="http://schemas.microsoft.com/office/drawing/2014/main" id="{2D1C66F8-A9E4-284D-8AAE-599A8E622EA0}"/>
                </a:ext>
              </a:extLst>
            </p:cNvPr>
            <p:cNvSpPr/>
            <p:nvPr/>
          </p:nvSpPr>
          <p:spPr>
            <a:xfrm>
              <a:off x="518160" y="2209800"/>
              <a:ext cx="701040" cy="518160"/>
            </a:xfrm>
            <a:custGeom>
              <a:avLst/>
              <a:gdLst>
                <a:gd name="connsiteX0" fmla="*/ 121920 w 701040"/>
                <a:gd name="connsiteY0" fmla="*/ 0 h 518160"/>
                <a:gd name="connsiteX1" fmla="*/ 0 w 701040"/>
                <a:gd name="connsiteY1" fmla="*/ 518160 h 518160"/>
                <a:gd name="connsiteX2" fmla="*/ 701040 w 701040"/>
                <a:gd name="connsiteY2" fmla="*/ 0 h 518160"/>
                <a:gd name="connsiteX3" fmla="*/ 121920 w 701040"/>
                <a:gd name="connsiteY3" fmla="*/ 0 h 518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0" h="518160">
                  <a:moveTo>
                    <a:pt x="121920" y="0"/>
                  </a:moveTo>
                  <a:lnTo>
                    <a:pt x="0" y="518160"/>
                  </a:lnTo>
                  <a:lnTo>
                    <a:pt x="701040" y="0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00B0F0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32" name="Полилиния 31">
              <a:extLst>
                <a:ext uri="{FF2B5EF4-FFF2-40B4-BE49-F238E27FC236}">
                  <a16:creationId xmlns:a16="http://schemas.microsoft.com/office/drawing/2014/main" id="{FED59434-80BB-8441-B42C-95602F0C2F16}"/>
                </a:ext>
              </a:extLst>
            </p:cNvPr>
            <p:cNvSpPr/>
            <p:nvPr/>
          </p:nvSpPr>
          <p:spPr>
            <a:xfrm flipH="1" flipV="1">
              <a:off x="3847516" y="3744312"/>
              <a:ext cx="701040" cy="518160"/>
            </a:xfrm>
            <a:custGeom>
              <a:avLst/>
              <a:gdLst>
                <a:gd name="connsiteX0" fmla="*/ 121920 w 701040"/>
                <a:gd name="connsiteY0" fmla="*/ 0 h 518160"/>
                <a:gd name="connsiteX1" fmla="*/ 0 w 701040"/>
                <a:gd name="connsiteY1" fmla="*/ 518160 h 518160"/>
                <a:gd name="connsiteX2" fmla="*/ 701040 w 701040"/>
                <a:gd name="connsiteY2" fmla="*/ 0 h 518160"/>
                <a:gd name="connsiteX3" fmla="*/ 121920 w 701040"/>
                <a:gd name="connsiteY3" fmla="*/ 0 h 518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040" h="518160">
                  <a:moveTo>
                    <a:pt x="121920" y="0"/>
                  </a:moveTo>
                  <a:lnTo>
                    <a:pt x="0" y="518160"/>
                  </a:lnTo>
                  <a:lnTo>
                    <a:pt x="701040" y="0"/>
                  </a:lnTo>
                  <a:lnTo>
                    <a:pt x="121920" y="0"/>
                  </a:lnTo>
                  <a:close/>
                </a:path>
              </a:pathLst>
            </a:custGeom>
            <a:solidFill>
              <a:srgbClr val="00B0F0">
                <a:alpha val="6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</p:grp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9325A842-E6C5-F54C-9D02-83807CB3A699}"/>
              </a:ext>
            </a:extLst>
          </p:cNvPr>
          <p:cNvGrpSpPr/>
          <p:nvPr/>
        </p:nvGrpSpPr>
        <p:grpSpPr>
          <a:xfrm>
            <a:off x="1097616" y="1797698"/>
            <a:ext cx="3081032" cy="1669700"/>
            <a:chOff x="467430" y="2132820"/>
            <a:chExt cx="4108043" cy="2226267"/>
          </a:xfrm>
        </p:grpSpPr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CE7112B7-2599-C548-B1D4-CC63EB7E93FB}"/>
                </a:ext>
              </a:extLst>
            </p:cNvPr>
            <p:cNvSpPr/>
            <p:nvPr/>
          </p:nvSpPr>
          <p:spPr>
            <a:xfrm>
              <a:off x="467430" y="2132820"/>
              <a:ext cx="83185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sz="1800" b="1" i="1" dirty="0">
                  <a:solidFill>
                    <a:srgbClr val="1F49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  <a:ea typeface="Arial Unicode MS"/>
                  <a:cs typeface="Times New Roman"/>
                </a:rPr>
                <a:t>127°</a:t>
              </a:r>
              <a:endPara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2F8654AC-4A36-9244-AA42-0A62E2D9B4F8}"/>
                </a:ext>
              </a:extLst>
            </p:cNvPr>
            <p:cNvSpPr/>
            <p:nvPr/>
          </p:nvSpPr>
          <p:spPr>
            <a:xfrm>
              <a:off x="3743621" y="3866644"/>
              <a:ext cx="83185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ru-RU" sz="1800" b="1" i="1" dirty="0">
                  <a:solidFill>
                    <a:srgbClr val="1F49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/>
                  <a:ea typeface="Arial Unicode MS"/>
                  <a:cs typeface="Times New Roman"/>
                </a:rPr>
                <a:t>127°</a:t>
              </a:r>
              <a:endPara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B3D5A632-0DD4-424C-989A-B6FC01BC68FC}"/>
              </a:ext>
            </a:extLst>
          </p:cNvPr>
          <p:cNvSpPr/>
          <p:nvPr/>
        </p:nvSpPr>
        <p:spPr>
          <a:xfrm>
            <a:off x="827578" y="3795976"/>
            <a:ext cx="5101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свойству параллелограмма: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B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°,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175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0103D3C4-3C6C-7743-BC09-BB7C208AD9F2}"/>
              </a:ext>
            </a:extLst>
          </p:cNvPr>
          <p:cNvSpPr/>
          <p:nvPr/>
        </p:nvSpPr>
        <p:spPr>
          <a:xfrm>
            <a:off x="5634246" y="3795976"/>
            <a:ext cx="2060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+ ∠127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057BDCAE-2156-0140-A319-82440FCE8B92}"/>
              </a:ext>
            </a:extLst>
          </p:cNvPr>
          <p:cNvSpPr/>
          <p:nvPr/>
        </p:nvSpPr>
        <p:spPr>
          <a:xfrm>
            <a:off x="935594" y="4116878"/>
            <a:ext cx="2749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180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∠127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° =  53°,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7FA88185-6B67-634F-9AA6-06A07E9938F6}"/>
              </a:ext>
            </a:extLst>
          </p:cNvPr>
          <p:cNvSpPr/>
          <p:nvPr/>
        </p:nvSpPr>
        <p:spPr>
          <a:xfrm>
            <a:off x="3635968" y="4151824"/>
            <a:ext cx="1221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</a:t>
            </a:r>
            <a:r>
              <a: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53°,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175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BD0737B8-D3C6-2342-B7DE-1246EA1B18A4}"/>
              </a:ext>
            </a:extLst>
          </p:cNvPr>
          <p:cNvSpPr/>
          <p:nvPr/>
        </p:nvSpPr>
        <p:spPr>
          <a:xfrm>
            <a:off x="4986155" y="4151824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</a:t>
            </a:r>
            <a:r>
              <a: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=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53°.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17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EFDC748-820B-1542-AD5E-8C8627C4A5E0}"/>
              </a:ext>
            </a:extLst>
          </p:cNvPr>
          <p:cNvSpPr txBox="1"/>
          <p:nvPr/>
        </p:nvSpPr>
        <p:spPr>
          <a:xfrm>
            <a:off x="3554759" y="4652212"/>
            <a:ext cx="104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sp>
        <p:nvSpPr>
          <p:cNvPr id="42" name="Дуга 41">
            <a:extLst>
              <a:ext uri="{FF2B5EF4-FFF2-40B4-BE49-F238E27FC236}">
                <a16:creationId xmlns:a16="http://schemas.microsoft.com/office/drawing/2014/main" id="{9B5087E5-17D4-BE49-8AEA-E4739B00941A}"/>
              </a:ext>
            </a:extLst>
          </p:cNvPr>
          <p:cNvSpPr/>
          <p:nvPr/>
        </p:nvSpPr>
        <p:spPr>
          <a:xfrm rot="223675" flipH="1">
            <a:off x="3785182" y="3081070"/>
            <a:ext cx="685800" cy="685800"/>
          </a:xfrm>
          <a:prstGeom prst="arc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3D3B68A-ACDC-EF44-80B0-191B8F225F89}"/>
              </a:ext>
            </a:extLst>
          </p:cNvPr>
          <p:cNvSpPr txBox="1"/>
          <p:nvPr/>
        </p:nvSpPr>
        <p:spPr>
          <a:xfrm>
            <a:off x="2693081" y="163653"/>
            <a:ext cx="3812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888BDB4-05BD-1F4B-9774-FE8F4BA441EB}"/>
              </a:ext>
            </a:extLst>
          </p:cNvPr>
          <p:cNvSpPr txBox="1"/>
          <p:nvPr/>
        </p:nvSpPr>
        <p:spPr>
          <a:xfrm>
            <a:off x="4688916" y="4598204"/>
            <a:ext cx="548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53°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B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127°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53°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, ∠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D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=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Arial Unicode MS"/>
                <a:cs typeface="Times New Roman"/>
              </a:rPr>
              <a:t>127°.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862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6" grpId="0"/>
      <p:bldP spid="37" grpId="0"/>
      <p:bldP spid="38" grpId="0"/>
      <p:bldP spid="39" grpId="0"/>
      <p:bldP spid="40" grpId="0"/>
      <p:bldP spid="41" grpId="0"/>
      <p:bldP spid="42" grpId="0" animBg="1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03D3B68A-ACDC-EF44-80B0-191B8F225F89}"/>
              </a:ext>
            </a:extLst>
          </p:cNvPr>
          <p:cNvSpPr txBox="1"/>
          <p:nvPr/>
        </p:nvSpPr>
        <p:spPr>
          <a:xfrm>
            <a:off x="2693081" y="163653"/>
            <a:ext cx="3812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45" name="Пятно 1 44">
            <a:extLst>
              <a:ext uri="{FF2B5EF4-FFF2-40B4-BE49-F238E27FC236}">
                <a16:creationId xmlns:a16="http://schemas.microsoft.com/office/drawing/2014/main" id="{AF7167B4-45DB-4E4B-ACED-B971CC889980}"/>
              </a:ext>
            </a:extLst>
          </p:cNvPr>
          <p:cNvSpPr/>
          <p:nvPr/>
        </p:nvSpPr>
        <p:spPr>
          <a:xfrm>
            <a:off x="8175620" y="967823"/>
            <a:ext cx="685800" cy="685800"/>
          </a:xfrm>
          <a:prstGeom prst="irregularSeal1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AB2ACCE2-E7A9-0644-879F-6D2383F2FEC7}"/>
              </a:ext>
            </a:extLst>
          </p:cNvPr>
          <p:cNvGrpSpPr/>
          <p:nvPr/>
        </p:nvGrpSpPr>
        <p:grpSpPr>
          <a:xfrm>
            <a:off x="1169528" y="1275570"/>
            <a:ext cx="3763962" cy="2398094"/>
            <a:chOff x="1896003" y="1196690"/>
            <a:chExt cx="5018617" cy="3197458"/>
          </a:xfrm>
        </p:grpSpPr>
        <p:sp>
          <p:nvSpPr>
            <p:cNvPr id="47" name="Параллелограмм 46">
              <a:extLst>
                <a:ext uri="{FF2B5EF4-FFF2-40B4-BE49-F238E27FC236}">
                  <a16:creationId xmlns:a16="http://schemas.microsoft.com/office/drawing/2014/main" id="{DFE6CDFB-D6D5-CE44-87C9-4C7FA0F1E083}"/>
                </a:ext>
              </a:extLst>
            </p:cNvPr>
            <p:cNvSpPr/>
            <p:nvPr/>
          </p:nvSpPr>
          <p:spPr>
            <a:xfrm>
              <a:off x="1979640" y="1700760"/>
              <a:ext cx="4824670" cy="2066560"/>
            </a:xfrm>
            <a:prstGeom prst="parallelogram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9BB71C-F133-B640-AC9C-07DADD0FDBDE}"/>
                </a:ext>
              </a:extLst>
            </p:cNvPr>
            <p:cNvSpPr txBox="1"/>
            <p:nvPr/>
          </p:nvSpPr>
          <p:spPr>
            <a:xfrm>
              <a:off x="1896003" y="371704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2E8B972-46B2-2C44-BAA1-B0ECF7F2711E}"/>
                </a:ext>
              </a:extLst>
            </p:cNvPr>
            <p:cNvSpPr txBox="1"/>
            <p:nvPr/>
          </p:nvSpPr>
          <p:spPr>
            <a:xfrm>
              <a:off x="2051650" y="1270459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0FE8F30D-B0BB-2246-A6AB-5DD2B8E5EDDC}"/>
                </a:ext>
              </a:extLst>
            </p:cNvPr>
            <p:cNvSpPr txBox="1"/>
            <p:nvPr/>
          </p:nvSpPr>
          <p:spPr>
            <a:xfrm>
              <a:off x="6360623" y="119669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3899CC5A-63AB-BA49-A874-F73532B41F28}"/>
                </a:ext>
              </a:extLst>
            </p:cNvPr>
            <p:cNvSpPr txBox="1"/>
            <p:nvPr/>
          </p:nvSpPr>
          <p:spPr>
            <a:xfrm>
              <a:off x="5784542" y="3717040"/>
              <a:ext cx="57964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7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63848FB4-1BDA-F041-947E-7C39C522B4BB}"/>
              </a:ext>
            </a:extLst>
          </p:cNvPr>
          <p:cNvSpPr txBox="1"/>
          <p:nvPr/>
        </p:nvSpPr>
        <p:spPr>
          <a:xfrm>
            <a:off x="1009358" y="795956"/>
            <a:ext cx="394069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48 см,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= AB + 3 (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см);  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33EF6CD-277B-C44A-A698-E21C30C83166}"/>
              </a:ext>
            </a:extLst>
          </p:cNvPr>
          <p:cNvSpPr txBox="1"/>
          <p:nvPr/>
        </p:nvSpPr>
        <p:spPr>
          <a:xfrm>
            <a:off x="4662470" y="890117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B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В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CD - ? AD -?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4F61DF8-F697-5C4B-BFE0-CD1367738EBD}"/>
              </a:ext>
            </a:extLst>
          </p:cNvPr>
          <p:cNvSpPr txBox="1"/>
          <p:nvPr/>
        </p:nvSpPr>
        <p:spPr>
          <a:xfrm>
            <a:off x="212315" y="865205"/>
            <a:ext cx="93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C7BC952-E575-6545-8F5B-9901D59A6491}"/>
              </a:ext>
            </a:extLst>
          </p:cNvPr>
          <p:cNvSpPr txBox="1"/>
          <p:nvPr/>
        </p:nvSpPr>
        <p:spPr>
          <a:xfrm>
            <a:off x="3527547" y="4532776"/>
            <a:ext cx="104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33D3D4B-9C61-FA49-A197-AA8424119D31}"/>
              </a:ext>
            </a:extLst>
          </p:cNvPr>
          <p:cNvSpPr txBox="1"/>
          <p:nvPr/>
        </p:nvSpPr>
        <p:spPr>
          <a:xfrm>
            <a:off x="4029616" y="1113548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A8E3BFB-AFA9-4947-94BC-2B9F2C89F944}"/>
              </a:ext>
            </a:extLst>
          </p:cNvPr>
          <p:cNvSpPr txBox="1"/>
          <p:nvPr/>
        </p:nvSpPr>
        <p:spPr>
          <a:xfrm>
            <a:off x="1223535" y="19236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34744AE-AB4E-464E-82CD-040CB446CA2F}"/>
              </a:ext>
            </a:extLst>
          </p:cNvPr>
          <p:cNvSpPr txBox="1"/>
          <p:nvPr/>
        </p:nvSpPr>
        <p:spPr>
          <a:xfrm>
            <a:off x="4680015" y="21396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A06BB7C-CD35-F64F-B982-C715253A6E18}"/>
              </a:ext>
            </a:extLst>
          </p:cNvPr>
          <p:cNvSpPr txBox="1"/>
          <p:nvPr/>
        </p:nvSpPr>
        <p:spPr>
          <a:xfrm>
            <a:off x="2357693" y="3165833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B91FC0C-7453-9C4F-B887-CAE725CAB1D0}"/>
              </a:ext>
            </a:extLst>
          </p:cNvPr>
          <p:cNvSpPr txBox="1"/>
          <p:nvPr/>
        </p:nvSpPr>
        <p:spPr>
          <a:xfrm>
            <a:off x="2897768" y="1275570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5499DE1-F191-E442-9EFA-DEE5263D9A52}"/>
              </a:ext>
            </a:extLst>
          </p:cNvPr>
          <p:cNvSpPr txBox="1"/>
          <p:nvPr/>
        </p:nvSpPr>
        <p:spPr>
          <a:xfrm>
            <a:off x="5166083" y="1383586"/>
            <a:ext cx="2353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</a:t>
            </a:r>
            <a:r>
              <a:rPr lang="ru-RU" sz="18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(см), то </a:t>
            </a:r>
          </a:p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+ 3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49B81E9-B02A-294E-BB1C-F4E2532966BB}"/>
              </a:ext>
            </a:extLst>
          </p:cNvPr>
          <p:cNvSpPr txBox="1"/>
          <p:nvPr/>
        </p:nvSpPr>
        <p:spPr>
          <a:xfrm>
            <a:off x="5058068" y="2031676"/>
            <a:ext cx="252582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2(AD + AB)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CB73903-C9DB-E045-8781-4AE244F3326F}"/>
              </a:ext>
            </a:extLst>
          </p:cNvPr>
          <p:cNvSpPr txBox="1"/>
          <p:nvPr/>
        </p:nvSpPr>
        <p:spPr>
          <a:xfrm>
            <a:off x="4950052" y="2463736"/>
            <a:ext cx="26530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2(x + (x + 3))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2E3EB1C-983A-0344-B7F1-185856151225}"/>
              </a:ext>
            </a:extLst>
          </p:cNvPr>
          <p:cNvSpPr txBox="1"/>
          <p:nvPr/>
        </p:nvSpPr>
        <p:spPr>
          <a:xfrm>
            <a:off x="5004061" y="2895795"/>
            <a:ext cx="1733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2x + 2x + 6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7FE4E1FE-A7D9-6E4C-A729-F0A907F8DE45}"/>
              </a:ext>
            </a:extLst>
          </p:cNvPr>
          <p:cNvSpPr txBox="1"/>
          <p:nvPr/>
        </p:nvSpPr>
        <p:spPr>
          <a:xfrm>
            <a:off x="5004060" y="321984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48 - 6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C8F7E94-3800-EB4F-B1BF-1F11BE48BE33}"/>
              </a:ext>
            </a:extLst>
          </p:cNvPr>
          <p:cNvSpPr txBox="1"/>
          <p:nvPr/>
        </p:nvSpPr>
        <p:spPr>
          <a:xfrm>
            <a:off x="1763610" y="3651900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42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C41FD11-743E-674E-A726-46717ED8F099}"/>
              </a:ext>
            </a:extLst>
          </p:cNvPr>
          <p:cNvSpPr txBox="1"/>
          <p:nvPr/>
        </p:nvSpPr>
        <p:spPr>
          <a:xfrm>
            <a:off x="3221812" y="3651900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42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2D6441E-7267-DB4B-85D0-F6F0DE914FC4}"/>
              </a:ext>
            </a:extLst>
          </p:cNvPr>
          <p:cNvSpPr txBox="1"/>
          <p:nvPr/>
        </p:nvSpPr>
        <p:spPr>
          <a:xfrm>
            <a:off x="5004060" y="3597893"/>
            <a:ext cx="9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10,5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7D74DB1-2283-2545-BFB5-0D20AABE6973}"/>
              </a:ext>
            </a:extLst>
          </p:cNvPr>
          <p:cNvSpPr txBox="1"/>
          <p:nvPr/>
        </p:nvSpPr>
        <p:spPr>
          <a:xfrm>
            <a:off x="1439566" y="3921938"/>
            <a:ext cx="5719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10,5 см, то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+ 3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10,5 + 3 = 13,5 (см).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68B0287-BBF9-C940-9AB5-F41D2CF32BB3}"/>
              </a:ext>
            </a:extLst>
          </p:cNvPr>
          <p:cNvSpPr txBox="1"/>
          <p:nvPr/>
        </p:nvSpPr>
        <p:spPr>
          <a:xfrm>
            <a:off x="1439566" y="4245983"/>
            <a:ext cx="4308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10,5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13,5 (см).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BEBA1F8-713E-D645-A2EF-96BF452B08B5}"/>
              </a:ext>
            </a:extLst>
          </p:cNvPr>
          <p:cNvSpPr txBox="1"/>
          <p:nvPr/>
        </p:nvSpPr>
        <p:spPr>
          <a:xfrm>
            <a:off x="4445675" y="4586784"/>
            <a:ext cx="4308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10,5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13,5 (см).</a:t>
            </a:r>
          </a:p>
        </p:txBody>
      </p:sp>
    </p:spTree>
    <p:extLst>
      <p:ext uri="{BB962C8B-B14F-4D97-AF65-F5344CB8AC3E}">
        <p14:creationId xmlns:p14="http://schemas.microsoft.com/office/powerpoint/2010/main" val="2527271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03D3B68A-ACDC-EF44-80B0-191B8F225F89}"/>
              </a:ext>
            </a:extLst>
          </p:cNvPr>
          <p:cNvSpPr txBox="1"/>
          <p:nvPr/>
        </p:nvSpPr>
        <p:spPr>
          <a:xfrm>
            <a:off x="2693081" y="163653"/>
            <a:ext cx="3812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U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30" name="Пятно 1 29">
            <a:extLst>
              <a:ext uri="{FF2B5EF4-FFF2-40B4-BE49-F238E27FC236}">
                <a16:creationId xmlns:a16="http://schemas.microsoft.com/office/drawing/2014/main" id="{AE7CC0C3-0CB1-E84C-8BC6-913564CF2CCD}"/>
              </a:ext>
            </a:extLst>
          </p:cNvPr>
          <p:cNvSpPr/>
          <p:nvPr/>
        </p:nvSpPr>
        <p:spPr>
          <a:xfrm>
            <a:off x="8244408" y="998352"/>
            <a:ext cx="685800" cy="685800"/>
          </a:xfrm>
          <a:prstGeom prst="irregularSeal1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endParaRPr lang="ru-RU" sz="3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68FCF568-3A00-4548-8560-511C15D5D42E}"/>
              </a:ext>
            </a:extLst>
          </p:cNvPr>
          <p:cNvGrpSpPr/>
          <p:nvPr/>
        </p:nvGrpSpPr>
        <p:grpSpPr>
          <a:xfrm>
            <a:off x="1169528" y="1275570"/>
            <a:ext cx="3763962" cy="2398094"/>
            <a:chOff x="1896003" y="1196690"/>
            <a:chExt cx="5018617" cy="3197458"/>
          </a:xfrm>
        </p:grpSpPr>
        <p:sp>
          <p:nvSpPr>
            <p:cNvPr id="32" name="Параллелограмм 31">
              <a:extLst>
                <a:ext uri="{FF2B5EF4-FFF2-40B4-BE49-F238E27FC236}">
                  <a16:creationId xmlns:a16="http://schemas.microsoft.com/office/drawing/2014/main" id="{4BDF99FF-8E5C-FC46-BDF2-B83F62D871AB}"/>
                </a:ext>
              </a:extLst>
            </p:cNvPr>
            <p:cNvSpPr/>
            <p:nvPr/>
          </p:nvSpPr>
          <p:spPr>
            <a:xfrm>
              <a:off x="1979640" y="1700760"/>
              <a:ext cx="4824670" cy="2066560"/>
            </a:xfrm>
            <a:prstGeom prst="parallelogram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175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703E208B-2DB4-1F4F-AAB9-6501BE66ECAB}"/>
                </a:ext>
              </a:extLst>
            </p:cNvPr>
            <p:cNvSpPr txBox="1"/>
            <p:nvPr/>
          </p:nvSpPr>
          <p:spPr>
            <a:xfrm>
              <a:off x="1896003" y="371704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А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0F71D01-DFEF-2A4E-A955-9B2EB9086950}"/>
                </a:ext>
              </a:extLst>
            </p:cNvPr>
            <p:cNvSpPr txBox="1"/>
            <p:nvPr/>
          </p:nvSpPr>
          <p:spPr>
            <a:xfrm>
              <a:off x="2051650" y="1270459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В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9ED84F7-E50E-8745-BEBD-E6D1E760FF9E}"/>
                </a:ext>
              </a:extLst>
            </p:cNvPr>
            <p:cNvSpPr txBox="1"/>
            <p:nvPr/>
          </p:nvSpPr>
          <p:spPr>
            <a:xfrm>
              <a:off x="6360623" y="1196690"/>
              <a:ext cx="553997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С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C50A874-A972-B04F-B4CC-7D9421DD422D}"/>
                </a:ext>
              </a:extLst>
            </p:cNvPr>
            <p:cNvSpPr txBox="1"/>
            <p:nvPr/>
          </p:nvSpPr>
          <p:spPr>
            <a:xfrm>
              <a:off x="5784542" y="3717040"/>
              <a:ext cx="57964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700" b="1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D</a:t>
              </a:r>
              <a:endParaRPr lang="ru-RU" sz="27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E7ABF03-65B9-1849-805F-EF44CF3A5410}"/>
              </a:ext>
            </a:extLst>
          </p:cNvPr>
          <p:cNvSpPr txBox="1"/>
          <p:nvPr/>
        </p:nvSpPr>
        <p:spPr>
          <a:xfrm>
            <a:off x="1570951" y="786369"/>
            <a:ext cx="388619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48 см,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 - AB = 7 (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см);  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8A560FF-CF8E-A84A-9624-EDAC29AF9DAE}"/>
              </a:ext>
            </a:extLst>
          </p:cNvPr>
          <p:cNvSpPr txBox="1"/>
          <p:nvPr/>
        </p:nvSpPr>
        <p:spPr>
          <a:xfrm>
            <a:off x="5204040" y="890117"/>
            <a:ext cx="3024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A B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В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 -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?,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CD - ? AD -?</a:t>
            </a:r>
            <a:endParaRPr lang="ru-RU" sz="18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DD00DFF-A73C-6F49-8991-6A5CE9A979F1}"/>
              </a:ext>
            </a:extLst>
          </p:cNvPr>
          <p:cNvSpPr txBox="1"/>
          <p:nvPr/>
        </p:nvSpPr>
        <p:spPr>
          <a:xfrm>
            <a:off x="347993" y="886384"/>
            <a:ext cx="938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7B6BDD-8152-1741-8410-DC51A843D8FB}"/>
              </a:ext>
            </a:extLst>
          </p:cNvPr>
          <p:cNvSpPr txBox="1"/>
          <p:nvPr/>
        </p:nvSpPr>
        <p:spPr>
          <a:xfrm>
            <a:off x="1385558" y="4516020"/>
            <a:ext cx="1044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24B8EE-E595-5B49-A401-4A51E8F171CA}"/>
              </a:ext>
            </a:extLst>
          </p:cNvPr>
          <p:cNvSpPr txBox="1"/>
          <p:nvPr/>
        </p:nvSpPr>
        <p:spPr>
          <a:xfrm>
            <a:off x="4029616" y="1113548"/>
            <a:ext cx="1131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51E475E-8DF0-294D-9442-1F6491BF1444}"/>
              </a:ext>
            </a:extLst>
          </p:cNvPr>
          <p:cNvSpPr txBox="1"/>
          <p:nvPr/>
        </p:nvSpPr>
        <p:spPr>
          <a:xfrm>
            <a:off x="1223535" y="192366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F22E33D-AD0A-0149-8890-091D247C4236}"/>
              </a:ext>
            </a:extLst>
          </p:cNvPr>
          <p:cNvSpPr txBox="1"/>
          <p:nvPr/>
        </p:nvSpPr>
        <p:spPr>
          <a:xfrm>
            <a:off x="4680015" y="213969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B432401-0005-1E4C-8919-06FC9355F450}"/>
              </a:ext>
            </a:extLst>
          </p:cNvPr>
          <p:cNvSpPr txBox="1"/>
          <p:nvPr/>
        </p:nvSpPr>
        <p:spPr>
          <a:xfrm>
            <a:off x="2357693" y="3165833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21DCF45-DE7A-0C47-A1D3-5B87212B4256}"/>
              </a:ext>
            </a:extLst>
          </p:cNvPr>
          <p:cNvSpPr txBox="1"/>
          <p:nvPr/>
        </p:nvSpPr>
        <p:spPr>
          <a:xfrm>
            <a:off x="2897768" y="1275570"/>
            <a:ext cx="8980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486BD6A-2D09-E547-A668-265822FE564F}"/>
              </a:ext>
            </a:extLst>
          </p:cNvPr>
          <p:cNvSpPr txBox="1"/>
          <p:nvPr/>
        </p:nvSpPr>
        <p:spPr>
          <a:xfrm>
            <a:off x="5166083" y="1383586"/>
            <a:ext cx="2353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</a:t>
            </a:r>
            <a:r>
              <a:rPr lang="ru-RU" sz="18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(см), то </a:t>
            </a:r>
          </a:p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(см).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BE78BBE-88C9-2A46-80D6-E83BACD92EEA}"/>
              </a:ext>
            </a:extLst>
          </p:cNvPr>
          <p:cNvSpPr txBox="1"/>
          <p:nvPr/>
        </p:nvSpPr>
        <p:spPr>
          <a:xfrm>
            <a:off x="5058068" y="2031676"/>
            <a:ext cx="252582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2(AD + AB)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4A04493-1239-0C4F-AFA2-A237C28EDB6D}"/>
              </a:ext>
            </a:extLst>
          </p:cNvPr>
          <p:cNvSpPr txBox="1"/>
          <p:nvPr/>
        </p:nvSpPr>
        <p:spPr>
          <a:xfrm>
            <a:off x="4950052" y="2463736"/>
            <a:ext cx="26530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175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2(x + (x + 7))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7A6788B-A062-3A4B-B68F-DEA463A8A9F3}"/>
              </a:ext>
            </a:extLst>
          </p:cNvPr>
          <p:cNvSpPr txBox="1"/>
          <p:nvPr/>
        </p:nvSpPr>
        <p:spPr>
          <a:xfrm>
            <a:off x="5004061" y="2895795"/>
            <a:ext cx="1848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2x + 2x + 14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FB9E343-25D6-A544-9A8C-BC4608103C1D}"/>
              </a:ext>
            </a:extLst>
          </p:cNvPr>
          <p:cNvSpPr txBox="1"/>
          <p:nvPr/>
        </p:nvSpPr>
        <p:spPr>
          <a:xfrm>
            <a:off x="5004060" y="3219840"/>
            <a:ext cx="1316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48 - 14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BD7F119-F1B7-144F-A772-1FBFBF2460C3}"/>
              </a:ext>
            </a:extLst>
          </p:cNvPr>
          <p:cNvSpPr txBox="1"/>
          <p:nvPr/>
        </p:nvSpPr>
        <p:spPr>
          <a:xfrm>
            <a:off x="1763610" y="3651900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4x = 34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14FB034-8533-4A4F-9933-8682E31822D4}"/>
              </a:ext>
            </a:extLst>
          </p:cNvPr>
          <p:cNvSpPr txBox="1"/>
          <p:nvPr/>
        </p:nvSpPr>
        <p:spPr>
          <a:xfrm>
            <a:off x="3221812" y="3651900"/>
            <a:ext cx="1085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34 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4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7943F14-868F-D840-A5B0-6D3FA0509BB1}"/>
              </a:ext>
            </a:extLst>
          </p:cNvPr>
          <p:cNvSpPr txBox="1"/>
          <p:nvPr/>
        </p:nvSpPr>
        <p:spPr>
          <a:xfrm>
            <a:off x="5004060" y="3597893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8</a:t>
            </a:r>
            <a:r>
              <a:rPr lang="ru-RU" sz="1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,5</a:t>
            </a:r>
            <a:endParaRPr lang="en-US" sz="1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9AF7972-A5D4-D748-9234-FE58096A8C57}"/>
              </a:ext>
            </a:extLst>
          </p:cNvPr>
          <p:cNvSpPr txBox="1"/>
          <p:nvPr/>
        </p:nvSpPr>
        <p:spPr>
          <a:xfrm>
            <a:off x="1439565" y="3921938"/>
            <a:ext cx="5488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см, то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x + 7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+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1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(см).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91A8DCD-1CA5-124D-A5AA-B1593F16B4FE}"/>
              </a:ext>
            </a:extLst>
          </p:cNvPr>
          <p:cNvSpPr txBox="1"/>
          <p:nvPr/>
        </p:nvSpPr>
        <p:spPr>
          <a:xfrm>
            <a:off x="1439566" y="4245983"/>
            <a:ext cx="419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8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(см).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A1EF4DF-1367-4C48-9987-014F081987E7}"/>
              </a:ext>
            </a:extLst>
          </p:cNvPr>
          <p:cNvSpPr txBox="1"/>
          <p:nvPr/>
        </p:nvSpPr>
        <p:spPr>
          <a:xfrm>
            <a:off x="2303686" y="4570028"/>
            <a:ext cx="4193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АВ =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CD = 8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см,  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AD = BC 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</a:t>
            </a:r>
            <a:r>
              <a:rPr lang="en-US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8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,5 (см).</a:t>
            </a:r>
          </a:p>
        </p:txBody>
      </p:sp>
    </p:spTree>
    <p:extLst>
      <p:ext uri="{BB962C8B-B14F-4D97-AF65-F5344CB8AC3E}">
        <p14:creationId xmlns:p14="http://schemas.microsoft.com/office/powerpoint/2010/main" val="30321910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000"/>
                            </p:stCondLst>
                            <p:childTnLst>
                              <p:par>
                                <p:cTn id="1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0" grpId="0"/>
      <p:bldP spid="41" grpId="0"/>
      <p:bldP spid="42" grpId="0"/>
      <p:bldP spid="44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ChangeArrowheads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</p:spPr>
            <p:txBody>
              <a:bodyPr/>
              <a:lstStyle>
                <a:lvl1pPr marL="0">
                  <a:defRPr>
                    <a:latin typeface="+mn-lt"/>
                    <a:ea typeface="+mn-ea"/>
                    <a:cs typeface="+mn-cs"/>
                  </a:defRPr>
                </a:lvl1pPr>
                <a:lvl2pPr marL="724883">
                  <a:defRPr>
                    <a:latin typeface="+mn-lt"/>
                    <a:ea typeface="+mn-ea"/>
                    <a:cs typeface="+mn-cs"/>
                  </a:defRPr>
                </a:lvl2pPr>
                <a:lvl3pPr marL="1449768">
                  <a:defRPr>
                    <a:latin typeface="+mn-lt"/>
                    <a:ea typeface="+mn-ea"/>
                    <a:cs typeface="+mn-cs"/>
                  </a:defRPr>
                </a:lvl3pPr>
                <a:lvl4pPr marL="2174652">
                  <a:defRPr>
                    <a:latin typeface="+mn-lt"/>
                    <a:ea typeface="+mn-ea"/>
                    <a:cs typeface="+mn-cs"/>
                  </a:defRPr>
                </a:lvl4pPr>
                <a:lvl5pPr marL="2899537">
                  <a:defRPr>
                    <a:latin typeface="+mn-lt"/>
                    <a:ea typeface="+mn-ea"/>
                    <a:cs typeface="+mn-cs"/>
                  </a:defRPr>
                </a:lvl5pPr>
                <a:lvl6pPr marL="3624422">
                  <a:defRPr>
                    <a:latin typeface="+mn-lt"/>
                    <a:ea typeface="+mn-ea"/>
                    <a:cs typeface="+mn-cs"/>
                  </a:defRPr>
                </a:lvl6pPr>
                <a:lvl7pPr marL="4349305">
                  <a:defRPr>
                    <a:latin typeface="+mn-lt"/>
                    <a:ea typeface="+mn-ea"/>
                    <a:cs typeface="+mn-cs"/>
                  </a:defRPr>
                </a:lvl7pPr>
                <a:lvl8pPr marL="5074190">
                  <a:defRPr>
                    <a:latin typeface="+mn-lt"/>
                    <a:ea typeface="+mn-ea"/>
                    <a:cs typeface="+mn-cs"/>
                  </a:defRPr>
                </a:lvl8pPr>
                <a:lvl9pPr marL="5799074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ru-RU" sz="2400" b="1" i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4.</a:t>
                </a:r>
                <a:r>
                  <a:rPr lang="ru-RU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площадь квадрата, если его сторона равна: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2</a:t>
                </a:r>
                <a:r>
                  <a:rPr lang="ru-RU" sz="2400" b="0" dirty="0"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15 дм</m:t>
                    </m:r>
                  </m:oMath>
                </a14:m>
                <a:endParaRPr lang="ru-RU" sz="24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4</a:t>
                </a:r>
                <a:r>
                  <a:rPr lang="ru-RU" sz="2400" b="0" dirty="0"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 дм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defTabSz="914400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defTabSz="914400"/>
                <a:r>
                  <a:rPr lang="ru-RU" sz="2400" dirty="0"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0,15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0225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324</m:t>
                    </m:r>
                    <m:r>
                      <a:rPr 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м</m:t>
                        </m:r>
                      </m:e>
                      <m:sup>
                        <m:r>
                          <a:rPr lang="ru-RU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914400"/>
                <a:endParaRPr lang="ru-RU" sz="32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A12EB18-5E2E-0C44-9B55-1AD18EFAB2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915566"/>
                <a:ext cx="9007081" cy="4032448"/>
              </a:xfrm>
              <a:prstGeom prst="rect">
                <a:avLst/>
              </a:prstGeom>
              <a:blipFill>
                <a:blip r:embed="rId2"/>
                <a:stretch>
                  <a:fillRect l="-1127" t="-12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34A6E3-8BFB-C841-94D4-8A7B0C1AEC27}"/>
              </a:ext>
            </a:extLst>
          </p:cNvPr>
          <p:cNvSpPr/>
          <p:nvPr/>
        </p:nvSpPr>
        <p:spPr>
          <a:xfrm>
            <a:off x="6804248" y="2283718"/>
            <a:ext cx="1368152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/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F7B97DF-1A7B-E64E-BCC5-839569E6C3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8700" y="1858016"/>
                <a:ext cx="299248" cy="446276"/>
              </a:xfrm>
              <a:prstGeom prst="rect">
                <a:avLst/>
              </a:prstGeom>
              <a:blipFill>
                <a:blip r:embed="rId3"/>
                <a:stretch>
                  <a:fillRect l="-12000" r="-12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3979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218972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174420" y="865019"/>
                <a:ext cx="8795160" cy="344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5.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Основания трапеции равны 25 см и 65 см, а площадь равна 225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ее высоту. </a:t>
                </a:r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Дано: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трапеция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𝐴𝐵𝐶𝐷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 с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65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20" y="865019"/>
                <a:ext cx="8795160" cy="3447098"/>
              </a:xfrm>
              <a:prstGeom prst="rect">
                <a:avLst/>
              </a:prstGeom>
              <a:blipFill>
                <a:blip r:embed="rId2"/>
                <a:stretch>
                  <a:fillRect l="-1009" t="-1103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/>
              <p:nvPr/>
            </p:nvSpPr>
            <p:spPr>
              <a:xfrm>
                <a:off x="1487180" y="4464598"/>
                <a:ext cx="54136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11BB534F-FD66-FB49-BA6A-6A2BB0465B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7180" y="4464598"/>
                <a:ext cx="541366" cy="584775"/>
              </a:xfrm>
              <a:prstGeom prst="rect">
                <a:avLst/>
              </a:prstGeom>
              <a:blipFill>
                <a:blip r:embed="rId3"/>
                <a:stretch>
                  <a:fillRect l="-23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/>
              <p:nvPr/>
            </p:nvSpPr>
            <p:spPr>
              <a:xfrm>
                <a:off x="1918179" y="3498320"/>
                <a:ext cx="521681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8043153-FA61-A14F-921A-83A1E255A8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8179" y="3498320"/>
                <a:ext cx="521681" cy="53860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/>
              <p:nvPr/>
            </p:nvSpPr>
            <p:spPr>
              <a:xfrm>
                <a:off x="3539900" y="3459247"/>
                <a:ext cx="50558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05F0AC2D-A59B-3247-9B80-F348177505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900" y="3459247"/>
                <a:ext cx="505588" cy="53860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/>
              <p:nvPr/>
            </p:nvSpPr>
            <p:spPr>
              <a:xfrm>
                <a:off x="3962988" y="4469170"/>
                <a:ext cx="53700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3004DC6B-F75E-384C-A5A3-9009749812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988" y="4469170"/>
                <a:ext cx="537005" cy="53860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/>
              <p:nvPr/>
            </p:nvSpPr>
            <p:spPr>
              <a:xfrm>
                <a:off x="4644008" y="2181371"/>
                <a:ext cx="4325571" cy="280903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sz="2400" b="1" i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ешение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𝑺</m:t>
                      </m:r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  <m: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400" b="1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2400" b="1" i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𝒉</m:t>
                      </m:r>
                    </m:oMath>
                  </m:oMathPara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𝒉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f>
                      <m:f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225</m:t>
                        </m:r>
                      </m:num>
                      <m:den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5+</m:t>
                        </m:r>
                        <m:r>
                          <a:rPr lang="ru-RU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65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endParaRPr lang="en-US" sz="24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  <a:endParaRPr lang="ru-RU" sz="20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8FB7FFD-4AE7-C64B-BCC7-9014A1D3A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008" y="2181371"/>
                <a:ext cx="4325571" cy="2809039"/>
              </a:xfrm>
              <a:prstGeom prst="rect">
                <a:avLst/>
              </a:prstGeom>
              <a:blipFill>
                <a:blip r:embed="rId7"/>
                <a:stretch>
                  <a:fillRect l="-4386" t="-3139" b="-2242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Трапеция 1">
            <a:extLst>
              <a:ext uri="{FF2B5EF4-FFF2-40B4-BE49-F238E27FC236}">
                <a16:creationId xmlns:a16="http://schemas.microsoft.com/office/drawing/2014/main" id="{8EF01528-EE5C-F44F-B915-D39577E772C9}"/>
              </a:ext>
            </a:extLst>
          </p:cNvPr>
          <p:cNvSpPr/>
          <p:nvPr/>
        </p:nvSpPr>
        <p:spPr>
          <a:xfrm>
            <a:off x="1936444" y="3780394"/>
            <a:ext cx="2088232" cy="1039097"/>
          </a:xfrm>
          <a:prstGeom prst="trapezoid">
            <a:avLst>
              <a:gd name="adj" fmla="val 39960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484FBA7-4C76-DC4B-8F77-31F247E535FA}"/>
              </a:ext>
            </a:extLst>
          </p:cNvPr>
          <p:cNvCxnSpPr/>
          <p:nvPr/>
        </p:nvCxnSpPr>
        <p:spPr>
          <a:xfrm>
            <a:off x="2339752" y="3791800"/>
            <a:ext cx="0" cy="1039097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375EB24-7FD8-434B-A98B-F266B93C8B26}"/>
                  </a:ext>
                </a:extLst>
              </p:cNvPr>
              <p:cNvSpPr/>
              <p:nvPr/>
            </p:nvSpPr>
            <p:spPr>
              <a:xfrm>
                <a:off x="2305593" y="4025433"/>
                <a:ext cx="51225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h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375EB24-7FD8-434B-A98B-F266B93C8B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593" y="4025433"/>
                <a:ext cx="51225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31774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РЕШЕНИЕ ЗАДАЧ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6. 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периметр и площадь прямоугольника, если одна сторона равна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23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с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м, а вторая на </a:t>
                </a:r>
                <a:r>
                  <a:rPr lang="ru-RU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17 см</a:t>
                </a:r>
                <a:r>
                  <a:rPr lang="ru-RU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больше первой. </a:t>
                </a:r>
              </a:p>
              <a:p>
                <a:pPr algn="just"/>
                <a:endParaRPr lang="ru-RU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Дано. </a:t>
                </a:r>
              </a:p>
              <a:p>
                <a14:m>
                  <m:oMath xmlns:m="http://schemas.openxmlformats.org/officeDocument/2006/math"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𝐵𝐶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−п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рямоугольник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см 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=?</m:t>
                    </m:r>
                  </m:oMath>
                </a14:m>
                <a:r>
                  <a:rPr lang="en-US" sz="2000" i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20" y="915566"/>
                <a:ext cx="8795160" cy="2554545"/>
              </a:xfrm>
              <a:prstGeom prst="rect">
                <a:avLst/>
              </a:prstGeom>
              <a:blipFill>
                <a:blip r:embed="rId2"/>
                <a:stretch>
                  <a:fillRect l="-720" t="-1485" r="-7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/>
              <p:nvPr/>
            </p:nvSpPr>
            <p:spPr>
              <a:xfrm>
                <a:off x="4211960" y="2054774"/>
                <a:ext cx="4932038" cy="29366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+17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ru-RU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17+23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40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см</m:t>
                    </m:r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ru-RU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126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см</a:t>
                </a: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23</m:t>
                    </m:r>
                    <m:r>
                      <a:rPr lang="en-US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0=9</m:t>
                    </m:r>
                    <m:r>
                      <a:rPr lang="ru-RU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см</m:t>
                        </m:r>
                      </m:e>
                      <m:sup>
                        <m:r>
                          <a:rPr lang="ru-R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 :</a:t>
                </a:r>
                <a:r>
                  <a:rPr lang="ru-RU" sz="20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ru-RU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см</m:t>
                        </m:r>
                      </m:e>
                      <m:sup>
                        <m:r>
                          <a:rPr lang="ru-RU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B83CA179-0060-7840-A2A7-AD54AE9991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960" y="2054774"/>
                <a:ext cx="4932038" cy="2936638"/>
              </a:xfrm>
              <a:prstGeom prst="rect">
                <a:avLst/>
              </a:prstGeom>
              <a:blipFill>
                <a:blip r:embed="rId3"/>
                <a:stretch>
                  <a:fillRect l="-1285" t="-8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076E252-37E2-154F-980D-5F20D8B11D1C}"/>
              </a:ext>
            </a:extLst>
          </p:cNvPr>
          <p:cNvSpPr/>
          <p:nvPr/>
        </p:nvSpPr>
        <p:spPr>
          <a:xfrm>
            <a:off x="1547664" y="3553527"/>
            <a:ext cx="2088232" cy="115735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/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75A8B39-AB9C-F444-9A4D-EFCBB561ED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791084"/>
                <a:ext cx="516873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/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42BF409-A0D2-9F4F-B111-5E376584C9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832" y="3029227"/>
                <a:ext cx="507896" cy="584775"/>
              </a:xfrm>
              <a:prstGeom prst="rect">
                <a:avLst/>
              </a:prstGeom>
              <a:blipFill>
                <a:blip r:embed="rId5"/>
                <a:stretch>
                  <a:fillRect l="-243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85001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33479"/>
            <a:ext cx="3384376" cy="2163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1556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3600" b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ешить</a:t>
            </a:r>
            <a:r>
              <a:rPr lang="ru-RU" sz="36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письменно задачи 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4, 5</a:t>
            </a:r>
          </a:p>
          <a:p>
            <a:pPr algn="ctr"/>
            <a:r>
              <a:rPr lang="ru-RU" sz="36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странице 151</a:t>
            </a: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21461</TotalTime>
  <Words>762</Words>
  <Application>Microsoft Macintosh PowerPoint</Application>
  <PresentationFormat>Экран (16:9)</PresentationFormat>
  <Paragraphs>143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 Unicode MS</vt:lpstr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1511</cp:revision>
  <dcterms:created xsi:type="dcterms:W3CDTF">2020-04-09T07:32:19Z</dcterms:created>
  <dcterms:modified xsi:type="dcterms:W3CDTF">2021-04-03T05:56:41Z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