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6" r:id="rId2"/>
    <p:sldId id="1605" r:id="rId3"/>
    <p:sldId id="1606" r:id="rId4"/>
    <p:sldId id="1607" r:id="rId5"/>
    <p:sldId id="342" r:id="rId6"/>
    <p:sldId id="1638" r:id="rId7"/>
    <p:sldId id="1639" r:id="rId8"/>
    <p:sldId id="1536" r:id="rId9"/>
  </p:sldIdLst>
  <p:sldSz cx="9144000" cy="5143500" type="screen16x9"/>
  <p:notesSz cx="5765800" cy="3244850"/>
  <p:custDataLst>
    <p:tags r:id="rId11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8" autoAdjust="0"/>
    <p:restoredTop sz="94584" autoAdjust="0"/>
  </p:normalViewPr>
  <p:slideViewPr>
    <p:cSldViewPr>
      <p:cViewPr varScale="1">
        <p:scale>
          <a:sx n="138" d="100"/>
          <a:sy n="138" d="100"/>
        </p:scale>
        <p:origin x="472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EC9ED080-B23B-664F-BC6E-E7DC873D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C00B0-C864-2A41-A62A-C4CE8D5F6CF4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DAA21E3D-B0B5-9446-880C-6E2B7B21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6ABE0B4E-B808-6E46-985E-0F0B9DE9E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3B292-19C9-6B4D-9480-B757349FF257}" type="slidenum">
              <a:rPr lang="ru-RU" altLang="ru-UZ"/>
              <a:pPr/>
              <a:t>‹#›</a:t>
            </a:fld>
            <a:endParaRPr lang="ru-RU" altLang="ru-UZ"/>
          </a:p>
        </p:txBody>
      </p:sp>
    </p:spTree>
    <p:extLst>
      <p:ext uri="{BB962C8B-B14F-4D97-AF65-F5344CB8AC3E}">
        <p14:creationId xmlns:p14="http://schemas.microsoft.com/office/powerpoint/2010/main" val="254906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  <p:sldLayoutId id="2147483668" r:id="rId7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10" Type="http://schemas.openxmlformats.org/officeDocument/2006/relationships/image" Target="../media/image12.png"/><Relationship Id="rId4" Type="http://schemas.openxmlformats.org/officeDocument/2006/relationships/image" Target="../media/image5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NULL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092810" y="1779662"/>
            <a:ext cx="2721368" cy="2785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898217" y="2154654"/>
            <a:ext cx="6494410" cy="27853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( 2 часть)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0" y="2154654"/>
            <a:ext cx="545421" cy="5849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859782"/>
            <a:ext cx="545421" cy="1297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65264"/>
            <a:ext cx="883560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6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74420" y="865019"/>
                <a:ext cx="8795160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1 (стр. 151).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Три внешних угла четырехугольника равны соответственно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142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°, 22°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136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°. 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внутренние углы этого четырёхугольника. 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20" y="865019"/>
                <a:ext cx="8795160" cy="1631216"/>
              </a:xfrm>
              <a:prstGeom prst="rect">
                <a:avLst/>
              </a:prstGeom>
              <a:blipFill>
                <a:blip r:embed="rId2"/>
                <a:stretch>
                  <a:fillRect l="-720" t="-2326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/>
              <p:nvPr/>
            </p:nvSpPr>
            <p:spPr>
              <a:xfrm>
                <a:off x="648209" y="3527748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09" y="3527748"/>
                <a:ext cx="541366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/>
              <p:nvPr/>
            </p:nvSpPr>
            <p:spPr>
              <a:xfrm>
                <a:off x="1512292" y="2363038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92" y="2363038"/>
                <a:ext cx="521681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/>
              <p:nvPr/>
            </p:nvSpPr>
            <p:spPr>
              <a:xfrm>
                <a:off x="3252850" y="2748347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850" y="2748347"/>
                <a:ext cx="505588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/>
              <p:nvPr/>
            </p:nvSpPr>
            <p:spPr>
              <a:xfrm>
                <a:off x="2361954" y="4419571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954" y="4419571"/>
                <a:ext cx="537005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/>
              <p:nvPr/>
            </p:nvSpPr>
            <p:spPr>
              <a:xfrm>
                <a:off x="4110942" y="2166735"/>
                <a:ext cx="4325571" cy="25853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180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°−142°=38°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°−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2°=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158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180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°−1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36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°=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44</m:t>
                    </m:r>
                    <m:r>
                      <a:rPr lang="ru-RU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38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°+158°+44°=240°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360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°−240°=120°</m:t>
                    </m:r>
                  </m:oMath>
                </a14:m>
                <a:r>
                  <a:rPr lang="ru-RU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𝟏𝟐𝟎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°, 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𝟑𝟖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°, 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𝟏𝟓𝟖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°, 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𝟒𝟒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ru-RU" sz="2400" b="1" i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942" y="2166735"/>
                <a:ext cx="4325571" cy="2585323"/>
              </a:xfrm>
              <a:prstGeom prst="rect">
                <a:avLst/>
              </a:prstGeom>
              <a:blipFill>
                <a:blip r:embed="rId7"/>
                <a:stretch>
                  <a:fillRect l="-4094" t="-3415" b="-585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3E65EC8-A637-0241-AC04-9C89C77BC726}"/>
              </a:ext>
            </a:extLst>
          </p:cNvPr>
          <p:cNvCxnSpPr>
            <a:cxnSpLocks/>
          </p:cNvCxnSpPr>
          <p:nvPr/>
        </p:nvCxnSpPr>
        <p:spPr>
          <a:xfrm flipV="1">
            <a:off x="988949" y="2577233"/>
            <a:ext cx="1046687" cy="16091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0B29A5D-5BB0-0F4C-A682-ACB4D8DB75E2}"/>
              </a:ext>
            </a:extLst>
          </p:cNvPr>
          <p:cNvCxnSpPr/>
          <p:nvPr/>
        </p:nvCxnSpPr>
        <p:spPr>
          <a:xfrm>
            <a:off x="1487180" y="2796765"/>
            <a:ext cx="1782037" cy="4417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C61B16D-BA1A-4640-9A61-A27244F2C786}"/>
              </a:ext>
            </a:extLst>
          </p:cNvPr>
          <p:cNvCxnSpPr>
            <a:cxnSpLocks/>
          </p:cNvCxnSpPr>
          <p:nvPr/>
        </p:nvCxnSpPr>
        <p:spPr>
          <a:xfrm flipH="1">
            <a:off x="2391724" y="2981976"/>
            <a:ext cx="829473" cy="16059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2EE843A4-1669-5247-BA3F-DF386C13E8F5}"/>
              </a:ext>
            </a:extLst>
          </p:cNvPr>
          <p:cNvCxnSpPr/>
          <p:nvPr/>
        </p:nvCxnSpPr>
        <p:spPr>
          <a:xfrm flipH="1" flipV="1">
            <a:off x="1002337" y="3608746"/>
            <a:ext cx="1825387" cy="8406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1774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65264"/>
            <a:ext cx="883560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6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420" y="865019"/>
            <a:ext cx="87951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2 (стр. 151).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Найдите периметр четырехугольника, если его наименьшая сторона равна 7 см, а каждая следующая сторона на 4 см больше предыдущей.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/>
              <p:nvPr/>
            </p:nvSpPr>
            <p:spPr>
              <a:xfrm>
                <a:off x="648209" y="3527748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209" y="3527748"/>
                <a:ext cx="541366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/>
              <p:nvPr/>
            </p:nvSpPr>
            <p:spPr>
              <a:xfrm>
                <a:off x="1512292" y="2363038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92" y="2363038"/>
                <a:ext cx="521681" cy="5386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/>
              <p:nvPr/>
            </p:nvSpPr>
            <p:spPr>
              <a:xfrm>
                <a:off x="3252850" y="2748347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2850" y="2748347"/>
                <a:ext cx="505588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/>
              <p:nvPr/>
            </p:nvSpPr>
            <p:spPr>
              <a:xfrm>
                <a:off x="2361954" y="4419571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1954" y="4419571"/>
                <a:ext cx="537005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/>
              <p:nvPr/>
            </p:nvSpPr>
            <p:spPr>
              <a:xfrm>
                <a:off x="4002182" y="2067174"/>
                <a:ext cx="4999051" cy="330693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+4+4+4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+4+4+4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=52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𝑷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𝟓𝟐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м. </m:t>
                    </m:r>
                  </m:oMath>
                </a14:m>
                <a:endParaRPr lang="ru-RU" sz="2400" b="1" i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182" y="2067174"/>
                <a:ext cx="4999051" cy="3306931"/>
              </a:xfrm>
              <a:prstGeom prst="rect">
                <a:avLst/>
              </a:prstGeom>
              <a:blipFill>
                <a:blip r:embed="rId6"/>
                <a:stretch>
                  <a:fillRect l="-3807" t="-267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23E65EC8-A637-0241-AC04-9C89C77BC726}"/>
              </a:ext>
            </a:extLst>
          </p:cNvPr>
          <p:cNvCxnSpPr>
            <a:cxnSpLocks/>
          </p:cNvCxnSpPr>
          <p:nvPr/>
        </p:nvCxnSpPr>
        <p:spPr>
          <a:xfrm flipV="1">
            <a:off x="988949" y="2577233"/>
            <a:ext cx="1046687" cy="160919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0B29A5D-5BB0-0F4C-A682-ACB4D8DB75E2}"/>
              </a:ext>
            </a:extLst>
          </p:cNvPr>
          <p:cNvCxnSpPr/>
          <p:nvPr/>
        </p:nvCxnSpPr>
        <p:spPr>
          <a:xfrm>
            <a:off x="1487180" y="2796765"/>
            <a:ext cx="1782037" cy="441775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C61B16D-BA1A-4640-9A61-A27244F2C786}"/>
              </a:ext>
            </a:extLst>
          </p:cNvPr>
          <p:cNvCxnSpPr>
            <a:cxnSpLocks/>
          </p:cNvCxnSpPr>
          <p:nvPr/>
        </p:nvCxnSpPr>
        <p:spPr>
          <a:xfrm flipH="1">
            <a:off x="2391724" y="2981976"/>
            <a:ext cx="829473" cy="160599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2EE843A4-1669-5247-BA3F-DF386C13E8F5}"/>
              </a:ext>
            </a:extLst>
          </p:cNvPr>
          <p:cNvCxnSpPr/>
          <p:nvPr/>
        </p:nvCxnSpPr>
        <p:spPr>
          <a:xfrm flipH="1" flipV="1">
            <a:off x="1002337" y="3608746"/>
            <a:ext cx="1825387" cy="840696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789B8AA-ED2C-9641-9F1C-717CD1C1B14A}"/>
                  </a:ext>
                </a:extLst>
              </p:cNvPr>
              <p:cNvSpPr txBox="1"/>
              <p:nvPr/>
            </p:nvSpPr>
            <p:spPr>
              <a:xfrm>
                <a:off x="1207575" y="2981976"/>
                <a:ext cx="24795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789B8AA-ED2C-9641-9F1C-717CD1C1B1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575" y="2981976"/>
                <a:ext cx="247952" cy="369332"/>
              </a:xfrm>
              <a:prstGeom prst="rect">
                <a:avLst/>
              </a:prstGeom>
              <a:blipFill>
                <a:blip r:embed="rId7"/>
                <a:stretch>
                  <a:fillRect l="-15000" r="-15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04CBEF7-989A-7542-8ED8-4D8BC9D14CB6}"/>
                  </a:ext>
                </a:extLst>
              </p:cNvPr>
              <p:cNvSpPr txBox="1"/>
              <p:nvPr/>
            </p:nvSpPr>
            <p:spPr>
              <a:xfrm>
                <a:off x="2219801" y="2544941"/>
                <a:ext cx="78393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304CBEF7-989A-7542-8ED8-4D8BC9D14C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9801" y="2544941"/>
                <a:ext cx="783933" cy="369332"/>
              </a:xfrm>
              <a:prstGeom prst="rect">
                <a:avLst/>
              </a:prstGeom>
              <a:blipFill>
                <a:blip r:embed="rId8"/>
                <a:stretch>
                  <a:fillRect l="-4762" r="-7937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BCE766-A7EC-7444-9483-BE4F6F7A89E4}"/>
                  </a:ext>
                </a:extLst>
              </p:cNvPr>
              <p:cNvSpPr txBox="1"/>
              <p:nvPr/>
            </p:nvSpPr>
            <p:spPr>
              <a:xfrm rot="18121870">
                <a:off x="2668835" y="3675293"/>
                <a:ext cx="110472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+4+4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BCE766-A7EC-7444-9483-BE4F6F7A89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121870">
                <a:off x="2668835" y="3675293"/>
                <a:ext cx="1104726" cy="307777"/>
              </a:xfrm>
              <a:prstGeom prst="rect">
                <a:avLst/>
              </a:prstGeom>
              <a:blipFill>
                <a:blip r:embed="rId9"/>
                <a:stretch>
                  <a:fillRect t="-1124" r="-4348" b="-22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A3EFDB-5957-0D47-B736-DE6A1A1663A5}"/>
                  </a:ext>
                </a:extLst>
              </p:cNvPr>
              <p:cNvSpPr txBox="1"/>
              <p:nvPr/>
            </p:nvSpPr>
            <p:spPr>
              <a:xfrm rot="1166723">
                <a:off x="815257" y="4328840"/>
                <a:ext cx="155375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+4+4+4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5A3EFDB-5957-0D47-B736-DE6A1A1663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166723">
                <a:off x="815257" y="4328840"/>
                <a:ext cx="1553759" cy="307777"/>
              </a:xfrm>
              <a:prstGeom prst="rect">
                <a:avLst/>
              </a:prstGeom>
              <a:blipFill>
                <a:blip r:embed="rId10"/>
                <a:stretch>
                  <a:fillRect l="-1600" r="-1600" b="-468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0840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9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65264"/>
            <a:ext cx="883560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6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74420" y="865019"/>
                <a:ext cx="8795160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3 (стр. 151).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Острый угол прямоугольной трапеции равен </a:t>
                </a:r>
                <a14:m>
                  <m:oMath xmlns:m="http://schemas.openxmlformats.org/officeDocument/2006/math"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45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°. 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Меньшая сторона и меньшее основание равны 24 см. Найдите большее основание трапеции.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20" y="865019"/>
                <a:ext cx="8795160" cy="1938992"/>
              </a:xfrm>
              <a:prstGeom prst="rect">
                <a:avLst/>
              </a:prstGeom>
              <a:blipFill>
                <a:blip r:embed="rId2"/>
                <a:stretch>
                  <a:fillRect l="-720" t="-1961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/>
              <p:nvPr/>
            </p:nvSpPr>
            <p:spPr>
              <a:xfrm>
                <a:off x="497541" y="4195909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41" y="4195909"/>
                <a:ext cx="541366" cy="584775"/>
              </a:xfrm>
              <a:prstGeom prst="rect">
                <a:avLst/>
              </a:prstGeom>
              <a:blipFill>
                <a:blip r:embed="rId3"/>
                <a:stretch>
                  <a:fillRect l="-23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/>
              <p:nvPr/>
            </p:nvSpPr>
            <p:spPr>
              <a:xfrm>
                <a:off x="564103" y="2886834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103" y="2886834"/>
                <a:ext cx="521681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/>
              <p:nvPr/>
            </p:nvSpPr>
            <p:spPr>
              <a:xfrm>
                <a:off x="2307053" y="2839072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053" y="2839072"/>
                <a:ext cx="505588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/>
              <p:nvPr/>
            </p:nvSpPr>
            <p:spPr>
              <a:xfrm>
                <a:off x="3138909" y="4195909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8909" y="4195909"/>
                <a:ext cx="537005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/>
              <p:nvPr/>
            </p:nvSpPr>
            <p:spPr>
              <a:xfrm>
                <a:off x="4002182" y="2067174"/>
                <a:ext cx="4999051" cy="30799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45°=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𝐹𝐶</m:t>
                        </m:r>
                      </m:den>
                    </m:f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45°∙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𝐹𝐶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=24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=24+24=48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2400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𝑨𝑫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𝟒𝟖</m:t>
                    </m:r>
                    <m:r>
                      <a:rPr lang="en-US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400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м. </m:t>
                    </m:r>
                  </m:oMath>
                </a14:m>
                <a:endParaRPr lang="ru-RU" sz="2400" b="1" i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4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182" y="2067174"/>
                <a:ext cx="4999051" cy="3079946"/>
              </a:xfrm>
              <a:prstGeom prst="rect">
                <a:avLst/>
              </a:prstGeom>
              <a:blipFill>
                <a:blip r:embed="rId7"/>
                <a:stretch>
                  <a:fillRect l="-3807" t="-286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789B8AA-ED2C-9641-9F1C-717CD1C1B14A}"/>
                  </a:ext>
                </a:extLst>
              </p:cNvPr>
              <p:cNvSpPr txBox="1"/>
              <p:nvPr/>
            </p:nvSpPr>
            <p:spPr>
              <a:xfrm>
                <a:off x="2307053" y="4440345"/>
                <a:ext cx="2685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5789B8AA-ED2C-9641-9F1C-717CD1C1B1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053" y="4440345"/>
                <a:ext cx="268535" cy="369332"/>
              </a:xfrm>
              <a:prstGeom prst="rect">
                <a:avLst/>
              </a:prstGeom>
              <a:blipFill>
                <a:blip r:embed="rId8"/>
                <a:stretch>
                  <a:fillRect l="-21739" r="-17391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29CBE3B-4348-F24D-8E31-BC7902A4F80D}"/>
              </a:ext>
            </a:extLst>
          </p:cNvPr>
          <p:cNvSpPr/>
          <p:nvPr/>
        </p:nvSpPr>
        <p:spPr>
          <a:xfrm>
            <a:off x="968292" y="3289024"/>
            <a:ext cx="1440160" cy="1130547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sp>
        <p:nvSpPr>
          <p:cNvPr id="13" name="Треугольник 12">
            <a:extLst>
              <a:ext uri="{FF2B5EF4-FFF2-40B4-BE49-F238E27FC236}">
                <a16:creationId xmlns:a16="http://schemas.microsoft.com/office/drawing/2014/main" id="{37C815DB-9CDD-6A4B-B946-3605EA004CCB}"/>
              </a:ext>
            </a:extLst>
          </p:cNvPr>
          <p:cNvSpPr/>
          <p:nvPr/>
        </p:nvSpPr>
        <p:spPr>
          <a:xfrm>
            <a:off x="2408452" y="3289024"/>
            <a:ext cx="867404" cy="1130547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690214C-DEBF-3840-8AF3-ED5247A5D2B8}"/>
                  </a:ext>
                </a:extLst>
              </p:cNvPr>
              <p:cNvSpPr txBox="1"/>
              <p:nvPr/>
            </p:nvSpPr>
            <p:spPr>
              <a:xfrm>
                <a:off x="1530772" y="2879382"/>
                <a:ext cx="4087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690214C-DEBF-3840-8AF3-ED5247A5D2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0772" y="2879382"/>
                <a:ext cx="408765" cy="369332"/>
              </a:xfrm>
              <a:prstGeom prst="rect">
                <a:avLst/>
              </a:prstGeom>
              <a:blipFill>
                <a:blip r:embed="rId9"/>
                <a:stretch>
                  <a:fillRect l="-15152" r="-1515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693644E-F1F1-3D42-AC07-B64890B60856}"/>
                  </a:ext>
                </a:extLst>
              </p:cNvPr>
              <p:cNvSpPr txBox="1"/>
              <p:nvPr/>
            </p:nvSpPr>
            <p:spPr>
              <a:xfrm>
                <a:off x="528534" y="3626010"/>
                <a:ext cx="40876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693644E-F1F1-3D42-AC07-B64890B608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534" y="3626010"/>
                <a:ext cx="408765" cy="369332"/>
              </a:xfrm>
              <a:prstGeom prst="rect">
                <a:avLst/>
              </a:prstGeom>
              <a:blipFill>
                <a:blip r:embed="rId10"/>
                <a:stretch>
                  <a:fillRect l="-15152" r="-18182" b="-666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040170-3B02-144B-964F-45A6F9789B34}"/>
                  </a:ext>
                </a:extLst>
              </p:cNvPr>
              <p:cNvSpPr txBox="1"/>
              <p:nvPr/>
            </p:nvSpPr>
            <p:spPr>
              <a:xfrm>
                <a:off x="2580063" y="4050239"/>
                <a:ext cx="52418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040170-3B02-144B-964F-45A6F9789B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0063" y="4050239"/>
                <a:ext cx="524182" cy="369332"/>
              </a:xfrm>
              <a:prstGeom prst="rect">
                <a:avLst/>
              </a:prstGeom>
              <a:blipFill>
                <a:blip r:embed="rId11"/>
                <a:stretch>
                  <a:fillRect l="-14286" r="-11905" b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A94A145-F925-EA41-BA25-12169ABCDFEA}"/>
                  </a:ext>
                </a:extLst>
              </p:cNvPr>
              <p:cNvSpPr txBox="1"/>
              <p:nvPr/>
            </p:nvSpPr>
            <p:spPr>
              <a:xfrm>
                <a:off x="2716282" y="4365186"/>
                <a:ext cx="24795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sz="24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A94A145-F925-EA41-BA25-12169ABCDF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6282" y="4365186"/>
                <a:ext cx="247952" cy="369332"/>
              </a:xfrm>
              <a:prstGeom prst="rect">
                <a:avLst/>
              </a:prstGeom>
              <a:blipFill>
                <a:blip r:embed="rId12"/>
                <a:stretch>
                  <a:fillRect l="-20000" r="-10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68518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7C9F755-B8D8-F64B-89F7-8EF166543A3C}"/>
              </a:ext>
            </a:extLst>
          </p:cNvPr>
          <p:cNvSpPr/>
          <p:nvPr/>
        </p:nvSpPr>
        <p:spPr>
          <a:xfrm>
            <a:off x="310860" y="941004"/>
            <a:ext cx="995465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1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F0649D-C7C0-3C45-BF98-F769CDB902A6}"/>
              </a:ext>
            </a:extLst>
          </p:cNvPr>
          <p:cNvSpPr txBox="1"/>
          <p:nvPr/>
        </p:nvSpPr>
        <p:spPr>
          <a:xfrm>
            <a:off x="467544" y="105444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Сколько сторон имеет многоугольник, если каждый угол </a:t>
            </a:r>
          </a:p>
          <a:p>
            <a:pPr algn="ctr">
              <a:defRPr/>
            </a:pP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которого равен 120°.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38CD351-E3FC-FA47-ACCC-6DCCB5A18895}"/>
              </a:ext>
            </a:extLst>
          </p:cNvPr>
          <p:cNvSpPr/>
          <p:nvPr/>
        </p:nvSpPr>
        <p:spPr>
          <a:xfrm>
            <a:off x="3845784" y="1536650"/>
            <a:ext cx="12906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1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CAD5DD-594C-6747-B4DE-418BC5E06BA8}"/>
              </a:ext>
            </a:extLst>
          </p:cNvPr>
          <p:cNvSpPr txBox="1"/>
          <p:nvPr/>
        </p:nvSpPr>
        <p:spPr>
          <a:xfrm>
            <a:off x="1273425" y="2228404"/>
            <a:ext cx="5852500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Так как сумма углов выпуклого многоугольника </a:t>
            </a:r>
          </a:p>
          <a:p>
            <a:pPr algn="ctr">
              <a:defRPr/>
            </a:pPr>
            <a:r>
              <a:rPr lang="ru-RU" sz="21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 – 2) · 180°.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68BD44-08EB-CB45-9016-32D59AFA6987}"/>
              </a:ext>
            </a:extLst>
          </p:cNvPr>
          <p:cNvSpPr txBox="1"/>
          <p:nvPr/>
        </p:nvSpPr>
        <p:spPr>
          <a:xfrm>
            <a:off x="1327004" y="3092797"/>
            <a:ext cx="4963475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 следовательно (п – 2) · 180° = 120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° · п</a:t>
            </a:r>
            <a:endParaRPr lang="ru-RU" sz="21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F2F552A-77F8-BC4E-B7B0-C06C3077124A}"/>
              </a:ext>
            </a:extLst>
          </p:cNvPr>
          <p:cNvSpPr txBox="1"/>
          <p:nvPr/>
        </p:nvSpPr>
        <p:spPr>
          <a:xfrm>
            <a:off x="1273425" y="1796206"/>
            <a:ext cx="6398868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Обозначим  </a:t>
            </a:r>
            <a:r>
              <a:rPr lang="ru-RU" sz="21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количество вершин многоугольника.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5E7E22-D0F2-DD46-86ED-83317592DB9B}"/>
              </a:ext>
            </a:extLst>
          </p:cNvPr>
          <p:cNvSpPr txBox="1"/>
          <p:nvPr/>
        </p:nvSpPr>
        <p:spPr>
          <a:xfrm>
            <a:off x="3324872" y="3470225"/>
            <a:ext cx="2933816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180° · п - 360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°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120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° · п</a:t>
            </a:r>
            <a:endParaRPr lang="ru-RU" sz="21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8A97885-0FB4-E648-9FD8-50629614ACE8}"/>
              </a:ext>
            </a:extLst>
          </p:cNvPr>
          <p:cNvSpPr txBox="1"/>
          <p:nvPr/>
        </p:nvSpPr>
        <p:spPr>
          <a:xfrm>
            <a:off x="4189265" y="3794075"/>
            <a:ext cx="1779654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60° · п = 360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°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2D149EE-AE34-C94D-9D5A-E14CFFDC504E}"/>
              </a:ext>
            </a:extLst>
          </p:cNvPr>
          <p:cNvSpPr txBox="1"/>
          <p:nvPr/>
        </p:nvSpPr>
        <p:spPr>
          <a:xfrm>
            <a:off x="4698853" y="4064347"/>
            <a:ext cx="1802096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 = 360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°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 60</a:t>
            </a: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°</a:t>
            </a:r>
            <a:endParaRPr lang="ru-RU" sz="21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25B951-6015-054C-9B22-AED06971481F}"/>
              </a:ext>
            </a:extLst>
          </p:cNvPr>
          <p:cNvSpPr txBox="1"/>
          <p:nvPr/>
        </p:nvSpPr>
        <p:spPr>
          <a:xfrm>
            <a:off x="4767626" y="4306365"/>
            <a:ext cx="824265" cy="41549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 = 6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F8E9CFD-3266-2B46-B869-A2FD9312DE73}"/>
              </a:ext>
            </a:extLst>
          </p:cNvPr>
          <p:cNvSpPr/>
          <p:nvPr/>
        </p:nvSpPr>
        <p:spPr>
          <a:xfrm>
            <a:off x="1625846" y="4604891"/>
            <a:ext cx="233839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1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Ответ: 6 сторон.</a:t>
            </a:r>
          </a:p>
        </p:txBody>
      </p:sp>
      <p:sp>
        <p:nvSpPr>
          <p:cNvPr id="19" name="object 2">
            <a:extLst>
              <a:ext uri="{FF2B5EF4-FFF2-40B4-BE49-F238E27FC236}">
                <a16:creationId xmlns:a16="http://schemas.microsoft.com/office/drawing/2014/main" id="{82F2494C-0F2F-2546-917E-F1F155446D4A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одержимое 17">
            <a:extLst>
              <a:ext uri="{FF2B5EF4-FFF2-40B4-BE49-F238E27FC236}">
                <a16:creationId xmlns:a16="http://schemas.microsoft.com/office/drawing/2014/main" id="{A90D2FED-CC6B-0143-B8D3-BCED597459D8}"/>
              </a:ext>
            </a:extLst>
          </p:cNvPr>
          <p:cNvSpPr txBox="1">
            <a:spLocks/>
          </p:cNvSpPr>
          <p:nvPr/>
        </p:nvSpPr>
        <p:spPr>
          <a:xfrm>
            <a:off x="251520" y="165264"/>
            <a:ext cx="8835601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600" b="1" kern="0" dirty="0"/>
              <a:t>РЕШЕНИЕ ЗАДАЧ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03D3B68A-ACDC-EF44-80B0-191B8F225F89}"/>
              </a:ext>
            </a:extLst>
          </p:cNvPr>
          <p:cNvSpPr txBox="1"/>
          <p:nvPr/>
        </p:nvSpPr>
        <p:spPr>
          <a:xfrm>
            <a:off x="2693081" y="163653"/>
            <a:ext cx="3812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68FCF568-3A00-4548-8560-511C15D5D42E}"/>
              </a:ext>
            </a:extLst>
          </p:cNvPr>
          <p:cNvGrpSpPr/>
          <p:nvPr/>
        </p:nvGrpSpPr>
        <p:grpSpPr>
          <a:xfrm>
            <a:off x="1169528" y="1275570"/>
            <a:ext cx="3763962" cy="2398094"/>
            <a:chOff x="1896003" y="1196690"/>
            <a:chExt cx="5018617" cy="3197458"/>
          </a:xfrm>
        </p:grpSpPr>
        <p:sp>
          <p:nvSpPr>
            <p:cNvPr id="32" name="Параллелограмм 31">
              <a:extLst>
                <a:ext uri="{FF2B5EF4-FFF2-40B4-BE49-F238E27FC236}">
                  <a16:creationId xmlns:a16="http://schemas.microsoft.com/office/drawing/2014/main" id="{4BDF99FF-8E5C-FC46-BDF2-B83F62D871AB}"/>
                </a:ext>
              </a:extLst>
            </p:cNvPr>
            <p:cNvSpPr/>
            <p:nvPr/>
          </p:nvSpPr>
          <p:spPr>
            <a:xfrm>
              <a:off x="1979640" y="1700760"/>
              <a:ext cx="4824670" cy="2066560"/>
            </a:xfrm>
            <a:prstGeom prst="parallelogram">
              <a:avLst/>
            </a:prstGeom>
            <a:no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03E208B-2DB4-1F4F-AAB9-6501BE66ECAB}"/>
                </a:ext>
              </a:extLst>
            </p:cNvPr>
            <p:cNvSpPr txBox="1"/>
            <p:nvPr/>
          </p:nvSpPr>
          <p:spPr>
            <a:xfrm>
              <a:off x="1896003" y="3717040"/>
              <a:ext cx="553997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0F71D01-DFEF-2A4E-A955-9B2EB9086950}"/>
                </a:ext>
              </a:extLst>
            </p:cNvPr>
            <p:cNvSpPr txBox="1"/>
            <p:nvPr/>
          </p:nvSpPr>
          <p:spPr>
            <a:xfrm>
              <a:off x="2051650" y="1270459"/>
              <a:ext cx="553997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9ED84F7-E50E-8745-BEBD-E6D1E760FF9E}"/>
                </a:ext>
              </a:extLst>
            </p:cNvPr>
            <p:cNvSpPr txBox="1"/>
            <p:nvPr/>
          </p:nvSpPr>
          <p:spPr>
            <a:xfrm>
              <a:off x="6360623" y="1196690"/>
              <a:ext cx="553997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C50A874-A972-B04F-B4CC-7D9421DD422D}"/>
                </a:ext>
              </a:extLst>
            </p:cNvPr>
            <p:cNvSpPr txBox="1"/>
            <p:nvPr/>
          </p:nvSpPr>
          <p:spPr>
            <a:xfrm>
              <a:off x="5784542" y="3717040"/>
              <a:ext cx="579645" cy="677108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7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9E7ABF03-65B9-1849-805F-EF44CF3A5410}"/>
              </a:ext>
            </a:extLst>
          </p:cNvPr>
          <p:cNvSpPr txBox="1"/>
          <p:nvPr/>
        </p:nvSpPr>
        <p:spPr>
          <a:xfrm>
            <a:off x="1570951" y="786369"/>
            <a:ext cx="388619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50 см,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- AB = 7 (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см);  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A560FF-CF8E-A84A-9624-EDAC29AF9DAE}"/>
              </a:ext>
            </a:extLst>
          </p:cNvPr>
          <p:cNvSpPr txBox="1"/>
          <p:nvPr/>
        </p:nvSpPr>
        <p:spPr>
          <a:xfrm>
            <a:off x="5204040" y="890117"/>
            <a:ext cx="302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B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В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CD - ? AD -?</a:t>
            </a:r>
            <a:endParaRPr lang="ru-RU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DD00DFF-A73C-6F49-8991-6A5CE9A979F1}"/>
              </a:ext>
            </a:extLst>
          </p:cNvPr>
          <p:cNvSpPr txBox="1"/>
          <p:nvPr/>
        </p:nvSpPr>
        <p:spPr>
          <a:xfrm>
            <a:off x="347993" y="886384"/>
            <a:ext cx="93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A7B6BDD-8152-1741-8410-DC51A843D8FB}"/>
              </a:ext>
            </a:extLst>
          </p:cNvPr>
          <p:cNvSpPr txBox="1"/>
          <p:nvPr/>
        </p:nvSpPr>
        <p:spPr>
          <a:xfrm>
            <a:off x="1385558" y="4516020"/>
            <a:ext cx="104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24B8EE-E595-5B49-A401-4A51E8F171CA}"/>
              </a:ext>
            </a:extLst>
          </p:cNvPr>
          <p:cNvSpPr txBox="1"/>
          <p:nvPr/>
        </p:nvSpPr>
        <p:spPr>
          <a:xfrm>
            <a:off x="4029616" y="1113548"/>
            <a:ext cx="11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51E475E-8DF0-294D-9442-1F6491BF1444}"/>
              </a:ext>
            </a:extLst>
          </p:cNvPr>
          <p:cNvSpPr txBox="1"/>
          <p:nvPr/>
        </p:nvSpPr>
        <p:spPr>
          <a:xfrm>
            <a:off x="1223535" y="19236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F22E33D-AD0A-0149-8890-091D247C4236}"/>
              </a:ext>
            </a:extLst>
          </p:cNvPr>
          <p:cNvSpPr txBox="1"/>
          <p:nvPr/>
        </p:nvSpPr>
        <p:spPr>
          <a:xfrm>
            <a:off x="4680015" y="21396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B432401-0005-1E4C-8919-06FC9355F450}"/>
              </a:ext>
            </a:extLst>
          </p:cNvPr>
          <p:cNvSpPr txBox="1"/>
          <p:nvPr/>
        </p:nvSpPr>
        <p:spPr>
          <a:xfrm>
            <a:off x="2357693" y="3165833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21DCF45-DE7A-0C47-A1D3-5B87212B4256}"/>
              </a:ext>
            </a:extLst>
          </p:cNvPr>
          <p:cNvSpPr txBox="1"/>
          <p:nvPr/>
        </p:nvSpPr>
        <p:spPr>
          <a:xfrm>
            <a:off x="2897768" y="1275570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486BD6A-2D09-E547-A668-265822FE564F}"/>
              </a:ext>
            </a:extLst>
          </p:cNvPr>
          <p:cNvSpPr txBox="1"/>
          <p:nvPr/>
        </p:nvSpPr>
        <p:spPr>
          <a:xfrm>
            <a:off x="5166083" y="1383586"/>
            <a:ext cx="2353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</a:t>
            </a:r>
            <a:r>
              <a:rPr lang="ru-RU" sz="18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(см), то </a:t>
            </a:r>
          </a:p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BE78BBE-88C9-2A46-80D6-E83BACD92EEA}"/>
              </a:ext>
            </a:extLst>
          </p:cNvPr>
          <p:cNvSpPr txBox="1"/>
          <p:nvPr/>
        </p:nvSpPr>
        <p:spPr>
          <a:xfrm>
            <a:off x="5058068" y="2031676"/>
            <a:ext cx="252582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2(AD + AB)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4A04493-1239-0C4F-AFA2-A237C28EDB6D}"/>
              </a:ext>
            </a:extLst>
          </p:cNvPr>
          <p:cNvSpPr txBox="1"/>
          <p:nvPr/>
        </p:nvSpPr>
        <p:spPr>
          <a:xfrm>
            <a:off x="4950052" y="2463736"/>
            <a:ext cx="265303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2(x + (x + 7))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7A6788B-A062-3A4B-B68F-DEA463A8A9F3}"/>
              </a:ext>
            </a:extLst>
          </p:cNvPr>
          <p:cNvSpPr txBox="1"/>
          <p:nvPr/>
        </p:nvSpPr>
        <p:spPr>
          <a:xfrm>
            <a:off x="5004061" y="2895795"/>
            <a:ext cx="184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2x + 2x + 14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FB9E343-25D6-A544-9A8C-BC4608103C1D}"/>
              </a:ext>
            </a:extLst>
          </p:cNvPr>
          <p:cNvSpPr txBox="1"/>
          <p:nvPr/>
        </p:nvSpPr>
        <p:spPr>
          <a:xfrm>
            <a:off x="5004060" y="3219840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- 14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BD7F119-F1B7-144F-A772-1FBFBF2460C3}"/>
              </a:ext>
            </a:extLst>
          </p:cNvPr>
          <p:cNvSpPr txBox="1"/>
          <p:nvPr/>
        </p:nvSpPr>
        <p:spPr>
          <a:xfrm>
            <a:off x="1763610" y="3651900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34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14FB034-8533-4A4F-9933-8682E31822D4}"/>
              </a:ext>
            </a:extLst>
          </p:cNvPr>
          <p:cNvSpPr txBox="1"/>
          <p:nvPr/>
        </p:nvSpPr>
        <p:spPr>
          <a:xfrm>
            <a:off x="3221812" y="3651900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34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7943F14-868F-D840-A5B0-6D3FA0509BB1}"/>
              </a:ext>
            </a:extLst>
          </p:cNvPr>
          <p:cNvSpPr txBox="1"/>
          <p:nvPr/>
        </p:nvSpPr>
        <p:spPr>
          <a:xfrm>
            <a:off x="5004060" y="3597893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9AF7972-A5D4-D748-9234-FE58096A8C57}"/>
              </a:ext>
            </a:extLst>
          </p:cNvPr>
          <p:cNvSpPr txBox="1"/>
          <p:nvPr/>
        </p:nvSpPr>
        <p:spPr>
          <a:xfrm>
            <a:off x="1439565" y="3921938"/>
            <a:ext cx="4969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9 см, то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9 +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16 (см).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91A8DCD-1CA5-124D-A5AA-B1593F16B4FE}"/>
              </a:ext>
            </a:extLst>
          </p:cNvPr>
          <p:cNvSpPr txBox="1"/>
          <p:nvPr/>
        </p:nvSpPr>
        <p:spPr>
          <a:xfrm>
            <a:off x="1439566" y="4245983"/>
            <a:ext cx="384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16 (см).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A1EF4DF-1367-4C48-9987-014F081987E7}"/>
              </a:ext>
            </a:extLst>
          </p:cNvPr>
          <p:cNvSpPr txBox="1"/>
          <p:nvPr/>
        </p:nvSpPr>
        <p:spPr>
          <a:xfrm>
            <a:off x="2303686" y="4570028"/>
            <a:ext cx="384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16 (см).</a:t>
            </a:r>
          </a:p>
        </p:txBody>
      </p:sp>
    </p:spTree>
    <p:extLst>
      <p:ext uri="{BB962C8B-B14F-4D97-AF65-F5344CB8AC3E}">
        <p14:creationId xmlns:p14="http://schemas.microsoft.com/office/powerpoint/2010/main" val="30321910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0" grpId="0"/>
      <p:bldP spid="41" grpId="0"/>
      <p:bldP spid="42" grpId="0"/>
      <p:bldP spid="44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97320" y="915566"/>
                <a:ext cx="8795160" cy="29153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Задача. 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Площадь параллелограмма равна 36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ru-RU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высоты 4 см и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см. Найдите периметр этого параллелограмма. </a:t>
                </a:r>
              </a:p>
              <a:p>
                <a:pPr algn="just"/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Дано.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параллелограмм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ru-RU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с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36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20" y="915566"/>
                <a:ext cx="8795160" cy="2915350"/>
              </a:xfrm>
              <a:prstGeom prst="rect">
                <a:avLst/>
              </a:prstGeom>
              <a:blipFill>
                <a:blip r:embed="rId2"/>
                <a:stretch>
                  <a:fillRect l="-720" t="-1304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/>
              <p:nvPr/>
            </p:nvSpPr>
            <p:spPr>
              <a:xfrm>
                <a:off x="4764047" y="1605013"/>
                <a:ext cx="4029391" cy="34266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ru-RU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𝑺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𝒂</m:t>
                    </m:r>
                    <m:r>
                      <a:rPr lang="en-US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0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ru-UZ" sz="20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000" i="1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36=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en-US" sz="2000" dirty="0"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</m:t>
                        </m:r>
                      </m:num>
                      <m:den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</m:oMath>
                </a14:m>
                <a:r>
                  <a:rPr lang="en-US" sz="2000" dirty="0"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sz="2000" dirty="0"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36=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</m:oMath>
                </a14:m>
                <a:r>
                  <a:rPr lang="ru-RU" sz="2000" dirty="0">
                    <a:cs typeface="Arial" panose="020B0604020202020204" pitchFamily="34" charset="0"/>
                  </a:rPr>
                  <a:t> </a:t>
                </a:r>
                <a:endParaRPr lang="en-US" sz="2000" dirty="0"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</m:t>
                        </m:r>
                      </m:num>
                      <m:den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</m:oMath>
                </a14:m>
                <a:r>
                  <a:rPr lang="en-US" sz="2000" dirty="0"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26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ru-RU" sz="20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=26 </a:t>
                </a:r>
                <a:r>
                  <a:rPr lang="en-US" sz="20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047" y="1605013"/>
                <a:ext cx="4029391" cy="3426644"/>
              </a:xfrm>
              <a:prstGeom prst="rect">
                <a:avLst/>
              </a:prstGeom>
              <a:blipFill>
                <a:blip r:embed="rId3"/>
                <a:stretch>
                  <a:fillRect l="-1572" t="-1111" b="-2593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араллелограмм 9">
            <a:extLst>
              <a:ext uri="{FF2B5EF4-FFF2-40B4-BE49-F238E27FC236}">
                <a16:creationId xmlns:a16="http://schemas.microsoft.com/office/drawing/2014/main" id="{F6A221F4-98B6-124B-BD1D-22EB9FECA17D}"/>
              </a:ext>
            </a:extLst>
          </p:cNvPr>
          <p:cNvSpPr/>
          <p:nvPr/>
        </p:nvSpPr>
        <p:spPr>
          <a:xfrm>
            <a:off x="1916263" y="3522104"/>
            <a:ext cx="2448272" cy="1152128"/>
          </a:xfrm>
          <a:prstGeom prst="parallelogram">
            <a:avLst>
              <a:gd name="adj" fmla="val 5039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9554E55A-3FA3-1A4B-8536-FA6F218899A0}"/>
                  </a:ext>
                </a:extLst>
              </p:cNvPr>
              <p:cNvSpPr/>
              <p:nvPr/>
            </p:nvSpPr>
            <p:spPr>
              <a:xfrm>
                <a:off x="1417709" y="4337207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9554E55A-3FA3-1A4B-8536-FA6F218899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709" y="4337207"/>
                <a:ext cx="541366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FE105AAB-E92F-964F-8046-B627DC4F0E18}"/>
                  </a:ext>
                </a:extLst>
              </p:cNvPr>
              <p:cNvSpPr/>
              <p:nvPr/>
            </p:nvSpPr>
            <p:spPr>
              <a:xfrm>
                <a:off x="2060279" y="3056452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FE105AAB-E92F-964F-8046-B627DC4F0E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279" y="3056452"/>
                <a:ext cx="521681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28CC5B7C-DF4B-D648-8678-32CF5525C8FA}"/>
                  </a:ext>
                </a:extLst>
              </p:cNvPr>
              <p:cNvSpPr/>
              <p:nvPr/>
            </p:nvSpPr>
            <p:spPr>
              <a:xfrm>
                <a:off x="4093852" y="3010286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28CC5B7C-DF4B-D648-8678-32CF5525C8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3852" y="3010286"/>
                <a:ext cx="505588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5DD91EED-082B-DF45-A1E7-EB85652963F0}"/>
                  </a:ext>
                </a:extLst>
              </p:cNvPr>
              <p:cNvSpPr/>
              <p:nvPr/>
            </p:nvSpPr>
            <p:spPr>
              <a:xfrm>
                <a:off x="3784601" y="4314193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5DD91EED-082B-DF45-A1E7-EB85652963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4601" y="4314193"/>
                <a:ext cx="537005" cy="53860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0ECAA013-5DD6-A447-BDB9-34B6B80DDA03}"/>
              </a:ext>
            </a:extLst>
          </p:cNvPr>
          <p:cNvCxnSpPr/>
          <p:nvPr/>
        </p:nvCxnSpPr>
        <p:spPr>
          <a:xfrm>
            <a:off x="2492327" y="3522104"/>
            <a:ext cx="0" cy="1152128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19376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письменно задачи №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5, 6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151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21552</TotalTime>
  <Words>607</Words>
  <Application>Microsoft Macintosh PowerPoint</Application>
  <PresentationFormat>Экран (16:9)</PresentationFormat>
  <Paragraphs>124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1520</cp:revision>
  <dcterms:created xsi:type="dcterms:W3CDTF">2020-04-09T07:32:19Z</dcterms:created>
  <dcterms:modified xsi:type="dcterms:W3CDTF">2021-04-06T06:17:16Z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