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6" r:id="rId2"/>
    <p:sldId id="1537" r:id="rId3"/>
    <p:sldId id="1538" r:id="rId4"/>
    <p:sldId id="300" r:id="rId5"/>
    <p:sldId id="301" r:id="rId6"/>
    <p:sldId id="1584" r:id="rId7"/>
    <p:sldId id="1536" r:id="rId8"/>
  </p:sldIdLst>
  <p:sldSz cx="9144000" cy="5143500" type="screen16x9"/>
  <p:notesSz cx="5765800" cy="3244850"/>
  <p:custDataLst>
    <p:tags r:id="rId1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34" autoAdjust="0"/>
    <p:restoredTop sz="94601" autoAdjust="0"/>
  </p:normalViewPr>
  <p:slideViewPr>
    <p:cSldViewPr>
      <p:cViewPr varScale="1">
        <p:scale>
          <a:sx n="139" d="100"/>
          <a:sy n="139" d="100"/>
        </p:scale>
        <p:origin x="432" y="16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3C4D0-843E-456E-B3AF-890712B1749A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EAC5C-3F6A-48E8-B302-2280B1EFA2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64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5.png"/><Relationship Id="rId5" Type="http://schemas.openxmlformats.org/officeDocument/2006/relationships/image" Target="../media/image5.pn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13" Type="http://schemas.openxmlformats.org/officeDocument/2006/relationships/image" Target="../media/image21.emf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23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emf"/><Relationship Id="rId11" Type="http://schemas.openxmlformats.org/officeDocument/2006/relationships/image" Target="../media/image20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22.e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24.emf"/><Relationship Id="rId4" Type="http://schemas.openxmlformats.org/officeDocument/2006/relationships/image" Target="../media/image17.e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6.e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8.e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2810" y="1779662"/>
            <a:ext cx="2721368" cy="2785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8217" y="2154654"/>
            <a:ext cx="6494410" cy="27853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( 3 часть)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2">
            <a:extLst>
              <a:ext uri="{FF2B5EF4-FFF2-40B4-BE49-F238E27FC236}">
                <a16:creationId xmlns:a16="http://schemas.microsoft.com/office/drawing/2014/main" id="{006BD481-BCF9-4041-8D9F-2A7D89C0D3C5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одержимое 17">
            <a:extLst>
              <a:ext uri="{FF2B5EF4-FFF2-40B4-BE49-F238E27FC236}">
                <a16:creationId xmlns:a16="http://schemas.microsoft.com/office/drawing/2014/main" id="{1A8E881C-32EF-BD49-A297-B9FD33A4BF86}"/>
              </a:ext>
            </a:extLst>
          </p:cNvPr>
          <p:cNvSpPr txBox="1">
            <a:spLocks/>
          </p:cNvSpPr>
          <p:nvPr/>
        </p:nvSpPr>
        <p:spPr>
          <a:xfrm>
            <a:off x="154198" y="15359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ПРОВЕРКА САМОСТОЯТЕЛЬНОЙ РАБОТЫ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/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5 (стр. 151) </a:t>
                </a:r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 четырехугольнике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𝐵𝐶𝐷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𝐶𝐷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UZ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углы четырехугольника, если угол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втрое больше угла В. </a:t>
                </a:r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blipFill>
                <a:blip r:embed="rId2"/>
                <a:stretch>
                  <a:fillRect l="-715" t="-3509" b="-140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Трапеция 11">
            <a:extLst>
              <a:ext uri="{FF2B5EF4-FFF2-40B4-BE49-F238E27FC236}">
                <a16:creationId xmlns:a16="http://schemas.microsoft.com/office/drawing/2014/main" id="{5A6859BF-716A-AA45-B299-4B7880675D0C}"/>
              </a:ext>
            </a:extLst>
          </p:cNvPr>
          <p:cNvSpPr/>
          <p:nvPr/>
        </p:nvSpPr>
        <p:spPr>
          <a:xfrm>
            <a:off x="899592" y="2715766"/>
            <a:ext cx="2232248" cy="1080120"/>
          </a:xfrm>
          <a:prstGeom prst="trapezoid">
            <a:avLst>
              <a:gd name="adj" fmla="val 3854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/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blipFill>
                <a:blip r:embed="rId3"/>
                <a:stretch>
                  <a:fillRect l="-25926" r="-22222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/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blipFill>
                <a:blip r:embed="rId4"/>
                <a:stretch>
                  <a:fillRect l="-25926" r="-22222" b="-277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/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blipFill>
                <a:blip r:embed="rId5"/>
                <a:stretch>
                  <a:fillRect l="-25926" r="-1851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/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blipFill>
                <a:blip r:embed="rId6"/>
                <a:stretch>
                  <a:fillRect l="-25000" r="-2142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/>
              <p:nvPr/>
            </p:nvSpPr>
            <p:spPr>
              <a:xfrm>
                <a:off x="3848093" y="1781650"/>
                <a:ext cx="3716851" cy="35812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=360°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=360°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=45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U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U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=125°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ru-RU" sz="2400" b="1" i="1" dirty="0" err="1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твет</a:t>
                </a:r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UZ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𝟒𝟓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ru-UZ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𝟏𝟐𝟓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093" y="1781650"/>
                <a:ext cx="3716851" cy="3581237"/>
              </a:xfrm>
              <a:prstGeom prst="rect">
                <a:avLst/>
              </a:prstGeom>
              <a:blipFill>
                <a:blip r:embed="rId7"/>
                <a:stretch>
                  <a:fillRect l="-2381" t="-141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/>
              <p:nvPr/>
            </p:nvSpPr>
            <p:spPr>
              <a:xfrm>
                <a:off x="1043608" y="3376032"/>
                <a:ext cx="2417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376032"/>
                <a:ext cx="241733" cy="369332"/>
              </a:xfrm>
              <a:prstGeom prst="rect">
                <a:avLst/>
              </a:prstGeom>
              <a:blipFill>
                <a:blip r:embed="rId8"/>
                <a:stretch>
                  <a:fillRect l="-15000" r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/>
              <p:nvPr/>
            </p:nvSpPr>
            <p:spPr>
              <a:xfrm>
                <a:off x="1315320" y="2711926"/>
                <a:ext cx="41165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320" y="2711926"/>
                <a:ext cx="411651" cy="369332"/>
              </a:xfrm>
              <a:prstGeom prst="rect">
                <a:avLst/>
              </a:prstGeom>
              <a:blipFill>
                <a:blip r:embed="rId9"/>
                <a:stretch>
                  <a:fillRect l="-1818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48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2">
            <a:extLst>
              <a:ext uri="{FF2B5EF4-FFF2-40B4-BE49-F238E27FC236}">
                <a16:creationId xmlns:a16="http://schemas.microsoft.com/office/drawing/2014/main" id="{006BD481-BCF9-4041-8D9F-2A7D89C0D3C5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одержимое 17">
            <a:extLst>
              <a:ext uri="{FF2B5EF4-FFF2-40B4-BE49-F238E27FC236}">
                <a16:creationId xmlns:a16="http://schemas.microsoft.com/office/drawing/2014/main" id="{1A8E881C-32EF-BD49-A297-B9FD33A4BF86}"/>
              </a:ext>
            </a:extLst>
          </p:cNvPr>
          <p:cNvSpPr txBox="1">
            <a:spLocks/>
          </p:cNvSpPr>
          <p:nvPr/>
        </p:nvSpPr>
        <p:spPr>
          <a:xfrm>
            <a:off x="154198" y="15359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ПРОВЕРКА САМОСТОЯТЕЛЬНОЙ РАБОТЫ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/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6 (стр. 151) </a:t>
                </a:r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 равнобедренной трапеции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𝐵𝐶𝐷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  <m:r>
                      <a:rPr lang="ru-RU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 с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и 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=60°. 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снование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AD. </a:t>
                </a:r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blipFill>
                <a:blip r:embed="rId2"/>
                <a:stretch>
                  <a:fillRect l="-715" t="-3509" b="-140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Трапеция 11">
            <a:extLst>
              <a:ext uri="{FF2B5EF4-FFF2-40B4-BE49-F238E27FC236}">
                <a16:creationId xmlns:a16="http://schemas.microsoft.com/office/drawing/2014/main" id="{5A6859BF-716A-AA45-B299-4B7880675D0C}"/>
              </a:ext>
            </a:extLst>
          </p:cNvPr>
          <p:cNvSpPr/>
          <p:nvPr/>
        </p:nvSpPr>
        <p:spPr>
          <a:xfrm>
            <a:off x="899592" y="2715766"/>
            <a:ext cx="2232248" cy="1080120"/>
          </a:xfrm>
          <a:prstGeom prst="trapezoid">
            <a:avLst>
              <a:gd name="adj" fmla="val 3854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/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blipFill>
                <a:blip r:embed="rId3"/>
                <a:stretch>
                  <a:fillRect l="-25926" r="-22222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/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blipFill>
                <a:blip r:embed="rId4"/>
                <a:stretch>
                  <a:fillRect l="-25926" r="-22222" b="-277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/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blipFill>
                <a:blip r:embed="rId5"/>
                <a:stretch>
                  <a:fillRect l="-25926" r="-1851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/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blipFill>
                <a:blip r:embed="rId6"/>
                <a:stretch>
                  <a:fillRect l="-25000" r="-2142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/>
              <p:nvPr/>
            </p:nvSpPr>
            <p:spPr>
              <a:xfrm>
                <a:off x="3848093" y="1781650"/>
                <a:ext cx="4212885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60°=</m:t>
                    </m:r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𝐹𝐷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𝐶𝐷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𝐶𝐷𝑐𝑜𝑠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60°=24∙</m:t>
                    </m:r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=12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=48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2400" b="1" i="1" dirty="0" err="1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ru-RU" sz="2400" b="1" i="1" dirty="0" err="1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твет</a:t>
                </a:r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𝑨𝑫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𝟒𝟖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см</m:t>
                    </m:r>
                  </m:oMath>
                </a14:m>
                <a:endParaRPr 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093" y="1781650"/>
                <a:ext cx="4212885" cy="2246769"/>
              </a:xfrm>
              <a:prstGeom prst="rect">
                <a:avLst/>
              </a:prstGeom>
              <a:blipFill>
                <a:blip r:embed="rId7"/>
                <a:stretch>
                  <a:fillRect l="-2102" t="-2247" b="-50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/>
              <p:nvPr/>
            </p:nvSpPr>
            <p:spPr>
              <a:xfrm>
                <a:off x="658378" y="2987474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378" y="2987474"/>
                <a:ext cx="408766" cy="369332"/>
              </a:xfrm>
              <a:prstGeom prst="rect">
                <a:avLst/>
              </a:prstGeom>
              <a:blipFill>
                <a:blip r:embed="rId8"/>
                <a:stretch>
                  <a:fillRect l="-15152" r="-1818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/>
              <p:nvPr/>
            </p:nvSpPr>
            <p:spPr>
              <a:xfrm>
                <a:off x="1756366" y="2289686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6366" y="2289686"/>
                <a:ext cx="408766" cy="369332"/>
              </a:xfrm>
              <a:prstGeom prst="rect">
                <a:avLst/>
              </a:prstGeom>
              <a:blipFill>
                <a:blip r:embed="rId9"/>
                <a:stretch>
                  <a:fillRect l="-1818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56633E-7A2B-264A-97BC-A0D6111BF728}"/>
                  </a:ext>
                </a:extLst>
              </p:cNvPr>
              <p:cNvSpPr txBox="1"/>
              <p:nvPr/>
            </p:nvSpPr>
            <p:spPr>
              <a:xfrm>
                <a:off x="2927457" y="2973976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56633E-7A2B-264A-97BC-A0D6111BF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457" y="2973976"/>
                <a:ext cx="408766" cy="369332"/>
              </a:xfrm>
              <a:prstGeom prst="rect">
                <a:avLst/>
              </a:prstGeom>
              <a:blipFill>
                <a:blip r:embed="rId10"/>
                <a:stretch>
                  <a:fillRect l="-1515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8F6EB9C-D8F0-5840-8671-C3460D82D51C}"/>
                  </a:ext>
                </a:extLst>
              </p:cNvPr>
              <p:cNvSpPr txBox="1"/>
              <p:nvPr/>
            </p:nvSpPr>
            <p:spPr>
              <a:xfrm>
                <a:off x="2698388" y="3518887"/>
                <a:ext cx="3959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UZ" sz="18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8F6EB9C-D8F0-5840-8671-C3460D82D5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88" y="3518887"/>
                <a:ext cx="395942" cy="276999"/>
              </a:xfrm>
              <a:prstGeom prst="rect">
                <a:avLst/>
              </a:prstGeom>
              <a:blipFill>
                <a:blip r:embed="rId11"/>
                <a:stretch>
                  <a:fillRect l="-12500" r="-12500" b="-41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AC811F81-F44B-6C4F-87F7-DC162C48C1BB}"/>
              </a:ext>
            </a:extLst>
          </p:cNvPr>
          <p:cNvCxnSpPr/>
          <p:nvPr/>
        </p:nvCxnSpPr>
        <p:spPr>
          <a:xfrm>
            <a:off x="2699792" y="2735962"/>
            <a:ext cx="0" cy="1059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C3B2F9-8712-AB45-9B9E-13F15D0364DF}"/>
                  </a:ext>
                </a:extLst>
              </p:cNvPr>
              <p:cNvSpPr txBox="1"/>
              <p:nvPr/>
            </p:nvSpPr>
            <p:spPr>
              <a:xfrm>
                <a:off x="2530357" y="3775690"/>
                <a:ext cx="32553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C3B2F9-8712-AB45-9B9E-13F15D036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357" y="3775690"/>
                <a:ext cx="325538" cy="446276"/>
              </a:xfrm>
              <a:prstGeom prst="rect">
                <a:avLst/>
              </a:prstGeom>
              <a:blipFill>
                <a:blip r:embed="rId12"/>
                <a:stretch>
                  <a:fillRect l="-26923" r="-19231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23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443006" y="1232279"/>
            <a:ext cx="642942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rot="10800000" flipV="1">
            <a:off x="567758" y="1232279"/>
            <a:ext cx="1875248" cy="15537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2657319" y="1660907"/>
            <a:ext cx="1553777" cy="6965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567758" y="2786056"/>
            <a:ext cx="3214710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99866" y="2678899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82468" y="2678899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1666713" y="2008572"/>
            <a:ext cx="1553777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282270" y="2625320"/>
            <a:ext cx="160736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2202498" y="2705092"/>
            <a:ext cx="160736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282270" y="2732477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75113" y="803651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85948" y="803651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702497" y="1010830"/>
            <a:ext cx="2732504" cy="1768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трапеция;</a:t>
            </a: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AB, CD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основания;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см;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см;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=8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см;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8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303711" y="3053957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42" name="Дуга 41"/>
          <p:cNvSpPr/>
          <p:nvPr/>
        </p:nvSpPr>
        <p:spPr>
          <a:xfrm>
            <a:off x="674915" y="2625320"/>
            <a:ext cx="214314" cy="214314"/>
          </a:xfrm>
          <a:prstGeom prst="arc">
            <a:avLst>
              <a:gd name="adj1" fmla="val 16200000"/>
              <a:gd name="adj2" fmla="val 1785525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graphicFrame>
        <p:nvGraphicFramePr>
          <p:cNvPr id="4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438593"/>
              </p:ext>
            </p:extLst>
          </p:nvPr>
        </p:nvGraphicFramePr>
        <p:xfrm>
          <a:off x="942808" y="2464584"/>
          <a:ext cx="469106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3" imgW="253800" imgH="177480" progId="Equation.3">
                  <p:embed/>
                </p:oleObj>
              </mc:Choice>
              <mc:Fallback>
                <p:oleObj name="Формула" r:id="rId3" imgW="253800" imgH="177480" progId="Equation.3">
                  <p:embed/>
                  <p:pic>
                    <p:nvPicPr>
                      <p:cNvPr id="4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808" y="2464584"/>
                        <a:ext cx="469106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Объект 43"/>
          <p:cNvGraphicFramePr>
            <a:graphicFrameLocks noChangeAspect="1"/>
          </p:cNvGraphicFramePr>
          <p:nvPr/>
        </p:nvGraphicFramePr>
        <p:xfrm>
          <a:off x="6179355" y="1821651"/>
          <a:ext cx="857256" cy="267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5" imgW="634680" imgH="177480" progId="Equation.3">
                  <p:embed/>
                </p:oleObj>
              </mc:Choice>
              <mc:Fallback>
                <p:oleObj name="Формула" r:id="rId5" imgW="634680" imgH="177480" progId="Equation.3">
                  <p:embed/>
                  <p:pic>
                    <p:nvPicPr>
                      <p:cNvPr id="44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355" y="1821651"/>
                        <a:ext cx="857256" cy="2678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Прямоугольник 44"/>
          <p:cNvSpPr/>
          <p:nvPr/>
        </p:nvSpPr>
        <p:spPr>
          <a:xfrm>
            <a:off x="2482438" y="3214692"/>
            <a:ext cx="2625347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проведем высоту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AH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>
              <a:buAutoNum type="arabicParenR"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рассмотрим 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4089794" y="3375428"/>
          <a:ext cx="812008" cy="278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7" imgW="533160" imgH="177480" progId="Equation.3">
                  <p:embed/>
                </p:oleObj>
              </mc:Choice>
              <mc:Fallback>
                <p:oleObj name="Формула" r:id="rId7" imgW="533160" imgH="177480" progId="Equation.3">
                  <p:embed/>
                  <p:pic>
                    <p:nvPicPr>
                      <p:cNvPr id="46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794" y="3375428"/>
                        <a:ext cx="812008" cy="2786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3" name="Object 9"/>
          <p:cNvGraphicFramePr>
            <a:graphicFrameLocks noChangeAspect="1"/>
          </p:cNvGraphicFramePr>
          <p:nvPr/>
        </p:nvGraphicFramePr>
        <p:xfrm>
          <a:off x="4947050" y="3375428"/>
          <a:ext cx="857250" cy="267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9" imgW="634680" imgH="177480" progId="Equation.3">
                  <p:embed/>
                </p:oleObj>
              </mc:Choice>
              <mc:Fallback>
                <p:oleObj name="Формула" r:id="rId9" imgW="634680" imgH="177480" progId="Equation.3">
                  <p:embed/>
                  <p:pic>
                    <p:nvPicPr>
                      <p:cNvPr id="13927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7050" y="3375428"/>
                        <a:ext cx="857250" cy="2678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Прямоугольник 46"/>
          <p:cNvSpPr/>
          <p:nvPr/>
        </p:nvSpPr>
        <p:spPr>
          <a:xfrm>
            <a:off x="5857884" y="3375428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след. 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graphicFrame>
        <p:nvGraphicFramePr>
          <p:cNvPr id="139274" name="Object 10"/>
          <p:cNvGraphicFramePr>
            <a:graphicFrameLocks noChangeAspect="1"/>
          </p:cNvGraphicFramePr>
          <p:nvPr/>
        </p:nvGraphicFramePr>
        <p:xfrm>
          <a:off x="2536017" y="3589742"/>
          <a:ext cx="2025253" cy="58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Формула" r:id="rId10" imgW="1231560" imgH="393480" progId="Equation.3">
                  <p:embed/>
                </p:oleObj>
              </mc:Choice>
              <mc:Fallback>
                <p:oleObj name="Формула" r:id="rId10" imgW="1231560" imgH="393480" progId="Equation.3">
                  <p:embed/>
                  <p:pic>
                    <p:nvPicPr>
                      <p:cNvPr id="13927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017" y="3589742"/>
                        <a:ext cx="2025253" cy="5893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4143372" y="3643320"/>
            <a:ext cx="3375446" cy="489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(свойство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прямоуг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треуг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.);</a:t>
            </a:r>
          </a:p>
        </p:txBody>
      </p:sp>
      <p:graphicFrame>
        <p:nvGraphicFramePr>
          <p:cNvPr id="50" name="Object 3"/>
          <p:cNvGraphicFramePr>
            <a:graphicFrameLocks noChangeAspect="1"/>
          </p:cNvGraphicFramePr>
          <p:nvPr/>
        </p:nvGraphicFramePr>
        <p:xfrm>
          <a:off x="2482439" y="4071948"/>
          <a:ext cx="283966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Формула" r:id="rId12" imgW="1726920" imgH="393480" progId="Equation.3">
                  <p:embed/>
                </p:oleObj>
              </mc:Choice>
              <mc:Fallback>
                <p:oleObj name="Формула" r:id="rId12" imgW="1726920" imgH="393480" progId="Equation.3">
                  <p:embed/>
                  <p:pic>
                    <p:nvPicPr>
                      <p:cNvPr id="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439" y="4071948"/>
                        <a:ext cx="2839660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5374481" y="4071937"/>
          <a:ext cx="1448991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14" imgW="876240" imgH="393480" progId="Equation.3">
                  <p:embed/>
                </p:oleObj>
              </mc:Choice>
              <mc:Fallback>
                <p:oleObj name="Формула" r:id="rId14" imgW="876240" imgH="393480" progId="Equation.3">
                  <p:embed/>
                  <p:pic>
                    <p:nvPicPr>
                      <p:cNvPr id="5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481" y="4071937"/>
                        <a:ext cx="1448991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"/>
          <p:cNvGraphicFramePr>
            <a:graphicFrameLocks noChangeAspect="1"/>
          </p:cNvGraphicFramePr>
          <p:nvPr/>
        </p:nvGraphicFramePr>
        <p:xfrm>
          <a:off x="6868716" y="4242197"/>
          <a:ext cx="375047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Формула" r:id="rId16" imgW="203040" imgH="164880" progId="Equation.3">
                  <p:embed/>
                </p:oleObj>
              </mc:Choice>
              <mc:Fallback>
                <p:oleObj name="Формула" r:id="rId16" imgW="203040" imgH="164880" progId="Equation.3">
                  <p:embed/>
                  <p:pic>
                    <p:nvPicPr>
                      <p:cNvPr id="5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716" y="4242197"/>
                        <a:ext cx="375047" cy="2702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ик 52"/>
          <p:cNvSpPr/>
          <p:nvPr/>
        </p:nvSpPr>
        <p:spPr>
          <a:xfrm>
            <a:off x="7197346" y="4339841"/>
            <a:ext cx="759030" cy="321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1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303711" y="4607715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3446851" y="4822029"/>
            <a:ext cx="696521" cy="321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1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graphicFrame>
        <p:nvGraphicFramePr>
          <p:cNvPr id="56" name="Object 7"/>
          <p:cNvGraphicFramePr>
            <a:graphicFrameLocks noChangeAspect="1"/>
          </p:cNvGraphicFramePr>
          <p:nvPr/>
        </p:nvGraphicFramePr>
        <p:xfrm>
          <a:off x="2153841" y="4661298"/>
          <a:ext cx="1290638" cy="37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Формула" r:id="rId18" imgW="698400" imgH="228600" progId="Equation.3">
                  <p:embed/>
                </p:oleObj>
              </mc:Choice>
              <mc:Fallback>
                <p:oleObj name="Формула" r:id="rId18" imgW="698400" imgH="228600" progId="Equation.3">
                  <p:embed/>
                  <p:pic>
                    <p:nvPicPr>
                      <p:cNvPr id="5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841" y="4661298"/>
                        <a:ext cx="1290638" cy="3738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2443006" y="857230"/>
            <a:ext cx="702127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2657320" y="2678899"/>
            <a:ext cx="1120384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36" name="Прямоугольник 35"/>
          <p:cNvSpPr/>
          <p:nvPr/>
        </p:nvSpPr>
        <p:spPr>
          <a:xfrm rot="19087988">
            <a:off x="1103543" y="1500172"/>
            <a:ext cx="702127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37" name="object 2">
            <a:extLst>
              <a:ext uri="{FF2B5EF4-FFF2-40B4-BE49-F238E27FC236}">
                <a16:creationId xmlns:a16="http://schemas.microsoft.com/office/drawing/2014/main" id="{006BD481-BCF9-4041-8D9F-2A7D89C0D3C5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одержимое 17">
            <a:extLst>
              <a:ext uri="{FF2B5EF4-FFF2-40B4-BE49-F238E27FC236}">
                <a16:creationId xmlns:a16="http://schemas.microsoft.com/office/drawing/2014/main" id="{1A8E881C-32EF-BD49-A297-B9FD33A4BF86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5" grpId="0"/>
      <p:bldP spid="47" grpId="0"/>
      <p:bldP spid="48" grpId="0" build="allAtOnce"/>
      <p:bldP spid="53" grpId="0"/>
      <p:bldP spid="54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741995" y="1419622"/>
            <a:ext cx="166093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rot="5400000">
            <a:off x="1187624" y="1419622"/>
            <a:ext cx="1554372" cy="15543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3625445" y="2196510"/>
            <a:ext cx="1554372" cy="5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1188219" y="2973399"/>
            <a:ext cx="3214710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920327" y="2866242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02929" y="2866242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42193" y="1580358"/>
            <a:ext cx="160736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162918" y="1498899"/>
            <a:ext cx="161255" cy="27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4242194" y="883837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74103" y="937416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777978" y="1258886"/>
            <a:ext cx="2732504" cy="1768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трапеция;</a:t>
            </a: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AB, CD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основания;</a:t>
            </a: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BC    AB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см;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см;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=13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см;</a:t>
            </a:r>
          </a:p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8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920326" y="3562762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406347"/>
              </p:ext>
            </p:extLst>
          </p:nvPr>
        </p:nvGraphicFramePr>
        <p:xfrm>
          <a:off x="2119309" y="3455601"/>
          <a:ext cx="2797969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Формула" r:id="rId3" imgW="1701720" imgH="393480" progId="Equation.3">
                  <p:embed/>
                </p:oleObj>
              </mc:Choice>
              <mc:Fallback>
                <p:oleObj name="Формула" r:id="rId3" imgW="1701720" imgH="393480" progId="Equation.3">
                  <p:embed/>
                  <p:pic>
                    <p:nvPicPr>
                      <p:cNvPr id="138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09" y="3455601"/>
                        <a:ext cx="2797969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43364"/>
              </p:ext>
            </p:extLst>
          </p:nvPr>
        </p:nvGraphicFramePr>
        <p:xfrm>
          <a:off x="5011338" y="3455601"/>
          <a:ext cx="1407319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Формула" r:id="rId5" imgW="850680" imgH="393480" progId="Equation.3">
                  <p:embed/>
                </p:oleObj>
              </mc:Choice>
              <mc:Fallback>
                <p:oleObj name="Формула" r:id="rId5" imgW="850680" imgH="393480" progId="Equation.3">
                  <p:embed/>
                  <p:pic>
                    <p:nvPicPr>
                      <p:cNvPr id="138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338" y="3455601"/>
                        <a:ext cx="1407319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309194"/>
              </p:ext>
            </p:extLst>
          </p:nvPr>
        </p:nvGraphicFramePr>
        <p:xfrm>
          <a:off x="6485331" y="3616336"/>
          <a:ext cx="375047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7" imgW="203040" imgH="177480" progId="Equation.3">
                  <p:embed/>
                </p:oleObj>
              </mc:Choice>
              <mc:Fallback>
                <p:oleObj name="Формула" r:id="rId7" imgW="203040" imgH="177480" progId="Equation.3">
                  <p:embed/>
                  <p:pic>
                    <p:nvPicPr>
                      <p:cNvPr id="138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5331" y="3616336"/>
                        <a:ext cx="375047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6813961" y="3723498"/>
            <a:ext cx="926391" cy="321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1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920326" y="4152126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009888" y="4312861"/>
            <a:ext cx="696521" cy="321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1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graphicFrame>
        <p:nvGraphicFramePr>
          <p:cNvPr id="138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868761"/>
              </p:ext>
            </p:extLst>
          </p:nvPr>
        </p:nvGraphicFramePr>
        <p:xfrm>
          <a:off x="1716877" y="4152118"/>
          <a:ext cx="1290638" cy="37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Формула" r:id="rId9" imgW="698400" imgH="228600" progId="Equation.3">
                  <p:embed/>
                </p:oleObj>
              </mc:Choice>
              <mc:Fallback>
                <p:oleObj name="Формула" r:id="rId9" imgW="698400" imgH="228600" progId="Equation.3">
                  <p:embed/>
                  <p:pic>
                    <p:nvPicPr>
                      <p:cNvPr id="138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877" y="4152118"/>
                        <a:ext cx="1290638" cy="3738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2366946" y="2919820"/>
            <a:ext cx="1121954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170624" y="937416"/>
            <a:ext cx="702127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c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30" name="Прямоугольник 29"/>
          <p:cNvSpPr/>
          <p:nvPr/>
        </p:nvSpPr>
        <p:spPr>
          <a:xfrm rot="16200000">
            <a:off x="4159023" y="1931421"/>
            <a:ext cx="702127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471943"/>
              </p:ext>
            </p:extLst>
          </p:nvPr>
        </p:nvGraphicFramePr>
        <p:xfrm>
          <a:off x="5099449" y="1848250"/>
          <a:ext cx="267893" cy="267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Формула" r:id="rId11" imgW="152280" imgH="164880" progId="Equation.3">
                  <p:embed/>
                </p:oleObj>
              </mc:Choice>
              <mc:Fallback>
                <p:oleObj name="Формула" r:id="rId11" imgW="152280" imgH="164880" progId="Equation.3">
                  <p:embed/>
                  <p:pic>
                    <p:nvPicPr>
                      <p:cNvPr id="5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449" y="1848250"/>
                        <a:ext cx="267893" cy="2678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bject 2">
            <a:extLst>
              <a:ext uri="{FF2B5EF4-FFF2-40B4-BE49-F238E27FC236}">
                <a16:creationId xmlns:a16="http://schemas.microsoft.com/office/drawing/2014/main" id="{70812232-57FB-6D4E-AF90-874FD0FD3C8C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одержимое 17">
            <a:extLst>
              <a:ext uri="{FF2B5EF4-FFF2-40B4-BE49-F238E27FC236}">
                <a16:creationId xmlns:a16="http://schemas.microsoft.com/office/drawing/2014/main" id="{6D3E926D-4F2D-2D42-8DB1-3D3F1B4BB79E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</p:spPr>
            <p:txBody>
              <a:bodyPr/>
              <a:lstStyle>
                <a:lvl1pPr marL="0">
                  <a:defRPr>
                    <a:latin typeface="+mn-lt"/>
                    <a:ea typeface="+mn-ea"/>
                    <a:cs typeface="+mn-cs"/>
                  </a:defRPr>
                </a:lvl1pPr>
                <a:lvl2pPr marL="724883">
                  <a:defRPr>
                    <a:latin typeface="+mn-lt"/>
                    <a:ea typeface="+mn-ea"/>
                    <a:cs typeface="+mn-cs"/>
                  </a:defRPr>
                </a:lvl2pPr>
                <a:lvl3pPr marL="1449768">
                  <a:defRPr>
                    <a:latin typeface="+mn-lt"/>
                    <a:ea typeface="+mn-ea"/>
                    <a:cs typeface="+mn-cs"/>
                  </a:defRPr>
                </a:lvl3pPr>
                <a:lvl4pPr marL="2174652">
                  <a:defRPr>
                    <a:latin typeface="+mn-lt"/>
                    <a:ea typeface="+mn-ea"/>
                    <a:cs typeface="+mn-cs"/>
                  </a:defRPr>
                </a:lvl4pPr>
                <a:lvl5pPr marL="2899537">
                  <a:defRPr>
                    <a:latin typeface="+mn-lt"/>
                    <a:ea typeface="+mn-ea"/>
                    <a:cs typeface="+mn-cs"/>
                  </a:defRPr>
                </a:lvl5pPr>
                <a:lvl6pPr marL="3624422">
                  <a:defRPr>
                    <a:latin typeface="+mn-lt"/>
                    <a:ea typeface="+mn-ea"/>
                    <a:cs typeface="+mn-cs"/>
                  </a:defRPr>
                </a:lvl6pPr>
                <a:lvl7pPr marL="4349305">
                  <a:defRPr>
                    <a:latin typeface="+mn-lt"/>
                    <a:ea typeface="+mn-ea"/>
                    <a:cs typeface="+mn-cs"/>
                  </a:defRPr>
                </a:lvl7pPr>
                <a:lvl8pPr marL="5074190">
                  <a:defRPr>
                    <a:latin typeface="+mn-lt"/>
                    <a:ea typeface="+mn-ea"/>
                    <a:cs typeface="+mn-cs"/>
                  </a:defRPr>
                </a:lvl8pPr>
                <a:lvl9pPr marL="5799074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ru-RU" sz="2400" b="1" i="1" kern="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Задача.</a:t>
                </a:r>
                <a:r>
                  <a:rPr lang="ru-RU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сторону квадрата, если его </a:t>
                </a:r>
                <a:r>
                  <a:rPr lang="ru-RU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площвдь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равна: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6 </m:t>
                    </m:r>
                    <m:sSup>
                      <m:sSup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дм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b="0" dirty="0"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0" dirty="0">
                    <a:cs typeface="Arial" panose="020B0604020202020204" pitchFamily="34" charset="0"/>
                  </a:rPr>
                  <a:t>3) </a:t>
                </a:r>
                <a:r>
                  <a:rPr lang="ru-RU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121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0,64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дм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1)</a:t>
                </a:r>
                <a:r>
                  <a:rPr lang="en-US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дм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121</m:t>
                        </m:r>
                      </m:e>
                    </m:rad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=11 см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0,64</m:t>
                        </m:r>
                      </m:e>
                    </m:rad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=0,8 дм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  <a:blipFill>
                <a:blip r:embed="rId2"/>
                <a:stretch>
                  <a:fillRect l="-1127" t="-1258" r="-112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34A6E3-8BFB-C841-94D4-8A7B0C1AEC27}"/>
              </a:ext>
            </a:extLst>
          </p:cNvPr>
          <p:cNvSpPr/>
          <p:nvPr/>
        </p:nvSpPr>
        <p:spPr>
          <a:xfrm>
            <a:off x="6804248" y="2283718"/>
            <a:ext cx="1368152" cy="12961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/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blipFill>
                <a:blip r:embed="rId3"/>
                <a:stretch>
                  <a:fillRect l="-12000" r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92367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задачи </a:t>
            </a:r>
            <a:r>
              <a:rPr lang="ru-RU" sz="36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7, 8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21590</TotalTime>
  <Words>394</Words>
  <Application>Microsoft Macintosh PowerPoint</Application>
  <PresentationFormat>Экран (16:9)</PresentationFormat>
  <Paragraphs>103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1524</cp:revision>
  <dcterms:created xsi:type="dcterms:W3CDTF">2020-04-09T07:32:19Z</dcterms:created>
  <dcterms:modified xsi:type="dcterms:W3CDTF">2021-04-06T06:57:41Z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