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06" r:id="rId2"/>
    <p:sldId id="1605" r:id="rId3"/>
    <p:sldId id="1607" r:id="rId4"/>
    <p:sldId id="1589" r:id="rId5"/>
    <p:sldId id="1601" r:id="rId6"/>
    <p:sldId id="298" r:id="rId7"/>
    <p:sldId id="1536" r:id="rId8"/>
  </p:sldIdLst>
  <p:sldSz cx="9144000" cy="5143500" type="screen16x9"/>
  <p:notesSz cx="5765800" cy="3244850"/>
  <p:custDataLst>
    <p:tags r:id="rId10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8" autoAdjust="0"/>
    <p:restoredTop sz="94601" autoAdjust="0"/>
  </p:normalViewPr>
  <p:slideViewPr>
    <p:cSldViewPr>
      <p:cViewPr varScale="1">
        <p:scale>
          <a:sx n="139" d="100"/>
          <a:sy n="139" d="100"/>
        </p:scale>
        <p:origin x="432" y="168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4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3C4D0-843E-456E-B3AF-890712B1749A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EAC5C-3F6A-48E8-B302-2280B1EFA2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64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3.png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NUL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092810" y="1779662"/>
            <a:ext cx="2721368" cy="2785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98217" y="2154654"/>
            <a:ext cx="6494410" cy="27853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( 4 часть)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0" y="2154654"/>
            <a:ext cx="545421" cy="5849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859782"/>
            <a:ext cx="545421" cy="1297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21897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94960" y="525845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74420" y="865019"/>
                <a:ext cx="8795160" cy="33855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</a:t>
                </a:r>
                <a:r>
                  <a:rPr lang="en-US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фигуры на рисунке.</a:t>
                </a:r>
              </a:p>
              <a:p>
                <a:pPr algn="just"/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𝐴𝐺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𝐹𝐺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𝐸𝐹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20" y="865019"/>
                <a:ext cx="8795160" cy="3385542"/>
              </a:xfrm>
              <a:prstGeom prst="rect">
                <a:avLst/>
              </a:prstGeom>
              <a:blipFill>
                <a:blip r:embed="rId2"/>
                <a:stretch>
                  <a:fillRect l="-720" t="-112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6A2B91B-A66C-884B-9F58-8E6F7E88BA42}"/>
              </a:ext>
            </a:extLst>
          </p:cNvPr>
          <p:cNvCxnSpPr/>
          <p:nvPr/>
        </p:nvCxnSpPr>
        <p:spPr>
          <a:xfrm>
            <a:off x="6845052" y="283805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23B2B28A-C8A4-6944-BD52-09B89B3C5CD1}"/>
              </a:ext>
            </a:extLst>
          </p:cNvPr>
          <p:cNvCxnSpPr/>
          <p:nvPr/>
        </p:nvCxnSpPr>
        <p:spPr>
          <a:xfrm flipV="1">
            <a:off x="6845052" y="1469900"/>
            <a:ext cx="0" cy="13681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DF0736B8-BD24-654D-B74E-42920C7949A6}"/>
              </a:ext>
            </a:extLst>
          </p:cNvPr>
          <p:cNvCxnSpPr/>
          <p:nvPr/>
        </p:nvCxnSpPr>
        <p:spPr>
          <a:xfrm flipV="1">
            <a:off x="8348428" y="1469900"/>
            <a:ext cx="0" cy="13681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52B354-0A67-7548-B8E3-4AE9F56D3385}"/>
              </a:ext>
            </a:extLst>
          </p:cNvPr>
          <p:cNvCxnSpPr/>
          <p:nvPr/>
        </p:nvCxnSpPr>
        <p:spPr>
          <a:xfrm>
            <a:off x="6845052" y="1469900"/>
            <a:ext cx="4320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98858BAF-CCF6-5B46-912D-FE5F8A5F8F83}"/>
              </a:ext>
            </a:extLst>
          </p:cNvPr>
          <p:cNvCxnSpPr/>
          <p:nvPr/>
        </p:nvCxnSpPr>
        <p:spPr>
          <a:xfrm>
            <a:off x="7916380" y="1464562"/>
            <a:ext cx="4320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F38A409-CA0A-284C-86B5-DC2993109A37}"/>
              </a:ext>
            </a:extLst>
          </p:cNvPr>
          <p:cNvCxnSpPr>
            <a:cxnSpLocks/>
          </p:cNvCxnSpPr>
          <p:nvPr/>
        </p:nvCxnSpPr>
        <p:spPr>
          <a:xfrm>
            <a:off x="7277100" y="1469900"/>
            <a:ext cx="341393" cy="5092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5D622AFE-EAF8-654C-AB33-CC332439C3E1}"/>
              </a:ext>
            </a:extLst>
          </p:cNvPr>
          <p:cNvCxnSpPr>
            <a:cxnSpLocks/>
          </p:cNvCxnSpPr>
          <p:nvPr/>
        </p:nvCxnSpPr>
        <p:spPr>
          <a:xfrm flipH="1">
            <a:off x="7609689" y="1464562"/>
            <a:ext cx="306691" cy="5145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BAE7628-B7D9-0448-887E-ECAEE1B73245}"/>
                  </a:ext>
                </a:extLst>
              </p:cNvPr>
              <p:cNvSpPr txBox="1"/>
              <p:nvPr/>
            </p:nvSpPr>
            <p:spPr>
              <a:xfrm>
                <a:off x="6491875" y="1181868"/>
                <a:ext cx="333746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BAE7628-B7D9-0448-887E-ECAEE1B732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875" y="1181868"/>
                <a:ext cx="333746" cy="446276"/>
              </a:xfrm>
              <a:prstGeom prst="rect">
                <a:avLst/>
              </a:prstGeom>
              <a:blipFill>
                <a:blip r:embed="rId3"/>
                <a:stretch>
                  <a:fillRect l="-25926" r="-1851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B949719-A05B-C649-AB6D-0F416BA9B9F4}"/>
                  </a:ext>
                </a:extLst>
              </p:cNvPr>
              <p:cNvSpPr txBox="1"/>
              <p:nvPr/>
            </p:nvSpPr>
            <p:spPr>
              <a:xfrm>
                <a:off x="7167014" y="1037777"/>
                <a:ext cx="32265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B949719-A05B-C649-AB6D-0F416BA9B9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014" y="1037777"/>
                <a:ext cx="322652" cy="446276"/>
              </a:xfrm>
              <a:prstGeom prst="rect">
                <a:avLst/>
              </a:prstGeom>
              <a:blipFill>
                <a:blip r:embed="rId4"/>
                <a:stretch>
                  <a:fillRect l="-26923" r="-26923" b="-83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051E222-36EB-634E-BFB3-E2C58B83B841}"/>
                  </a:ext>
                </a:extLst>
              </p:cNvPr>
              <p:cNvSpPr txBox="1"/>
              <p:nvPr/>
            </p:nvSpPr>
            <p:spPr>
              <a:xfrm>
                <a:off x="7695110" y="1018288"/>
                <a:ext cx="33701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051E222-36EB-634E-BFB3-E2C58B83B8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110" y="1018288"/>
                <a:ext cx="337015" cy="446276"/>
              </a:xfrm>
              <a:prstGeom prst="rect">
                <a:avLst/>
              </a:prstGeom>
              <a:blipFill>
                <a:blip r:embed="rId5"/>
                <a:stretch>
                  <a:fillRect l="-21429" r="-17857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3603EA7-26A6-4140-90A7-4F0150327819}"/>
                  </a:ext>
                </a:extLst>
              </p:cNvPr>
              <p:cNvSpPr txBox="1"/>
              <p:nvPr/>
            </p:nvSpPr>
            <p:spPr>
              <a:xfrm>
                <a:off x="7362813" y="1896687"/>
                <a:ext cx="32092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3603EA7-26A6-4140-90A7-4F01503278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2813" y="1896687"/>
                <a:ext cx="320922" cy="446276"/>
              </a:xfrm>
              <a:prstGeom prst="rect">
                <a:avLst/>
              </a:prstGeom>
              <a:blipFill>
                <a:blip r:embed="rId6"/>
                <a:stretch>
                  <a:fillRect l="-26923" r="-23077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9CABD29-7AD3-E848-9647-36B808176DF1}"/>
                  </a:ext>
                </a:extLst>
              </p:cNvPr>
              <p:cNvSpPr txBox="1"/>
              <p:nvPr/>
            </p:nvSpPr>
            <p:spPr>
              <a:xfrm>
                <a:off x="8307989" y="1037777"/>
                <a:ext cx="35234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9CABD29-7AD3-E848-9647-36B808176D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7989" y="1037777"/>
                <a:ext cx="352340" cy="446276"/>
              </a:xfrm>
              <a:prstGeom prst="rect">
                <a:avLst/>
              </a:prstGeom>
              <a:blipFill>
                <a:blip r:embed="rId7"/>
                <a:stretch>
                  <a:fillRect l="-24138" r="-17241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8898E9E-AD07-054E-BFBE-CF6017DFD1C5}"/>
                  </a:ext>
                </a:extLst>
              </p:cNvPr>
              <p:cNvSpPr txBox="1"/>
              <p:nvPr/>
            </p:nvSpPr>
            <p:spPr>
              <a:xfrm>
                <a:off x="8357976" y="2707331"/>
                <a:ext cx="330347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8898E9E-AD07-054E-BFBE-CF6017DFD1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7976" y="2707331"/>
                <a:ext cx="330347" cy="446276"/>
              </a:xfrm>
              <a:prstGeom prst="rect">
                <a:avLst/>
              </a:prstGeom>
              <a:blipFill>
                <a:blip r:embed="rId8"/>
                <a:stretch>
                  <a:fillRect l="-26923" r="-23077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B730E94-223F-FE45-A239-799FAAD5DDBA}"/>
                  </a:ext>
                </a:extLst>
              </p:cNvPr>
              <p:cNvSpPr txBox="1"/>
              <p:nvPr/>
            </p:nvSpPr>
            <p:spPr>
              <a:xfrm>
                <a:off x="6463854" y="2686923"/>
                <a:ext cx="32553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B730E94-223F-FE45-A239-799FAAD5D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3854" y="2686923"/>
                <a:ext cx="325538" cy="446276"/>
              </a:xfrm>
              <a:prstGeom prst="rect">
                <a:avLst/>
              </a:prstGeom>
              <a:blipFill>
                <a:blip r:embed="rId9"/>
                <a:stretch>
                  <a:fillRect l="-22222" r="-18519" b="-555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D3A12CB-BF82-964C-A116-AD07D0323976}"/>
                  </a:ext>
                </a:extLst>
              </p:cNvPr>
              <p:cNvSpPr txBox="1"/>
              <p:nvPr/>
            </p:nvSpPr>
            <p:spPr>
              <a:xfrm>
                <a:off x="2063133" y="2106496"/>
                <a:ext cx="4585422" cy="2281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0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𝐷𝐸𝐹𝐺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=50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∙50=2500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𝑎h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∙30∙25=375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𝐹𝐸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𝐵𝐷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=50−10−10=30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UZ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𝐷𝐸𝐹𝐺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u-UZ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=2500−375=1125</m:t>
                    </m:r>
                  </m:oMath>
                </a14:m>
                <a:endParaRPr lang="ru-UZ" sz="2000" dirty="0"/>
              </a:p>
              <a:p>
                <a:endParaRPr lang="ru-UZ" sz="2000" dirty="0"/>
              </a:p>
              <a:p>
                <a:r>
                  <a:rPr lang="ru-UZ" sz="2000" b="1" i="1" dirty="0">
                    <a:solidFill>
                      <a:schemeClr val="accent3">
                        <a:lumMod val="75000"/>
                      </a:schemeClr>
                    </a:solidFill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𝑺</m:t>
                    </m:r>
                    <m:r>
                      <a:rPr lang="ru-RU" sz="20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20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𝟏𝟏𝟐𝟒</m:t>
                    </m:r>
                  </m:oMath>
                </a14:m>
                <a:endParaRPr lang="ru-UZ" sz="2000" b="1" i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D3A12CB-BF82-964C-A116-AD07D03239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133" y="2106496"/>
                <a:ext cx="4585422" cy="2281266"/>
              </a:xfrm>
              <a:prstGeom prst="rect">
                <a:avLst/>
              </a:prstGeom>
              <a:blipFill>
                <a:blip r:embed="rId10"/>
                <a:stretch>
                  <a:fillRect l="-3315" t="-3889" b="-6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37829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7320" y="915566"/>
                <a:ext cx="8795160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2. 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периметр и площадь прямоугольника, если одна сторона равна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23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м, а вторая на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17 см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больше первой. </a:t>
                </a:r>
              </a:p>
              <a:p>
                <a:pPr algn="just"/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Дано. </a:t>
                </a:r>
              </a:p>
              <a:p>
                <a14:m>
                  <m:oMath xmlns:m="http://schemas.openxmlformats.org/officeDocument/2006/math"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−п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рямоугольник</m:t>
                    </m:r>
                  </m:oMath>
                </a14:m>
                <a:r>
                  <a:rPr lang="en-US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23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 </m:t>
                    </m:r>
                  </m:oMath>
                </a14:m>
                <a:r>
                  <a:rPr lang="ru-RU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+17</m:t>
                    </m:r>
                  </m:oMath>
                </a14:m>
                <a:r>
                  <a:rPr lang="ru-RU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20" y="915566"/>
                <a:ext cx="8795160" cy="2554545"/>
              </a:xfrm>
              <a:prstGeom prst="rect">
                <a:avLst/>
              </a:prstGeom>
              <a:blipFill>
                <a:blip r:embed="rId2"/>
                <a:stretch>
                  <a:fillRect l="-720" t="-1485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/>
              <p:nvPr/>
            </p:nvSpPr>
            <p:spPr>
              <a:xfrm>
                <a:off x="4211960" y="2054774"/>
                <a:ext cx="4932038" cy="3170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+17</m:t>
                    </m:r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17+23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40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126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23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0=9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см</m:t>
                        </m:r>
                      </m:e>
                      <m:sup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20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𝑷</m:t>
                    </m:r>
                    <m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𝟏𝟐𝟔</m:t>
                    </m:r>
                    <m:r>
                      <a:rPr lang="ru-RU" sz="20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см, </m:t>
                    </m:r>
                    <m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>
                      <a:rPr lang="ru-RU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0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sSup>
                      <m:sSupPr>
                        <m:ctrlPr>
                          <a:rPr lang="en-US" sz="20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см</m:t>
                        </m:r>
                      </m:e>
                      <m:sup>
                        <m:r>
                          <a:rPr lang="ru-RU" sz="20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000" b="1" i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054774"/>
                <a:ext cx="4932038" cy="3170099"/>
              </a:xfrm>
              <a:prstGeom prst="rect">
                <a:avLst/>
              </a:prstGeom>
              <a:blipFill>
                <a:blip r:embed="rId3"/>
                <a:stretch>
                  <a:fillRect l="-1285" t="-79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76E252-37E2-154F-980D-5F20D8B11D1C}"/>
              </a:ext>
            </a:extLst>
          </p:cNvPr>
          <p:cNvSpPr/>
          <p:nvPr/>
        </p:nvSpPr>
        <p:spPr>
          <a:xfrm>
            <a:off x="1547664" y="3553527"/>
            <a:ext cx="2088232" cy="11573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/>
              <p:nvPr/>
            </p:nvSpPr>
            <p:spPr>
              <a:xfrm>
                <a:off x="1115616" y="3791084"/>
                <a:ext cx="5168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791084"/>
                <a:ext cx="51687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/>
              <p:nvPr/>
            </p:nvSpPr>
            <p:spPr>
              <a:xfrm>
                <a:off x="2337832" y="3029227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832" y="3029227"/>
                <a:ext cx="507896" cy="584775"/>
              </a:xfrm>
              <a:prstGeom prst="rect">
                <a:avLst/>
              </a:prstGeom>
              <a:blipFill>
                <a:blip r:embed="rId5"/>
                <a:stretch>
                  <a:fillRect l="-243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5001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r>
              <a:rPr lang="ru-RU" sz="3200" b="1" dirty="0"/>
              <a:t> </a:t>
            </a:r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7320" y="915566"/>
                <a:ext cx="879516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3. 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прямоугольника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если </a:t>
                </a:r>
                <a:endParaRPr lang="ru-RU" sz="2000" b="0" i="0" dirty="0">
                  <a:solidFill>
                    <a:schemeClr val="tx1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1)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м,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 </m:t>
                    </m:r>
                  </m:oMath>
                </a14:m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56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endParaRPr lang="ru-RU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20" y="915566"/>
                <a:ext cx="8795160" cy="1323439"/>
              </a:xfrm>
              <a:prstGeom prst="rect">
                <a:avLst/>
              </a:prstGeom>
              <a:blipFill>
                <a:blip r:embed="rId2"/>
                <a:stretch>
                  <a:fillRect l="-720" t="-285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/>
              <p:nvPr/>
            </p:nvSpPr>
            <p:spPr>
              <a:xfrm>
                <a:off x="3934703" y="1707654"/>
                <a:ext cx="4932038" cy="38327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b="0" dirty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𝟓𝟎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см</m:t>
                        </m:r>
                      </m:e>
                      <m:sup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sz="20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2=48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2=48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56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𝑨𝑩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𝑩𝑪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ru-RU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ru-RU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ru-RU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𝟗𝟐</m:t>
                    </m:r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703" y="1707654"/>
                <a:ext cx="4932038" cy="3832716"/>
              </a:xfrm>
              <a:prstGeom prst="rect">
                <a:avLst/>
              </a:prstGeom>
              <a:blipFill>
                <a:blip r:embed="rId3"/>
                <a:stretch>
                  <a:fillRect l="-1282" t="-66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76E252-37E2-154F-980D-5F20D8B11D1C}"/>
              </a:ext>
            </a:extLst>
          </p:cNvPr>
          <p:cNvSpPr/>
          <p:nvPr/>
        </p:nvSpPr>
        <p:spPr>
          <a:xfrm>
            <a:off x="655048" y="2612208"/>
            <a:ext cx="2088232" cy="115735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/>
              <p:nvPr/>
            </p:nvSpPr>
            <p:spPr>
              <a:xfrm>
                <a:off x="208418" y="3500255"/>
                <a:ext cx="50731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18" y="3500255"/>
                <a:ext cx="507318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/>
              <p:nvPr/>
            </p:nvSpPr>
            <p:spPr>
              <a:xfrm>
                <a:off x="208418" y="2214155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18" y="2214155"/>
                <a:ext cx="521681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F7A7CCE-5676-EE42-ADA1-BDDE28BD10C6}"/>
                  </a:ext>
                </a:extLst>
              </p:cNvPr>
              <p:cNvSpPr/>
              <p:nvPr/>
            </p:nvSpPr>
            <p:spPr>
              <a:xfrm>
                <a:off x="2668229" y="2214154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F7A7CCE-5676-EE42-ADA1-BDDE28BD10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229" y="2214154"/>
                <a:ext cx="505588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2E31C80-00EB-E040-B85E-FA25770160E7}"/>
                  </a:ext>
                </a:extLst>
              </p:cNvPr>
              <p:cNvSpPr/>
              <p:nvPr/>
            </p:nvSpPr>
            <p:spPr>
              <a:xfrm>
                <a:off x="2743280" y="3478671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2E31C80-00EB-E040-B85E-FA25770160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80" y="3478671"/>
                <a:ext cx="537005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51755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21897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7504" y="887767"/>
                <a:ext cx="8795160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адача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4.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прямоугольник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𝐵𝑃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𝐴𝐵𝐶𝐷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887767"/>
                <a:ext cx="8795160" cy="3046988"/>
              </a:xfrm>
              <a:prstGeom prst="rect">
                <a:avLst/>
              </a:prstGeom>
              <a:blipFill>
                <a:blip r:embed="rId2"/>
                <a:stretch>
                  <a:fillRect l="-1154" t="-1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B41555-B42F-A14D-867B-F85FA9AFF098}"/>
              </a:ext>
            </a:extLst>
          </p:cNvPr>
          <p:cNvSpPr/>
          <p:nvPr/>
        </p:nvSpPr>
        <p:spPr>
          <a:xfrm>
            <a:off x="1952786" y="3436103"/>
            <a:ext cx="2664296" cy="129614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09318DF-402D-C844-8516-06C1348C26FD}"/>
                  </a:ext>
                </a:extLst>
              </p:cNvPr>
              <p:cNvSpPr/>
              <p:nvPr/>
            </p:nvSpPr>
            <p:spPr>
              <a:xfrm>
                <a:off x="1441140" y="4359411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09318DF-402D-C844-8516-06C1348C26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140" y="4359411"/>
                <a:ext cx="54136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9204B5F-396F-EE44-B52D-060D96A7182F}"/>
                  </a:ext>
                </a:extLst>
              </p:cNvPr>
              <p:cNvSpPr/>
              <p:nvPr/>
            </p:nvSpPr>
            <p:spPr>
              <a:xfrm>
                <a:off x="1507488" y="3063267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9204B5F-396F-EE44-B52D-060D96A718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488" y="3063267"/>
                <a:ext cx="521681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57D981FB-AD62-7948-AF89-C5E2DCF5C567}"/>
                  </a:ext>
                </a:extLst>
              </p:cNvPr>
              <p:cNvSpPr/>
              <p:nvPr/>
            </p:nvSpPr>
            <p:spPr>
              <a:xfrm>
                <a:off x="4489912" y="2980381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57D981FB-AD62-7948-AF89-C5E2DCF5C5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912" y="2980381"/>
                <a:ext cx="505588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E131A551-E3A5-1245-B023-65A5C0E1CA3B}"/>
                  </a:ext>
                </a:extLst>
              </p:cNvPr>
              <p:cNvSpPr/>
              <p:nvPr/>
            </p:nvSpPr>
            <p:spPr>
              <a:xfrm>
                <a:off x="4553497" y="4408993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E131A551-E3A5-1245-B023-65A5C0E1CA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3497" y="4408993"/>
                <a:ext cx="537005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E1093D6-4128-044A-97A5-45677CFC4258}"/>
              </a:ext>
            </a:extLst>
          </p:cNvPr>
          <p:cNvCxnSpPr/>
          <p:nvPr/>
        </p:nvCxnSpPr>
        <p:spPr>
          <a:xfrm flipV="1">
            <a:off x="1982506" y="3436103"/>
            <a:ext cx="2634576" cy="129614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F6B7ECD-19B1-A94E-B07A-496231B3195F}"/>
              </a:ext>
            </a:extLst>
          </p:cNvPr>
          <p:cNvCxnSpPr/>
          <p:nvPr/>
        </p:nvCxnSpPr>
        <p:spPr>
          <a:xfrm>
            <a:off x="1982506" y="3436103"/>
            <a:ext cx="632020" cy="97289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DB38C0E-F805-704A-B3DE-441AA4E366F3}"/>
                  </a:ext>
                </a:extLst>
              </p:cNvPr>
              <p:cNvSpPr/>
              <p:nvPr/>
            </p:nvSpPr>
            <p:spPr>
              <a:xfrm>
                <a:off x="2554327" y="4243220"/>
                <a:ext cx="50796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DB38C0E-F805-704A-B3DE-441AA4E366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4327" y="4243220"/>
                <a:ext cx="507960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585B0F4-D301-484C-B813-387917366BA6}"/>
                  </a:ext>
                </a:extLst>
              </p:cNvPr>
              <p:cNvSpPr txBox="1"/>
              <p:nvPr/>
            </p:nvSpPr>
            <p:spPr>
              <a:xfrm>
                <a:off x="4944876" y="2089496"/>
                <a:ext cx="4091620" cy="25204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𝐴𝐶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𝐵𝑃</m:t>
                    </m:r>
                  </m:oMath>
                </a14:m>
                <a:r>
                  <a:rPr lang="ru-UZ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∙20∙12=120 </m:t>
                    </m:r>
                    <m:sSup>
                      <m:sSupPr>
                        <m:ctrlP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UZ" sz="2400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𝐴𝐵𝐶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𝐴𝐵𝐶</m:t>
                        </m:r>
                      </m:sub>
                    </m:sSub>
                  </m:oMath>
                </a14:m>
                <a:r>
                  <a:rPr lang="ru-RU" sz="2400" i="1" dirty="0">
                    <a:latin typeface="Cambria Math" panose="02040503050406030204" pitchFamily="18" charset="0"/>
                  </a:rPr>
                  <a:t> </a:t>
                </a:r>
              </a:p>
              <a:p>
                <a:r>
                  <a:rPr lang="ru-RU" sz="2400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𝐴𝐵𝐶𝐷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24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∙120=240</m:t>
                    </m:r>
                  </m:oMath>
                </a14:m>
                <a:r>
                  <a:rPr lang="ru-RU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UZ" sz="2400" dirty="0"/>
              </a:p>
              <a:p>
                <a:r>
                  <a:rPr lang="ru-UZ" sz="2400" b="1" i="1" dirty="0">
                    <a:solidFill>
                      <a:schemeClr val="accent3">
                        <a:lumMod val="75000"/>
                      </a:schemeClr>
                    </a:solidFill>
                  </a:rPr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UZ" sz="24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𝑨𝑩𝑪𝑫</m:t>
                        </m:r>
                      </m:sub>
                    </m:sSub>
                    <m:r>
                      <a:rPr lang="ru-RU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400" b="1" i="1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𝟐𝟒𝟎</m:t>
                    </m:r>
                    <m:r>
                      <m:rPr>
                        <m:nor/>
                      </m:rPr>
                      <a:rPr lang="ru-RU" sz="2400" b="1" i="1" dirty="0">
                        <a:solidFill>
                          <a:schemeClr val="accent3">
                            <a:lumMod val="75000"/>
                          </a:schemeClr>
                        </a:solidFill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ru-RU" sz="24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sz="2400" b="1" i="1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UZ" sz="2400" b="1" i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585B0F4-D301-484C-B813-387917366B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876" y="2089496"/>
                <a:ext cx="4091620" cy="2520434"/>
              </a:xfrm>
              <a:prstGeom prst="rect">
                <a:avLst/>
              </a:prstGeom>
              <a:blipFill>
                <a:blip r:embed="rId8"/>
                <a:stretch>
                  <a:fillRect l="-4644" t="-4020" b="-70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8308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577684" y="1682385"/>
            <a:ext cx="1500198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rot="5400000">
            <a:off x="506113" y="2164591"/>
            <a:ext cx="1553777" cy="5893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2863567" y="1896699"/>
            <a:ext cx="1553777" cy="11251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>
            <a:off x="988320" y="3236162"/>
            <a:ext cx="3214710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720428" y="3129005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3030" y="3129005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212027" y="2458678"/>
            <a:ext cx="1553777" cy="11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88320" y="1843121"/>
            <a:ext cx="160736" cy="11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1069283" y="1762157"/>
            <a:ext cx="160736" cy="11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827585" y="1253757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309791" y="1253757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24303" y="1253757"/>
            <a:ext cx="321471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7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578079" y="1521649"/>
            <a:ext cx="2732504" cy="1768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трапеция;</a:t>
            </a:r>
          </a:p>
          <a:p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AB, CD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основания;</a:t>
            </a:r>
          </a:p>
          <a:p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высота;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см;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=17 см;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BH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=7 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см;</a:t>
            </a:r>
          </a:p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8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10800000">
            <a:off x="1363370" y="1682385"/>
            <a:ext cx="214314" cy="11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>
            <a:off x="827585" y="1682385"/>
            <a:ext cx="214314" cy="11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0800000">
            <a:off x="1095477" y="1682385"/>
            <a:ext cx="214314" cy="11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720427" y="3825525"/>
            <a:ext cx="123230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409328"/>
              </p:ext>
            </p:extLst>
          </p:nvPr>
        </p:nvGraphicFramePr>
        <p:xfrm>
          <a:off x="1899156" y="3718368"/>
          <a:ext cx="283966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Формула" r:id="rId3" imgW="1726920" imgH="393480" progId="Equation.3">
                  <p:embed/>
                </p:oleObj>
              </mc:Choice>
              <mc:Fallback>
                <p:oleObj name="Формула" r:id="rId3" imgW="1726920" imgH="393480" progId="Equation.3">
                  <p:embed/>
                  <p:pic>
                    <p:nvPicPr>
                      <p:cNvPr id="138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156" y="3718368"/>
                        <a:ext cx="2839660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627301"/>
              </p:ext>
            </p:extLst>
          </p:nvPr>
        </p:nvGraphicFramePr>
        <p:xfrm>
          <a:off x="4738815" y="3718368"/>
          <a:ext cx="155377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Формула" r:id="rId5" imgW="939600" imgH="393480" progId="Equation.3">
                  <p:embed/>
                </p:oleObj>
              </mc:Choice>
              <mc:Fallback>
                <p:oleObj name="Формула" r:id="rId5" imgW="939600" imgH="393480" progId="Equation.3">
                  <p:embed/>
                  <p:pic>
                    <p:nvPicPr>
                      <p:cNvPr id="138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815" y="3718368"/>
                        <a:ext cx="1553777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697817"/>
              </p:ext>
            </p:extLst>
          </p:nvPr>
        </p:nvGraphicFramePr>
        <p:xfrm>
          <a:off x="6239014" y="3879103"/>
          <a:ext cx="469106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Формула" r:id="rId7" imgW="253800" imgH="177480" progId="Equation.3">
                  <p:embed/>
                </p:oleObj>
              </mc:Choice>
              <mc:Fallback>
                <p:oleObj name="Формула" r:id="rId7" imgW="253800" imgH="177480" progId="Equation.3">
                  <p:embed/>
                  <p:pic>
                    <p:nvPicPr>
                      <p:cNvPr id="138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9014" y="3879103"/>
                        <a:ext cx="469106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6701772" y="3943990"/>
            <a:ext cx="700800" cy="321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1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720427" y="4414889"/>
            <a:ext cx="123230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809989" y="4575624"/>
            <a:ext cx="696521" cy="321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1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graphicFrame>
        <p:nvGraphicFramePr>
          <p:cNvPr id="138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917877"/>
              </p:ext>
            </p:extLst>
          </p:nvPr>
        </p:nvGraphicFramePr>
        <p:xfrm>
          <a:off x="1470527" y="4414889"/>
          <a:ext cx="1384697" cy="37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Формула" r:id="rId9" imgW="749160" imgH="228600" progId="Equation.3">
                  <p:embed/>
                </p:oleObj>
              </mc:Choice>
              <mc:Fallback>
                <p:oleObj name="Формула" r:id="rId9" imgW="749160" imgH="228600" progId="Equation.3">
                  <p:embed/>
                  <p:pic>
                    <p:nvPicPr>
                      <p:cNvPr id="138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527" y="4414889"/>
                        <a:ext cx="1384697" cy="3738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1738419" y="3182583"/>
            <a:ext cx="1130756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745846" y="1221419"/>
            <a:ext cx="1127953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sp>
        <p:nvSpPr>
          <p:cNvPr id="30" name="Прямоугольник 29"/>
          <p:cNvSpPr/>
          <p:nvPr/>
        </p:nvSpPr>
        <p:spPr>
          <a:xfrm rot="16200000">
            <a:off x="476547" y="2140605"/>
            <a:ext cx="702127" cy="535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36AE54F-9BD5-B241-BF99-7DF59EE150F0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Содержимое 17">
            <a:extLst>
              <a:ext uri="{FF2B5EF4-FFF2-40B4-BE49-F238E27FC236}">
                <a16:creationId xmlns:a16="http://schemas.microsoft.com/office/drawing/2014/main" id="{AE96385D-01DA-5A47-9A18-83C1D292110F}"/>
              </a:ext>
            </a:extLst>
          </p:cNvPr>
          <p:cNvSpPr txBox="1">
            <a:spLocks/>
          </p:cNvSpPr>
          <p:nvPr/>
        </p:nvSpPr>
        <p:spPr>
          <a:xfrm>
            <a:off x="251520" y="21897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136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письменно задачи № 9</a:t>
            </a: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21560</TotalTime>
  <Words>441</Words>
  <Application>Microsoft Macintosh PowerPoint</Application>
  <PresentationFormat>Экран (16:9)</PresentationFormat>
  <Paragraphs>117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1524</cp:revision>
  <dcterms:created xsi:type="dcterms:W3CDTF">2020-04-09T07:32:19Z</dcterms:created>
  <dcterms:modified xsi:type="dcterms:W3CDTF">2021-04-06T07:06:26Z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