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6" r:id="rId2"/>
    <p:sldId id="1585" r:id="rId3"/>
    <p:sldId id="1587" r:id="rId4"/>
    <p:sldId id="1593" r:id="rId5"/>
    <p:sldId id="1606" r:id="rId6"/>
    <p:sldId id="1616" r:id="rId7"/>
    <p:sldId id="1536" r:id="rId8"/>
  </p:sldIdLst>
  <p:sldSz cx="9144000" cy="5143500" type="screen16x9"/>
  <p:notesSz cx="5765800" cy="3244850"/>
  <p:custDataLst>
    <p:tags r:id="rId1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 autoAdjust="0"/>
    <p:restoredTop sz="94601" autoAdjust="0"/>
  </p:normalViewPr>
  <p:slideViewPr>
    <p:cSldViewPr>
      <p:cViewPr varScale="1">
        <p:scale>
          <a:sx n="139" d="100"/>
          <a:sy n="139" d="100"/>
        </p:scale>
        <p:origin x="432" y="168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3.png"/><Relationship Id="rId7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092810" y="1779662"/>
            <a:ext cx="2721368" cy="2785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898217" y="2154654"/>
            <a:ext cx="6494410" cy="2785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РЕШЕНИЕ ЗАДАЧ</a:t>
            </a:r>
          </a:p>
          <a:p>
            <a:pPr marL="20131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( 5 часть)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690" y="2154654"/>
            <a:ext cx="545421" cy="5849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46691" y="2859782"/>
            <a:ext cx="545421" cy="12979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12EB18-5E2E-0C44-9B55-1AD18EFAB24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7504" y="915566"/>
                <a:ext cx="9007081" cy="4032448"/>
              </a:xfrm>
              <a:prstGeom prst="rect">
                <a:avLst/>
              </a:prstGeom>
            </p:spPr>
            <p:txBody>
              <a:bodyPr/>
              <a:lstStyle>
                <a:lvl1pPr marL="0">
                  <a:defRPr>
                    <a:latin typeface="+mn-lt"/>
                    <a:ea typeface="+mn-ea"/>
                    <a:cs typeface="+mn-cs"/>
                  </a:defRPr>
                </a:lvl1pPr>
                <a:lvl2pPr marL="724883">
                  <a:defRPr>
                    <a:latin typeface="+mn-lt"/>
                    <a:ea typeface="+mn-ea"/>
                    <a:cs typeface="+mn-cs"/>
                  </a:defRPr>
                </a:lvl2pPr>
                <a:lvl3pPr marL="1449768">
                  <a:defRPr>
                    <a:latin typeface="+mn-lt"/>
                    <a:ea typeface="+mn-ea"/>
                    <a:cs typeface="+mn-cs"/>
                  </a:defRPr>
                </a:lvl3pPr>
                <a:lvl4pPr marL="2174652">
                  <a:defRPr>
                    <a:latin typeface="+mn-lt"/>
                    <a:ea typeface="+mn-ea"/>
                    <a:cs typeface="+mn-cs"/>
                  </a:defRPr>
                </a:lvl4pPr>
                <a:lvl5pPr marL="2899537">
                  <a:defRPr>
                    <a:latin typeface="+mn-lt"/>
                    <a:ea typeface="+mn-ea"/>
                    <a:cs typeface="+mn-cs"/>
                  </a:defRPr>
                </a:lvl5pPr>
                <a:lvl6pPr marL="3624422">
                  <a:defRPr>
                    <a:latin typeface="+mn-lt"/>
                    <a:ea typeface="+mn-ea"/>
                    <a:cs typeface="+mn-cs"/>
                  </a:defRPr>
                </a:lvl6pPr>
                <a:lvl7pPr marL="4349305">
                  <a:defRPr>
                    <a:latin typeface="+mn-lt"/>
                    <a:ea typeface="+mn-ea"/>
                    <a:cs typeface="+mn-cs"/>
                  </a:defRPr>
                </a:lvl7pPr>
                <a:lvl8pPr marL="5074190">
                  <a:defRPr>
                    <a:latin typeface="+mn-lt"/>
                    <a:ea typeface="+mn-ea"/>
                    <a:cs typeface="+mn-cs"/>
                  </a:defRPr>
                </a:lvl8pPr>
                <a:lvl9pPr marL="5799074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ru-RU" sz="2400" b="1" i="1" kern="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</a:t>
                </a:r>
                <a:r>
                  <a:rPr lang="ru-RU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площадь квадрата, периметр которого равен периметру прямоугольника со сторонами 54 см и 42 см. 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=54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см, 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=42 с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endParaRPr lang="ru-RU" sz="3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12EB18-5E2E-0C44-9B55-1AD18EFAB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15566"/>
                <a:ext cx="9007081" cy="4032448"/>
              </a:xfrm>
              <a:prstGeom prst="rect">
                <a:avLst/>
              </a:prstGeom>
              <a:blipFill>
                <a:blip r:embed="rId2"/>
                <a:stretch>
                  <a:fillRect l="-1127" t="-12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34A6E3-8BFB-C841-94D4-8A7B0C1AEC27}"/>
              </a:ext>
            </a:extLst>
          </p:cNvPr>
          <p:cNvSpPr/>
          <p:nvPr/>
        </p:nvSpPr>
        <p:spPr>
          <a:xfrm>
            <a:off x="6588224" y="2211710"/>
            <a:ext cx="2232248" cy="12241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7B97DF-1A7B-E64E-BCC5-839569E6C3E9}"/>
                  </a:ext>
                </a:extLst>
              </p:cNvPr>
              <p:cNvSpPr txBox="1"/>
              <p:nvPr/>
            </p:nvSpPr>
            <p:spPr>
              <a:xfrm>
                <a:off x="7477108" y="1750572"/>
                <a:ext cx="299248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7B97DF-1A7B-E64E-BCC5-839569E6C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108" y="1750572"/>
                <a:ext cx="299248" cy="446276"/>
              </a:xfrm>
              <a:prstGeom prst="rect">
                <a:avLst/>
              </a:prstGeom>
              <a:blipFill>
                <a:blip r:embed="rId3"/>
                <a:stretch>
                  <a:fillRect l="-16000" r="-12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63C00C-BDBA-A643-A9F9-71FC14817A8F}"/>
                  </a:ext>
                </a:extLst>
              </p:cNvPr>
              <p:cNvSpPr txBox="1"/>
              <p:nvPr/>
            </p:nvSpPr>
            <p:spPr>
              <a:xfrm>
                <a:off x="6228184" y="2598698"/>
                <a:ext cx="29187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63C00C-BDBA-A643-A9F9-71FC14817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598698"/>
                <a:ext cx="291875" cy="446276"/>
              </a:xfrm>
              <a:prstGeom prst="rect">
                <a:avLst/>
              </a:prstGeom>
              <a:blipFill>
                <a:blip r:embed="rId4"/>
                <a:stretch>
                  <a:fillRect l="-29167" r="-25000"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7C1F39-51EC-4C42-9674-3F01400E836A}"/>
              </a:ext>
            </a:extLst>
          </p:cNvPr>
          <p:cNvSpPr/>
          <p:nvPr/>
        </p:nvSpPr>
        <p:spPr>
          <a:xfrm>
            <a:off x="7573828" y="3650418"/>
            <a:ext cx="1242036" cy="11645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46B80C-8F36-FA4E-8577-7ED8FA19A1E6}"/>
                  </a:ext>
                </a:extLst>
              </p:cNvPr>
              <p:cNvSpPr txBox="1"/>
              <p:nvPr/>
            </p:nvSpPr>
            <p:spPr>
              <a:xfrm>
                <a:off x="7573828" y="2572400"/>
                <a:ext cx="438197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46B80C-8F36-FA4E-8577-7ED8FA19A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828" y="2572400"/>
                <a:ext cx="438197" cy="446276"/>
              </a:xfrm>
              <a:prstGeom prst="rect">
                <a:avLst/>
              </a:prstGeom>
              <a:blipFill>
                <a:blip r:embed="rId5"/>
                <a:stretch>
                  <a:fillRect l="-20000" r="-8571" b="-138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7576F7-0FB7-D447-8580-F0FEBDA69A0A}"/>
                  </a:ext>
                </a:extLst>
              </p:cNvPr>
              <p:cNvSpPr txBox="1"/>
              <p:nvPr/>
            </p:nvSpPr>
            <p:spPr>
              <a:xfrm>
                <a:off x="7975747" y="3959736"/>
                <a:ext cx="44678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7576F7-0FB7-D447-8580-F0FEBDA69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747" y="3959736"/>
                <a:ext cx="446789" cy="446276"/>
              </a:xfrm>
              <a:prstGeom prst="rect">
                <a:avLst/>
              </a:prstGeom>
              <a:blipFill>
                <a:blip r:embed="rId6"/>
                <a:stretch>
                  <a:fillRect l="-16216" r="-5405" b="-11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3FBF1B8-1E63-D64F-807A-4F2AF2E96D7D}"/>
                  </a:ext>
                </a:extLst>
              </p:cNvPr>
              <p:cNvSpPr/>
              <p:nvPr/>
            </p:nvSpPr>
            <p:spPr>
              <a:xfrm>
                <a:off x="1955931" y="2418511"/>
                <a:ext cx="4045466" cy="2461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 </a:t>
                </a:r>
              </a:p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54+42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=192</m:t>
                    </m:r>
                  </m:oMath>
                </a14:m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см</a:t>
                </a:r>
              </a:p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=48</m:t>
                    </m:r>
                  </m:oMath>
                </a14:m>
                <a:endParaRPr lang="en-US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=2304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𝟐𝟑𝟎𝟒</m:t>
                    </m:r>
                    <m:r>
                      <a:rPr lang="ru-RU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ru-RU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3FBF1B8-1E63-D64F-807A-4F2AF2E96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31" y="2418511"/>
                <a:ext cx="4045466" cy="2461508"/>
              </a:xfrm>
              <a:prstGeom prst="rect">
                <a:avLst/>
              </a:prstGeom>
              <a:blipFill>
                <a:blip r:embed="rId7"/>
                <a:stretch>
                  <a:fillRect l="-2508" t="-2051" b="-46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521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24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charRg st="124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charRg st="124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7320" y="915566"/>
                <a:ext cx="879516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2. 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Катеты прямоугольного треугольника равны 12 см и 24 см. Через середину гипотенузы проведены перпендикуляры к катетам. Найдите площадь полученного прямоугольника. </a:t>
                </a:r>
              </a:p>
              <a:p>
                <a:pPr algn="just"/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Дано. </a:t>
                </a:r>
              </a:p>
              <a:p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𝑂𝐸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=24 с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000" b="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=12 см</m:t>
                    </m:r>
                  </m:oMath>
                </a14:m>
                <a:r>
                  <a:rPr lang="ru-RU" sz="2000" b="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𝐶𝐸𝑂𝐹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" y="915566"/>
                <a:ext cx="8795160" cy="3785652"/>
              </a:xfrm>
              <a:prstGeom prst="rect">
                <a:avLst/>
              </a:prstGeom>
              <a:blipFill>
                <a:blip r:embed="rId2"/>
                <a:stretch>
                  <a:fillRect l="-720" t="-1003" r="-7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A53C42-226E-7E40-A593-C45E6F390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413327"/>
            <a:ext cx="2232248" cy="17857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/>
              <p:nvPr/>
            </p:nvSpPr>
            <p:spPr>
              <a:xfrm>
                <a:off x="4211960" y="2054774"/>
                <a:ext cx="4932038" cy="2869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Нам известно, что два перпендикуляра к одной прямой, параллельны.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теорема Фалеса.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𝐴𝐸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𝐸𝐶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=0,5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=0,5∙24=12 с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𝐶𝐹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𝐹𝐵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=0,5∙12=6 с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𝐶𝐸𝑂𝐹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=12∙6=72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𝑪𝑬𝑶𝑭</m:t>
                        </m:r>
                      </m:sub>
                    </m:sSub>
                    <m:r>
                      <a:rPr lang="en-US" sz="2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𝟕𝟐</m:t>
                    </m:r>
                    <m:r>
                      <a:rPr lang="en-US" sz="2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83CA179-0060-7840-A2A7-AD54AE999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054774"/>
                <a:ext cx="4932038" cy="2869312"/>
              </a:xfrm>
              <a:prstGeom prst="rect">
                <a:avLst/>
              </a:prstGeom>
              <a:blipFill>
                <a:blip r:embed="rId4"/>
                <a:stretch>
                  <a:fillRect l="-1285" t="-881" r="-771" b="-308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50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887767"/>
                <a:ext cx="879516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3. </a:t>
                </a:r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параллелограмм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𝐵𝐷𝐴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87767"/>
                <a:ext cx="8795160" cy="3785652"/>
              </a:xfrm>
              <a:prstGeom prst="rect">
                <a:avLst/>
              </a:prstGeom>
              <a:blipFill>
                <a:blip r:embed="rId2"/>
                <a:stretch>
                  <a:fillRect l="-1154" t="-13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2D9503C-8B13-EB4E-9924-92F0E563F7BC}"/>
                  </a:ext>
                </a:extLst>
              </p:cNvPr>
              <p:cNvSpPr/>
              <p:nvPr/>
            </p:nvSpPr>
            <p:spPr>
              <a:xfrm>
                <a:off x="1391597" y="4109640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2D9503C-8B13-EB4E-9924-92F0E563F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97" y="4109640"/>
                <a:ext cx="54136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6DB6E34-5DAA-BE45-ABB0-92A919934FA8}"/>
                  </a:ext>
                </a:extLst>
              </p:cNvPr>
              <p:cNvSpPr/>
              <p:nvPr/>
            </p:nvSpPr>
            <p:spPr>
              <a:xfrm>
                <a:off x="2034167" y="2828885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6DB6E34-5DAA-BE45-ABB0-92A919934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167" y="2828885"/>
                <a:ext cx="521681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016E282-33F8-6E45-A04F-335D399FD2FA}"/>
                  </a:ext>
                </a:extLst>
              </p:cNvPr>
              <p:cNvSpPr/>
              <p:nvPr/>
            </p:nvSpPr>
            <p:spPr>
              <a:xfrm>
                <a:off x="4067740" y="2782719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016E282-33F8-6E45-A04F-335D399FD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740" y="2782719"/>
                <a:ext cx="505588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AC7E3ACC-FFC8-8B44-BDBF-0B24D44FBDF5}"/>
                  </a:ext>
                </a:extLst>
              </p:cNvPr>
              <p:cNvSpPr/>
              <p:nvPr/>
            </p:nvSpPr>
            <p:spPr>
              <a:xfrm>
                <a:off x="3758489" y="4086626"/>
                <a:ext cx="53700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AC7E3ACC-FFC8-8B44-BDBF-0B24D44FB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489" y="4086626"/>
                <a:ext cx="537005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F908238-8668-1D40-BB21-26A34D028E16}"/>
                  </a:ext>
                </a:extLst>
              </p:cNvPr>
              <p:cNvSpPr/>
              <p:nvPr/>
            </p:nvSpPr>
            <p:spPr>
              <a:xfrm>
                <a:off x="4606093" y="1539565"/>
                <a:ext cx="4422893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0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</a:t>
                </a:r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Проведем высоту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данного параллелограмма и рассмотрим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𝐵𝐷𝑃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Он прямоугольный, так как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Теперь находим высоту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Катет напротив угла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равен половине гипотенузы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=0,5∙16=8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=20∙8=160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20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:r>
                  <a:rPr lang="en-US" sz="20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𝟏𝟔𝟎</m:t>
                    </m:r>
                    <m:r>
                      <a:rPr lang="en-US" sz="2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F908238-8668-1D40-BB21-26A34D028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093" y="1539565"/>
                <a:ext cx="4422893" cy="3477875"/>
              </a:xfrm>
              <a:prstGeom prst="rect">
                <a:avLst/>
              </a:prstGeom>
              <a:blipFill>
                <a:blip r:embed="rId7"/>
                <a:stretch>
                  <a:fillRect l="-1433" t="-1091" r="-1433" b="-218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6D94C49-AB68-B04F-97BF-813612F27589}"/>
              </a:ext>
            </a:extLst>
          </p:cNvPr>
          <p:cNvCxnSpPr>
            <a:cxnSpLocks/>
          </p:cNvCxnSpPr>
          <p:nvPr/>
        </p:nvCxnSpPr>
        <p:spPr>
          <a:xfrm>
            <a:off x="2466215" y="3321328"/>
            <a:ext cx="1292274" cy="112533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3F755BA-03EB-4E4E-BFA1-5C4A9915E3C4}"/>
              </a:ext>
            </a:extLst>
          </p:cNvPr>
          <p:cNvCxnSpPr>
            <a:cxnSpLocks/>
          </p:cNvCxnSpPr>
          <p:nvPr/>
        </p:nvCxnSpPr>
        <p:spPr>
          <a:xfrm flipH="1">
            <a:off x="2431517" y="3321328"/>
            <a:ext cx="34698" cy="11695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76648F9-ED27-6746-8C1E-484680DB4135}"/>
                  </a:ext>
                </a:extLst>
              </p:cNvPr>
              <p:cNvSpPr/>
              <p:nvPr/>
            </p:nvSpPr>
            <p:spPr>
              <a:xfrm>
                <a:off x="2156964" y="4355930"/>
                <a:ext cx="507960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76648F9-ED27-6746-8C1E-484680DB4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964" y="4355930"/>
                <a:ext cx="507960" cy="5386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336FDB28-B62D-8E4A-A365-C75A1AE0064D}"/>
              </a:ext>
            </a:extLst>
          </p:cNvPr>
          <p:cNvSpPr/>
          <p:nvPr/>
        </p:nvSpPr>
        <p:spPr>
          <a:xfrm>
            <a:off x="1890151" y="3294537"/>
            <a:ext cx="2448272" cy="1152128"/>
          </a:xfrm>
          <a:prstGeom prst="parallelogram">
            <a:avLst>
              <a:gd name="adj" fmla="val 5039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2524097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18972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65019"/>
                <a:ext cx="8795160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4.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ромб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 с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65019"/>
                <a:ext cx="8795160" cy="2831544"/>
              </a:xfrm>
              <a:prstGeom prst="rect">
                <a:avLst/>
              </a:prstGeom>
              <a:blipFill>
                <a:blip r:embed="rId2"/>
                <a:stretch>
                  <a:fillRect l="-1009" t="-13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FB7FFD-4AE7-C64B-BCC7-9014A1D3ABDB}"/>
                  </a:ext>
                </a:extLst>
              </p:cNvPr>
              <p:cNvSpPr txBox="1"/>
              <p:nvPr/>
            </p:nvSpPr>
            <p:spPr>
              <a:xfrm>
                <a:off x="3985512" y="1278788"/>
                <a:ext cx="4818253" cy="3864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4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𝐵𝑃𝐴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𝐵𝑃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𝐵𝑃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𝑠𝑖𝑛𝐴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60°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  <m:sup/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60°=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60°=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24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=96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:r>
                  <a:rPr lang="en-US" sz="24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𝟗𝟔</m:t>
                    </m:r>
                    <m:rad>
                      <m:radPr>
                        <m:degHide m:val="on"/>
                        <m:ctrlPr>
                          <a:rPr lang="en-US" sz="2400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  <m:r>
                      <a:rPr lang="ru-RU" sz="2400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ru-RU" sz="2400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400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FB7FFD-4AE7-C64B-BCC7-9014A1D3A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512" y="1278788"/>
                <a:ext cx="4818253" cy="3864712"/>
              </a:xfrm>
              <a:prstGeom prst="rect">
                <a:avLst/>
              </a:prstGeom>
              <a:blipFill>
                <a:blip r:embed="rId3"/>
                <a:stretch>
                  <a:fillRect l="-3675" t="-2288" r="-2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Ромб 12">
            <a:extLst>
              <a:ext uri="{FF2B5EF4-FFF2-40B4-BE49-F238E27FC236}">
                <a16:creationId xmlns:a16="http://schemas.microsoft.com/office/drawing/2014/main" id="{84B72301-2294-0E4C-98EC-EF680A63A22B}"/>
              </a:ext>
            </a:extLst>
          </p:cNvPr>
          <p:cNvSpPr/>
          <p:nvPr/>
        </p:nvSpPr>
        <p:spPr>
          <a:xfrm>
            <a:off x="1299191" y="3281301"/>
            <a:ext cx="2160240" cy="1296144"/>
          </a:xfrm>
          <a:prstGeom prst="diamon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9AD2B8C-08CE-8C49-B6B5-017DECA357B5}"/>
                  </a:ext>
                </a:extLst>
              </p:cNvPr>
              <p:cNvSpPr/>
              <p:nvPr/>
            </p:nvSpPr>
            <p:spPr>
              <a:xfrm>
                <a:off x="801983" y="3615523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9AD2B8C-08CE-8C49-B6B5-017DECA35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83" y="3615523"/>
                <a:ext cx="541366" cy="584775"/>
              </a:xfrm>
              <a:prstGeom prst="rect">
                <a:avLst/>
              </a:prstGeom>
              <a:blipFill>
                <a:blip r:embed="rId4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53AA1B5A-CC99-1142-89BD-0608F26838C4}"/>
                  </a:ext>
                </a:extLst>
              </p:cNvPr>
              <p:cNvSpPr/>
              <p:nvPr/>
            </p:nvSpPr>
            <p:spPr>
              <a:xfrm>
                <a:off x="2108628" y="2752900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53AA1B5A-CC99-1142-89BD-0608F2683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628" y="2752900"/>
                <a:ext cx="521681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28E143C4-EA3C-A646-A38A-3454D7003D9E}"/>
                  </a:ext>
                </a:extLst>
              </p:cNvPr>
              <p:cNvSpPr/>
              <p:nvPr/>
            </p:nvSpPr>
            <p:spPr>
              <a:xfrm>
                <a:off x="3434958" y="3515495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28E143C4-EA3C-A646-A38A-3454D7003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58" y="3515495"/>
                <a:ext cx="505588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F7ED9A18-6358-4343-A9E4-318FA60874FE}"/>
                  </a:ext>
                </a:extLst>
              </p:cNvPr>
              <p:cNvSpPr/>
              <p:nvPr/>
            </p:nvSpPr>
            <p:spPr>
              <a:xfrm>
                <a:off x="2126517" y="4515497"/>
                <a:ext cx="53700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F7ED9A18-6358-4343-A9E4-318FA6087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17" y="4515497"/>
                <a:ext cx="537005" cy="538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EE93D81-BB29-504B-9981-A719FEF5BB46}"/>
              </a:ext>
            </a:extLst>
          </p:cNvPr>
          <p:cNvCxnSpPr>
            <a:cxnSpLocks/>
            <a:stCxn id="13" idx="0"/>
          </p:cNvCxnSpPr>
          <p:nvPr/>
        </p:nvCxnSpPr>
        <p:spPr>
          <a:xfrm flipH="1">
            <a:off x="1582547" y="3281301"/>
            <a:ext cx="796764" cy="77280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76DA6F97-31A2-DD43-A7BB-D1BE776174E6}"/>
                  </a:ext>
                </a:extLst>
              </p:cNvPr>
              <p:cNvSpPr/>
              <p:nvPr/>
            </p:nvSpPr>
            <p:spPr>
              <a:xfrm>
                <a:off x="1197588" y="3938613"/>
                <a:ext cx="5425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76DA6F97-31A2-DD43-A7BB-D1BE77617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88" y="3938613"/>
                <a:ext cx="54252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944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4225803" y="1851670"/>
            <a:ext cx="4587129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7504" y="843558"/>
                <a:ext cx="8640960" cy="2588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</a:t>
                </a:r>
                <a:r>
                  <a:rPr 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периметр параллелограмма, если его площадь равна 144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 высоты равна 8 см и 12 см. </a:t>
                </a:r>
              </a:p>
              <a:p>
                <a:endParaRPr 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пар</m:t>
                        </m:r>
                      </m:sub>
                    </m:sSub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=144 </m:t>
                    </m:r>
                    <m:sSup>
                      <m:sSupPr>
                        <m:ctrlP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UZ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к</m:t>
                        </m:r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в</m:t>
                        </m:r>
                      </m:sub>
                    </m:sSub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ru-UZ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3558"/>
                <a:ext cx="8640960" cy="2588273"/>
              </a:xfrm>
              <a:prstGeom prst="rect">
                <a:avLst/>
              </a:prstGeom>
              <a:blipFill>
                <a:blip r:embed="rId2"/>
                <a:stretch>
                  <a:fillRect l="-734" t="-14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4AA93DF-8A0C-CC4A-A0B7-BB6443F12900}"/>
                  </a:ext>
                </a:extLst>
              </p:cNvPr>
              <p:cNvSpPr/>
              <p:nvPr/>
            </p:nvSpPr>
            <p:spPr>
              <a:xfrm>
                <a:off x="2077240" y="3877022"/>
                <a:ext cx="5259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4AA93DF-8A0C-CC4A-A0B7-BB6443F12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240" y="3877022"/>
                <a:ext cx="5259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3DA24F6-681C-7646-BF74-44F9DF356AFA}"/>
                  </a:ext>
                </a:extLst>
              </p:cNvPr>
              <p:cNvSpPr/>
              <p:nvPr/>
            </p:nvSpPr>
            <p:spPr>
              <a:xfrm>
                <a:off x="3377039" y="3211275"/>
                <a:ext cx="5078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3DA24F6-681C-7646-BF74-44F9DF356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39" y="3211275"/>
                <a:ext cx="50789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2ED0CD-68DB-5349-935A-319DD0B732FC}"/>
                  </a:ext>
                </a:extLst>
              </p:cNvPr>
              <p:cNvSpPr txBox="1"/>
              <p:nvPr/>
            </p:nvSpPr>
            <p:spPr>
              <a:xfrm>
                <a:off x="3868057" y="1737859"/>
                <a:ext cx="5100179" cy="3084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ешение. 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18+12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2=60 с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м</m:t>
                      </m:r>
                    </m:oMath>
                  </m:oMathPara>
                </a14:m>
                <a:endParaRPr lang="ru-UZ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UZ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ru-RU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</m:t>
                    </m:r>
                  </m:oMath>
                </a14:m>
                <a:endParaRPr lang="ru-UZ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2ED0CD-68DB-5349-935A-319DD0B73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057" y="1737859"/>
                <a:ext cx="5100179" cy="3084562"/>
              </a:xfrm>
              <a:prstGeom prst="rect">
                <a:avLst/>
              </a:prstGeom>
              <a:blipFill>
                <a:blip r:embed="rId5"/>
                <a:stretch>
                  <a:fillRect l="-1737" t="-1639" b="-36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9031BB86-399B-8747-B8E1-E1E98EDEB38D}"/>
              </a:ext>
            </a:extLst>
          </p:cNvPr>
          <p:cNvSpPr/>
          <p:nvPr/>
        </p:nvSpPr>
        <p:spPr>
          <a:xfrm>
            <a:off x="1789208" y="2787774"/>
            <a:ext cx="1774680" cy="1073581"/>
          </a:xfrm>
          <a:prstGeom prst="parallelogram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D657F06-EFD7-C34F-9031-3D9C63F000C2}"/>
              </a:ext>
            </a:extLst>
          </p:cNvPr>
          <p:cNvCxnSpPr>
            <a:cxnSpLocks/>
          </p:cNvCxnSpPr>
          <p:nvPr/>
        </p:nvCxnSpPr>
        <p:spPr>
          <a:xfrm>
            <a:off x="2077240" y="2787774"/>
            <a:ext cx="0" cy="10892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96767E0-A2D9-FD4A-BCD7-8CF59277EB5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077240" y="2787774"/>
            <a:ext cx="1352450" cy="53679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5C98F14-7671-B54C-8A14-0D3F8642A6C5}"/>
                  </a:ext>
                </a:extLst>
              </p:cNvPr>
              <p:cNvSpPr/>
              <p:nvPr/>
            </p:nvSpPr>
            <p:spPr>
              <a:xfrm>
                <a:off x="2036281" y="3139443"/>
                <a:ext cx="7171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5C98F14-7671-B54C-8A14-0D3F8642A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81" y="3139443"/>
                <a:ext cx="717184" cy="584775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20753FDB-84E5-EB4E-88F6-CB0FA603EB07}"/>
                  </a:ext>
                </a:extLst>
              </p:cNvPr>
              <p:cNvSpPr/>
              <p:nvPr/>
            </p:nvSpPr>
            <p:spPr>
              <a:xfrm>
                <a:off x="2813306" y="2662165"/>
                <a:ext cx="709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ru-RU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20753FDB-84E5-EB4E-88F6-CB0FA603E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306" y="2662165"/>
                <a:ext cx="709873" cy="584775"/>
              </a:xfrm>
              <a:prstGeom prst="rect">
                <a:avLst/>
              </a:prstGeom>
              <a:blipFill>
                <a:blip r:embed="rId7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049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33479"/>
            <a:ext cx="3384376" cy="2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1362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1556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ешить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письменно задачи </a:t>
            </a:r>
            <a:r>
              <a:rPr lang="ru-RU" sz="36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10, 11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странице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21572</TotalTime>
  <Words>487</Words>
  <Application>Microsoft Macintosh PowerPoint</Application>
  <PresentationFormat>Экран (16:9)</PresentationFormat>
  <Paragraphs>115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1525</cp:revision>
  <dcterms:created xsi:type="dcterms:W3CDTF">2020-04-09T07:32:19Z</dcterms:created>
  <dcterms:modified xsi:type="dcterms:W3CDTF">2021-04-06T07:11:57Z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