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06" r:id="rId2"/>
    <p:sldId id="1585" r:id="rId3"/>
    <p:sldId id="1636" r:id="rId4"/>
    <p:sldId id="445" r:id="rId5"/>
    <p:sldId id="451" r:id="rId6"/>
    <p:sldId id="452" r:id="rId7"/>
    <p:sldId id="454" r:id="rId8"/>
    <p:sldId id="453" r:id="rId9"/>
    <p:sldId id="1536" r:id="rId10"/>
  </p:sldIdLst>
  <p:sldSz cx="9144000" cy="5143500" type="screen16x9"/>
  <p:notesSz cx="5765800" cy="3244850"/>
  <p:custDataLst>
    <p:tags r:id="rId1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8" autoAdjust="0"/>
    <p:restoredTop sz="94584" autoAdjust="0"/>
  </p:normalViewPr>
  <p:slideViewPr>
    <p:cSldViewPr>
      <p:cViewPr varScale="1">
        <p:scale>
          <a:sx n="138" d="100"/>
          <a:sy n="138" d="100"/>
        </p:scale>
        <p:origin x="472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1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293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4684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780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20005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0005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4462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4462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4462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90904-0ECC-4ABE-B196-9E5E39392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667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2386"/>
            <a:ext cx="9144000" cy="1297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9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385647" y="243913"/>
            <a:ext cx="5497998" cy="793770"/>
          </a:xfrm>
          <a:prstGeom prst="rect">
            <a:avLst/>
          </a:prstGeom>
        </p:spPr>
        <p:txBody>
          <a:bodyPr spcFirstLastPara="1" vert="horz" wrap="square" lIns="0" tIns="19013" rIns="0" bIns="0" rtlCol="0" anchor="ctr" anchorCtr="0">
            <a:sp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 kern="1200">
                <a:solidFill>
                  <a:srgbClr val="F6703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pPr marL="16533" algn="ctr">
              <a:lnSpc>
                <a:spcPct val="100000"/>
              </a:lnSpc>
              <a:spcBef>
                <a:spcPts val="149"/>
              </a:spcBef>
            </a:pPr>
            <a:r>
              <a:rPr lang="ru-RU" sz="4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092810" y="1779662"/>
            <a:ext cx="2721368" cy="2785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38" dirty="0"/>
          </a:p>
        </p:txBody>
      </p:sp>
      <p:sp>
        <p:nvSpPr>
          <p:cNvPr id="16" name="TextBox 15"/>
          <p:cNvSpPr txBox="1"/>
          <p:nvPr/>
        </p:nvSpPr>
        <p:spPr>
          <a:xfrm>
            <a:off x="898217" y="2154654"/>
            <a:ext cx="6494410" cy="2785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РЕШЕНИЕ ЗАДАЧ</a:t>
            </a:r>
          </a:p>
          <a:p>
            <a:pPr marL="20131"/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(6 часть)</a:t>
            </a:r>
          </a:p>
          <a:p>
            <a:pPr marL="20131"/>
            <a:endParaRPr lang="en-US" sz="2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US" sz="2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6690" y="2154654"/>
            <a:ext cx="545421" cy="5849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9" name="Прямоугольник 8"/>
          <p:cNvSpPr/>
          <p:nvPr/>
        </p:nvSpPr>
        <p:spPr>
          <a:xfrm>
            <a:off x="346691" y="2859782"/>
            <a:ext cx="545421" cy="1297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624548" y="271423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5744" y="298787"/>
            <a:ext cx="1857773" cy="702078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</a:p>
        </p:txBody>
      </p:sp>
    </p:spTree>
    <p:extLst>
      <p:ext uri="{BB962C8B-B14F-4D97-AF65-F5344CB8AC3E}">
        <p14:creationId xmlns:p14="http://schemas.microsoft.com/office/powerpoint/2010/main" val="4078408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7">
            <a:extLst>
              <a:ext uri="{FF2B5EF4-FFF2-40B4-BE49-F238E27FC236}">
                <a16:creationId xmlns:a16="http://schemas.microsoft.com/office/drawing/2014/main" id="{BD049924-9B65-CD49-8DEE-14FE1646AF02}"/>
              </a:ext>
            </a:extLst>
          </p:cNvPr>
          <p:cNvSpPr txBox="1">
            <a:spLocks/>
          </p:cNvSpPr>
          <p:nvPr/>
        </p:nvSpPr>
        <p:spPr>
          <a:xfrm>
            <a:off x="251520" y="195486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12EB18-5E2E-0C44-9B55-1AD18EFAB24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7504" y="915566"/>
                <a:ext cx="9007081" cy="4032448"/>
              </a:xfrm>
              <a:prstGeom prst="rect">
                <a:avLst/>
              </a:prstGeom>
            </p:spPr>
            <p:txBody>
              <a:bodyPr/>
              <a:lstStyle>
                <a:lvl1pPr marL="0">
                  <a:defRPr>
                    <a:latin typeface="+mn-lt"/>
                    <a:ea typeface="+mn-ea"/>
                    <a:cs typeface="+mn-cs"/>
                  </a:defRPr>
                </a:lvl1pPr>
                <a:lvl2pPr marL="724883">
                  <a:defRPr>
                    <a:latin typeface="+mn-lt"/>
                    <a:ea typeface="+mn-ea"/>
                    <a:cs typeface="+mn-cs"/>
                  </a:defRPr>
                </a:lvl2pPr>
                <a:lvl3pPr marL="1449768">
                  <a:defRPr>
                    <a:latin typeface="+mn-lt"/>
                    <a:ea typeface="+mn-ea"/>
                    <a:cs typeface="+mn-cs"/>
                  </a:defRPr>
                </a:lvl3pPr>
                <a:lvl4pPr marL="2174652">
                  <a:defRPr>
                    <a:latin typeface="+mn-lt"/>
                    <a:ea typeface="+mn-ea"/>
                    <a:cs typeface="+mn-cs"/>
                  </a:defRPr>
                </a:lvl4pPr>
                <a:lvl5pPr marL="2899537">
                  <a:defRPr>
                    <a:latin typeface="+mn-lt"/>
                    <a:ea typeface="+mn-ea"/>
                    <a:cs typeface="+mn-cs"/>
                  </a:defRPr>
                </a:lvl5pPr>
                <a:lvl6pPr marL="3624422">
                  <a:defRPr>
                    <a:latin typeface="+mn-lt"/>
                    <a:ea typeface="+mn-ea"/>
                    <a:cs typeface="+mn-cs"/>
                  </a:defRPr>
                </a:lvl6pPr>
                <a:lvl7pPr marL="4349305">
                  <a:defRPr>
                    <a:latin typeface="+mn-lt"/>
                    <a:ea typeface="+mn-ea"/>
                    <a:cs typeface="+mn-cs"/>
                  </a:defRPr>
                </a:lvl7pPr>
                <a:lvl8pPr marL="5074190">
                  <a:defRPr>
                    <a:latin typeface="+mn-lt"/>
                    <a:ea typeface="+mn-ea"/>
                    <a:cs typeface="+mn-cs"/>
                  </a:defRPr>
                </a:lvl8pPr>
                <a:lvl9pPr marL="5799074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r>
                  <a:rPr lang="ru-RU" sz="2400" b="1" i="1" kern="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11 (стр. 151).</a:t>
                </a:r>
                <a:r>
                  <a:rPr lang="ru-RU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площадь треугольника, если его стороны равны: 15, 15, 18. </a:t>
                </a:r>
                <a:endParaRPr lang="ru-RU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endParaRPr lang="ru-RU" sz="3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A12EB18-5E2E-0C44-9B55-1AD18EFAB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915566"/>
                <a:ext cx="9007081" cy="4032448"/>
              </a:xfrm>
              <a:prstGeom prst="rect">
                <a:avLst/>
              </a:prstGeom>
              <a:blipFill>
                <a:blip r:embed="rId2"/>
                <a:stretch>
                  <a:fillRect l="-1127" t="-1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3FBF1B8-1E63-D64F-807A-4F2AF2E96D7D}"/>
                  </a:ext>
                </a:extLst>
              </p:cNvPr>
              <p:cNvSpPr/>
              <p:nvPr/>
            </p:nvSpPr>
            <p:spPr>
              <a:xfrm>
                <a:off x="1619672" y="1858636"/>
                <a:ext cx="5714065" cy="3160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15+15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defTabSz="914400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=108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914400"/>
                <a:r>
                  <a:rPr lang="ru-RU" sz="2400" b="1" i="1" dirty="0"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𝟏𝟎𝟖</m:t>
                    </m:r>
                    <m:r>
                      <a:rPr lang="ru-RU" sz="24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i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13FBF1B8-1E63-D64F-807A-4F2AF2E9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858636"/>
                <a:ext cx="5714065" cy="3160673"/>
              </a:xfrm>
              <a:prstGeom prst="rect">
                <a:avLst/>
              </a:prstGeom>
              <a:blipFill>
                <a:blip r:embed="rId3"/>
                <a:stretch>
                  <a:fillRect l="-1552" t="-1600" b="-32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Треугольник 10">
            <a:extLst>
              <a:ext uri="{FF2B5EF4-FFF2-40B4-BE49-F238E27FC236}">
                <a16:creationId xmlns:a16="http://schemas.microsoft.com/office/drawing/2014/main" id="{6B03965E-5CA0-C64B-891A-EF4A3D0405A6}"/>
              </a:ext>
            </a:extLst>
          </p:cNvPr>
          <p:cNvSpPr/>
          <p:nvPr/>
        </p:nvSpPr>
        <p:spPr>
          <a:xfrm>
            <a:off x="7092280" y="2347220"/>
            <a:ext cx="1440160" cy="2183506"/>
          </a:xfrm>
          <a:prstGeom prst="triangl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/>
          </a:p>
        </p:txBody>
      </p:sp>
    </p:spTree>
    <p:extLst>
      <p:ext uri="{BB962C8B-B14F-4D97-AF65-F5344CB8AC3E}">
        <p14:creationId xmlns:p14="http://schemas.microsoft.com/office/powerpoint/2010/main" val="3485521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BF471-FE6D-4341-A2C3-B1A11E3F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Z"/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6928DA3-665F-8C45-AB4F-0FEBF52C0621}"/>
              </a:ext>
            </a:extLst>
          </p:cNvPr>
          <p:cNvSpPr/>
          <p:nvPr/>
        </p:nvSpPr>
        <p:spPr>
          <a:xfrm flipH="1" flipV="1">
            <a:off x="827578" y="1863443"/>
            <a:ext cx="3600450" cy="1554480"/>
          </a:xfrm>
          <a:custGeom>
            <a:avLst/>
            <a:gdLst>
              <a:gd name="connsiteX0" fmla="*/ 0 w 4800600"/>
              <a:gd name="connsiteY0" fmla="*/ 2072640 h 2072640"/>
              <a:gd name="connsiteX1" fmla="*/ 518160 w 4800600"/>
              <a:gd name="connsiteY1" fmla="*/ 0 h 2072640"/>
              <a:gd name="connsiteX2" fmla="*/ 4800600 w 4800600"/>
              <a:gd name="connsiteY2" fmla="*/ 45720 h 2072640"/>
              <a:gd name="connsiteX3" fmla="*/ 0 w 4800600"/>
              <a:gd name="connsiteY3" fmla="*/ 207264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0600" h="2072640">
                <a:moveTo>
                  <a:pt x="0" y="2072640"/>
                </a:moveTo>
                <a:lnTo>
                  <a:pt x="518160" y="0"/>
                </a:lnTo>
                <a:lnTo>
                  <a:pt x="4800600" y="45720"/>
                </a:lnTo>
                <a:lnTo>
                  <a:pt x="0" y="207264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E0F4AE8-6EA2-3748-AAAE-32721DBE4A33}"/>
              </a:ext>
            </a:extLst>
          </p:cNvPr>
          <p:cNvGrpSpPr/>
          <p:nvPr/>
        </p:nvGrpSpPr>
        <p:grpSpPr>
          <a:xfrm>
            <a:off x="773571" y="1473653"/>
            <a:ext cx="3763962" cy="2398094"/>
            <a:chOff x="1896003" y="1196690"/>
            <a:chExt cx="5018617" cy="3197458"/>
          </a:xfrm>
        </p:grpSpPr>
        <p:sp>
          <p:nvSpPr>
            <p:cNvPr id="9" name="Параллелограмм 8">
              <a:extLst>
                <a:ext uri="{FF2B5EF4-FFF2-40B4-BE49-F238E27FC236}">
                  <a16:creationId xmlns:a16="http://schemas.microsoft.com/office/drawing/2014/main" id="{F1ADDBFF-7A1B-1D4B-9DE8-631B4D9E433A}"/>
                </a:ext>
              </a:extLst>
            </p:cNvPr>
            <p:cNvSpPr/>
            <p:nvPr/>
          </p:nvSpPr>
          <p:spPr>
            <a:xfrm>
              <a:off x="1979640" y="1700760"/>
              <a:ext cx="4824670" cy="2066560"/>
            </a:xfrm>
            <a:prstGeom prst="parallelogram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5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1EE33B6-17CF-4845-91D7-308CE1D0175A}"/>
                </a:ext>
              </a:extLst>
            </p:cNvPr>
            <p:cNvSpPr txBox="1"/>
            <p:nvPr/>
          </p:nvSpPr>
          <p:spPr>
            <a:xfrm>
              <a:off x="1896003" y="3717040"/>
              <a:ext cx="5539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DC7F5C-C614-D74D-B5D4-B9C19C29CFFF}"/>
                </a:ext>
              </a:extLst>
            </p:cNvPr>
            <p:cNvSpPr txBox="1"/>
            <p:nvPr/>
          </p:nvSpPr>
          <p:spPr>
            <a:xfrm>
              <a:off x="2051650" y="1270459"/>
              <a:ext cx="5539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7AC3C5-46DA-6843-83E5-9CF5626AB28D}"/>
                </a:ext>
              </a:extLst>
            </p:cNvPr>
            <p:cNvSpPr txBox="1"/>
            <p:nvPr/>
          </p:nvSpPr>
          <p:spPr>
            <a:xfrm>
              <a:off x="6360623" y="1196690"/>
              <a:ext cx="55399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7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E306F7-2104-8D4A-BCA1-368A0EE76E43}"/>
                </a:ext>
              </a:extLst>
            </p:cNvPr>
            <p:cNvSpPr txBox="1"/>
            <p:nvPr/>
          </p:nvSpPr>
          <p:spPr>
            <a:xfrm>
              <a:off x="5784542" y="3717040"/>
              <a:ext cx="57964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7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C899910-AEAB-7F42-A737-E985D2F6A848}"/>
              </a:ext>
            </a:extLst>
          </p:cNvPr>
          <p:cNvCxnSpPr/>
          <p:nvPr/>
        </p:nvCxnSpPr>
        <p:spPr>
          <a:xfrm flipV="1">
            <a:off x="859270" y="1862591"/>
            <a:ext cx="3575925" cy="152364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C34942-0695-5D4E-9B07-DA7B59EAD61F}"/>
              </a:ext>
            </a:extLst>
          </p:cNvPr>
          <p:cNvSpPr txBox="1"/>
          <p:nvPr/>
        </p:nvSpPr>
        <p:spPr>
          <a:xfrm>
            <a:off x="1707467" y="920996"/>
            <a:ext cx="2824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параллелограмм, </a:t>
            </a:r>
            <a:endParaRPr lang="en-US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CAD = 16° ,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DCA= 37° ,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C93BFD1-6432-C14E-A5EA-034331985BD8}"/>
              </a:ext>
            </a:extLst>
          </p:cNvPr>
          <p:cNvGrpSpPr/>
          <p:nvPr/>
        </p:nvGrpSpPr>
        <p:grpSpPr>
          <a:xfrm>
            <a:off x="845015" y="3137224"/>
            <a:ext cx="758898" cy="323359"/>
            <a:chOff x="130629" y="3918857"/>
            <a:chExt cx="1011865" cy="431146"/>
          </a:xfrm>
        </p:grpSpPr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475A6AB6-9DE4-7B4F-AEC5-AA38CAE32CCF}"/>
                </a:ext>
              </a:extLst>
            </p:cNvPr>
            <p:cNvSpPr/>
            <p:nvPr/>
          </p:nvSpPr>
          <p:spPr>
            <a:xfrm>
              <a:off x="130629" y="3918857"/>
              <a:ext cx="986971" cy="348343"/>
            </a:xfrm>
            <a:custGeom>
              <a:avLst/>
              <a:gdLst>
                <a:gd name="connsiteX0" fmla="*/ 0 w 986971"/>
                <a:gd name="connsiteY0" fmla="*/ 348343 h 348343"/>
                <a:gd name="connsiteX1" fmla="*/ 827314 w 986971"/>
                <a:gd name="connsiteY1" fmla="*/ 0 h 348343"/>
                <a:gd name="connsiteX2" fmla="*/ 986971 w 986971"/>
                <a:gd name="connsiteY2" fmla="*/ 333829 h 348343"/>
                <a:gd name="connsiteX3" fmla="*/ 0 w 986971"/>
                <a:gd name="connsiteY3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6971" h="348343">
                  <a:moveTo>
                    <a:pt x="0" y="348343"/>
                  </a:moveTo>
                  <a:lnTo>
                    <a:pt x="827314" y="0"/>
                  </a:lnTo>
                  <a:lnTo>
                    <a:pt x="986971" y="333829"/>
                  </a:lnTo>
                  <a:lnTo>
                    <a:pt x="0" y="348343"/>
                  </a:lnTo>
                  <a:close/>
                </a:path>
              </a:pathLst>
            </a:custGeom>
            <a:solidFill>
              <a:srgbClr val="FFFF0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5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817C0A-0907-4C45-9D27-A7F927EA0EE9}"/>
                </a:ext>
              </a:extLst>
            </p:cNvPr>
            <p:cNvSpPr txBox="1"/>
            <p:nvPr/>
          </p:nvSpPr>
          <p:spPr>
            <a:xfrm>
              <a:off x="537200" y="3919116"/>
              <a:ext cx="6052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16°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BCF9447-8C31-724B-A4C4-F1B05CCE2CF8}"/>
              </a:ext>
            </a:extLst>
          </p:cNvPr>
          <p:cNvGrpSpPr/>
          <p:nvPr/>
        </p:nvGrpSpPr>
        <p:grpSpPr>
          <a:xfrm>
            <a:off x="3936558" y="1874483"/>
            <a:ext cx="564509" cy="478972"/>
            <a:chOff x="4252686" y="2235200"/>
            <a:chExt cx="752679" cy="638629"/>
          </a:xfrm>
        </p:grpSpPr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FAD8FDAC-1013-4C4A-9F73-10F1286AFCAC}"/>
                </a:ext>
              </a:extLst>
            </p:cNvPr>
            <p:cNvSpPr/>
            <p:nvPr/>
          </p:nvSpPr>
          <p:spPr>
            <a:xfrm>
              <a:off x="4252686" y="2235200"/>
              <a:ext cx="682171" cy="638629"/>
            </a:xfrm>
            <a:custGeom>
              <a:avLst/>
              <a:gdLst>
                <a:gd name="connsiteX0" fmla="*/ 682171 w 682171"/>
                <a:gd name="connsiteY0" fmla="*/ 0 h 638629"/>
                <a:gd name="connsiteX1" fmla="*/ 0 w 682171"/>
                <a:gd name="connsiteY1" fmla="*/ 275771 h 638629"/>
                <a:gd name="connsiteX2" fmla="*/ 522514 w 682171"/>
                <a:gd name="connsiteY2" fmla="*/ 638629 h 638629"/>
                <a:gd name="connsiteX3" fmla="*/ 682171 w 682171"/>
                <a:gd name="connsiteY3" fmla="*/ 0 h 6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171" h="638629">
                  <a:moveTo>
                    <a:pt x="682171" y="0"/>
                  </a:moveTo>
                  <a:lnTo>
                    <a:pt x="0" y="275771"/>
                  </a:lnTo>
                  <a:lnTo>
                    <a:pt x="522514" y="638629"/>
                  </a:lnTo>
                  <a:lnTo>
                    <a:pt x="682171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5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78BEC2-33E6-B64C-9387-5E7FC2B3FEA8}"/>
                </a:ext>
              </a:extLst>
            </p:cNvPr>
            <p:cNvSpPr txBox="1"/>
            <p:nvPr/>
          </p:nvSpPr>
          <p:spPr>
            <a:xfrm>
              <a:off x="4400071" y="2289675"/>
              <a:ext cx="605294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b="1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37°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0FC5E2-4FEF-3042-A145-966EAFC06430}"/>
              </a:ext>
            </a:extLst>
          </p:cNvPr>
          <p:cNvSpPr txBox="1"/>
          <p:nvPr/>
        </p:nvSpPr>
        <p:spPr>
          <a:xfrm>
            <a:off x="4986155" y="1007200"/>
            <a:ext cx="302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A -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? ,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B -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?,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C -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?,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D -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?</a:t>
            </a:r>
            <a:endParaRPr lang="ru-RU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38A2C-C019-4140-A1C1-07B1982B90B0}"/>
              </a:ext>
            </a:extLst>
          </p:cNvPr>
          <p:cNvSpPr txBox="1"/>
          <p:nvPr/>
        </p:nvSpPr>
        <p:spPr>
          <a:xfrm>
            <a:off x="400564" y="900419"/>
            <a:ext cx="938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447199-1CD1-4D42-9561-0CF4EF219CB1}"/>
              </a:ext>
            </a:extLst>
          </p:cNvPr>
          <p:cNvSpPr txBox="1"/>
          <p:nvPr/>
        </p:nvSpPr>
        <p:spPr>
          <a:xfrm>
            <a:off x="5446438" y="1459731"/>
            <a:ext cx="11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C48383-D223-FC40-A583-7C266527D7AD}"/>
              </a:ext>
            </a:extLst>
          </p:cNvPr>
          <p:cNvSpPr txBox="1"/>
          <p:nvPr/>
        </p:nvSpPr>
        <p:spPr>
          <a:xfrm>
            <a:off x="4554096" y="1743691"/>
            <a:ext cx="291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Рассмотрим треугольник</a:t>
            </a:r>
          </a:p>
          <a:p>
            <a:pPr algn="ctr"/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 </a:t>
            </a: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∆</a:t>
            </a:r>
            <a:r>
              <a:rPr lang="en-US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ACD</a:t>
            </a:r>
            <a:r>
              <a:rPr lang="ru-RU" sz="1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:</a:t>
            </a:r>
            <a:endParaRPr lang="ru-RU" sz="1800" b="1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D152AE-C6C1-FC48-99F0-3A25854843EB}"/>
              </a:ext>
            </a:extLst>
          </p:cNvPr>
          <p:cNvSpPr txBox="1"/>
          <p:nvPr/>
        </p:nvSpPr>
        <p:spPr>
          <a:xfrm>
            <a:off x="4371466" y="2283766"/>
            <a:ext cx="328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CAD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+∠</a:t>
            </a:r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DCA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+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∠С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D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А = 180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8DE5B4-DBF2-5D4E-B331-99ADFFB8A81D}"/>
              </a:ext>
            </a:extLst>
          </p:cNvPr>
          <p:cNvSpPr txBox="1"/>
          <p:nvPr/>
        </p:nvSpPr>
        <p:spPr>
          <a:xfrm>
            <a:off x="4495560" y="2607811"/>
            <a:ext cx="317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16°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+ ∠</a:t>
            </a:r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37</a:t>
            </a:r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°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+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∠С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D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А = 180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E065FB-6111-3E45-A40B-DFE3987D89F0}"/>
              </a:ext>
            </a:extLst>
          </p:cNvPr>
          <p:cNvSpPr txBox="1"/>
          <p:nvPr/>
        </p:nvSpPr>
        <p:spPr>
          <a:xfrm>
            <a:off x="4338066" y="2931856"/>
            <a:ext cx="327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∠С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D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А = 180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 - (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16°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+ ∠</a:t>
            </a:r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37</a:t>
            </a:r>
            <a:r>
              <a:rPr lang="en-US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° </a:t>
            </a:r>
            <a:r>
              <a:rPr lang="ru-RU" sz="1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) </a:t>
            </a: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B1886-7591-8E42-8923-10C12C2F65BD}"/>
              </a:ext>
            </a:extLst>
          </p:cNvPr>
          <p:cNvSpPr txBox="1"/>
          <p:nvPr/>
        </p:nvSpPr>
        <p:spPr>
          <a:xfrm>
            <a:off x="4284058" y="3233697"/>
            <a:ext cx="302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B 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=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D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= 180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 - 53° = 127°</a:t>
            </a:r>
            <a:endParaRPr lang="ru-RU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94FC431-9975-C04E-BB85-6A0F303CDCD1}"/>
              </a:ext>
            </a:extLst>
          </p:cNvPr>
          <p:cNvGrpSpPr/>
          <p:nvPr/>
        </p:nvGrpSpPr>
        <p:grpSpPr>
          <a:xfrm>
            <a:off x="1135663" y="1855433"/>
            <a:ext cx="3022797" cy="1539504"/>
            <a:chOff x="518160" y="2209800"/>
            <a:chExt cx="4030396" cy="2052672"/>
          </a:xfrm>
        </p:grpSpPr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2D1C66F8-A9E4-284D-8AAE-599A8E622EA0}"/>
                </a:ext>
              </a:extLst>
            </p:cNvPr>
            <p:cNvSpPr/>
            <p:nvPr/>
          </p:nvSpPr>
          <p:spPr>
            <a:xfrm>
              <a:off x="518160" y="2209800"/>
              <a:ext cx="701040" cy="518160"/>
            </a:xfrm>
            <a:custGeom>
              <a:avLst/>
              <a:gdLst>
                <a:gd name="connsiteX0" fmla="*/ 121920 w 701040"/>
                <a:gd name="connsiteY0" fmla="*/ 0 h 518160"/>
                <a:gd name="connsiteX1" fmla="*/ 0 w 701040"/>
                <a:gd name="connsiteY1" fmla="*/ 518160 h 518160"/>
                <a:gd name="connsiteX2" fmla="*/ 701040 w 701040"/>
                <a:gd name="connsiteY2" fmla="*/ 0 h 518160"/>
                <a:gd name="connsiteX3" fmla="*/ 121920 w 701040"/>
                <a:gd name="connsiteY3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040" h="518160">
                  <a:moveTo>
                    <a:pt x="121920" y="0"/>
                  </a:moveTo>
                  <a:lnTo>
                    <a:pt x="0" y="518160"/>
                  </a:lnTo>
                  <a:lnTo>
                    <a:pt x="701040" y="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00B0F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5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FED59434-80BB-8441-B42C-95602F0C2F16}"/>
                </a:ext>
              </a:extLst>
            </p:cNvPr>
            <p:cNvSpPr/>
            <p:nvPr/>
          </p:nvSpPr>
          <p:spPr>
            <a:xfrm flipH="1" flipV="1">
              <a:off x="3847516" y="3744312"/>
              <a:ext cx="701040" cy="518160"/>
            </a:xfrm>
            <a:custGeom>
              <a:avLst/>
              <a:gdLst>
                <a:gd name="connsiteX0" fmla="*/ 121920 w 701040"/>
                <a:gd name="connsiteY0" fmla="*/ 0 h 518160"/>
                <a:gd name="connsiteX1" fmla="*/ 0 w 701040"/>
                <a:gd name="connsiteY1" fmla="*/ 518160 h 518160"/>
                <a:gd name="connsiteX2" fmla="*/ 701040 w 701040"/>
                <a:gd name="connsiteY2" fmla="*/ 0 h 518160"/>
                <a:gd name="connsiteX3" fmla="*/ 121920 w 701040"/>
                <a:gd name="connsiteY3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040" h="518160">
                  <a:moveTo>
                    <a:pt x="121920" y="0"/>
                  </a:moveTo>
                  <a:lnTo>
                    <a:pt x="0" y="518160"/>
                  </a:lnTo>
                  <a:lnTo>
                    <a:pt x="701040" y="0"/>
                  </a:lnTo>
                  <a:lnTo>
                    <a:pt x="121920" y="0"/>
                  </a:lnTo>
                  <a:close/>
                </a:path>
              </a:pathLst>
            </a:custGeom>
            <a:solidFill>
              <a:srgbClr val="00B0F0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75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325A842-E6C5-F54C-9D02-83807CB3A699}"/>
              </a:ext>
            </a:extLst>
          </p:cNvPr>
          <p:cNvGrpSpPr/>
          <p:nvPr/>
        </p:nvGrpSpPr>
        <p:grpSpPr>
          <a:xfrm>
            <a:off x="1097616" y="1797698"/>
            <a:ext cx="3081032" cy="1669700"/>
            <a:chOff x="467430" y="2132820"/>
            <a:chExt cx="4108043" cy="2226267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CE7112B7-2599-C548-B1D4-CC63EB7E93FB}"/>
                </a:ext>
              </a:extLst>
            </p:cNvPr>
            <p:cNvSpPr/>
            <p:nvPr/>
          </p:nvSpPr>
          <p:spPr>
            <a:xfrm>
              <a:off x="467430" y="2132820"/>
              <a:ext cx="8318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8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rial Unicode MS"/>
                  <a:cs typeface="Times New Roman"/>
                </a:rPr>
                <a:t>127°</a:t>
              </a:r>
              <a:endParaRPr lang="ru-RU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2F8654AC-4A36-9244-AA42-0A62E2D9B4F8}"/>
                </a:ext>
              </a:extLst>
            </p:cNvPr>
            <p:cNvSpPr/>
            <p:nvPr/>
          </p:nvSpPr>
          <p:spPr>
            <a:xfrm>
              <a:off x="3743621" y="3866644"/>
              <a:ext cx="8318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1800" b="1" i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Arial Unicode MS"/>
                  <a:cs typeface="Times New Roman"/>
                </a:rPr>
                <a:t>127°</a:t>
              </a:r>
              <a:endParaRPr lang="ru-RU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3D5A632-0DD4-424C-989A-B6FC01BC68FC}"/>
              </a:ext>
            </a:extLst>
          </p:cNvPr>
          <p:cNvSpPr/>
          <p:nvPr/>
        </p:nvSpPr>
        <p:spPr>
          <a:xfrm>
            <a:off x="827578" y="3795976"/>
            <a:ext cx="5101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свойству параллелограмма: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A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+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B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= 180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°,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75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103D3C4-3C6C-7743-BC09-BB7C208AD9F2}"/>
              </a:ext>
            </a:extLst>
          </p:cNvPr>
          <p:cNvSpPr/>
          <p:nvPr/>
        </p:nvSpPr>
        <p:spPr>
          <a:xfrm>
            <a:off x="5634246" y="3795976"/>
            <a:ext cx="206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A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+ ∠127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= 180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57BDCAE-2156-0140-A319-82440FCE8B92}"/>
              </a:ext>
            </a:extLst>
          </p:cNvPr>
          <p:cNvSpPr/>
          <p:nvPr/>
        </p:nvSpPr>
        <p:spPr>
          <a:xfrm>
            <a:off x="935594" y="4116878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A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= 180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∠127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° =  53°,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FA88185-6B67-634F-9AA6-06A07E9938F6}"/>
              </a:ext>
            </a:extLst>
          </p:cNvPr>
          <p:cNvSpPr/>
          <p:nvPr/>
        </p:nvSpPr>
        <p:spPr>
          <a:xfrm>
            <a:off x="3635968" y="4151824"/>
            <a:ext cx="122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A </a:t>
            </a:r>
            <a:r>
              <a:rPr lang="ru-RU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=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53°,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75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BD0737B8-D3C6-2342-B7DE-1246EA1B18A4}"/>
              </a:ext>
            </a:extLst>
          </p:cNvPr>
          <p:cNvSpPr/>
          <p:nvPr/>
        </p:nvSpPr>
        <p:spPr>
          <a:xfrm>
            <a:off x="4986155" y="4151824"/>
            <a:ext cx="1890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A </a:t>
            </a:r>
            <a:r>
              <a:rPr lang="ru-RU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=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C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=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53°.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75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FDC748-820B-1542-AD5E-8C8627C4A5E0}"/>
              </a:ext>
            </a:extLst>
          </p:cNvPr>
          <p:cNvSpPr txBox="1"/>
          <p:nvPr/>
        </p:nvSpPr>
        <p:spPr>
          <a:xfrm>
            <a:off x="3554759" y="4652212"/>
            <a:ext cx="104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</p:txBody>
      </p:sp>
      <p:sp>
        <p:nvSpPr>
          <p:cNvPr id="42" name="Дуга 41">
            <a:extLst>
              <a:ext uri="{FF2B5EF4-FFF2-40B4-BE49-F238E27FC236}">
                <a16:creationId xmlns:a16="http://schemas.microsoft.com/office/drawing/2014/main" id="{9B5087E5-17D4-BE49-8AEA-E4739B00941A}"/>
              </a:ext>
            </a:extLst>
          </p:cNvPr>
          <p:cNvSpPr/>
          <p:nvPr/>
        </p:nvSpPr>
        <p:spPr>
          <a:xfrm rot="223675" flipH="1">
            <a:off x="3785182" y="3081070"/>
            <a:ext cx="685800" cy="685800"/>
          </a:xfrm>
          <a:prstGeom prst="arc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175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3D3B68A-ACDC-EF44-80B0-191B8F225F89}"/>
              </a:ext>
            </a:extLst>
          </p:cNvPr>
          <p:cNvSpPr txBox="1"/>
          <p:nvPr/>
        </p:nvSpPr>
        <p:spPr>
          <a:xfrm>
            <a:off x="2693081" y="163653"/>
            <a:ext cx="3812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U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88BDB4-05BD-1F4B-9774-FE8F4BA441EB}"/>
              </a:ext>
            </a:extLst>
          </p:cNvPr>
          <p:cNvSpPr txBox="1"/>
          <p:nvPr/>
        </p:nvSpPr>
        <p:spPr>
          <a:xfrm>
            <a:off x="4688916" y="4598204"/>
            <a:ext cx="5481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A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 =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53°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,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B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=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127°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,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C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=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53°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, ∠</a:t>
            </a:r>
            <a:r>
              <a:rPr lang="en-US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D 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=</a:t>
            </a:r>
            <a:r>
              <a:rPr lang="ru-RU" sz="1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Arial Unicode MS"/>
                <a:cs typeface="Times New Roman"/>
              </a:rPr>
              <a:t>127°.</a:t>
            </a:r>
            <a:endParaRPr lang="ru-RU" sz="1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8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248238" y="2017819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248238" y="2024963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248238" y="2010676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248238" y="2028535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8975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89502" y="1058143"/>
                <a:ext cx="9054498" cy="4099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Задача 1. </a:t>
                </a: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Составьте уравнение прямой, которая проходит через точки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alt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alt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−3;2</m:t>
                        </m:r>
                      </m:e>
                    </m:d>
                    <m:r>
                      <a:rPr lang="ru-RU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Решение.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Как мы знаем, прямая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имеет уравнение вида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𝑏𝑦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Тогда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лежат на прямой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значит их координаты удовлетворяют этому уравнению.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Подставляя координаты точек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уравнение прямой, получим: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Из этих трех уравнений можно выразить два коэффициента, например,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через третий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Подставляя получим </a:t>
                </a:r>
                <a:r>
                  <a:rPr lang="en-US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</a:t>
                </a:r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2" y="1058143"/>
                <a:ext cx="9054498" cy="4099584"/>
              </a:xfrm>
              <a:prstGeom prst="rect">
                <a:avLst/>
              </a:prstGeom>
              <a:blipFill>
                <a:blip r:embed="rId2"/>
                <a:stretch>
                  <a:fillRect l="-842" t="-1543" b="-18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FE5A78-AC8B-AB40-BCBE-0144DAAD7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86" b="-16605"/>
          <a:stretch/>
        </p:blipFill>
        <p:spPr>
          <a:xfrm>
            <a:off x="305526" y="3454035"/>
            <a:ext cx="5021876" cy="631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6DA4E5-E41D-234C-A783-0D3A70702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434238"/>
            <a:ext cx="1728192" cy="216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1C3E8-FDCE-4E40-92D3-D6EE7E6468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308" b="4495"/>
          <a:stretch/>
        </p:blipFill>
        <p:spPr>
          <a:xfrm>
            <a:off x="2843808" y="4781566"/>
            <a:ext cx="1620180" cy="284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4120422" y="2265389"/>
            <a:ext cx="65" cy="3347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sz="2175" dirty="0"/>
          </a:p>
        </p:txBody>
      </p:sp>
    </p:spTree>
    <p:extLst>
      <p:ext uri="{BB962C8B-B14F-4D97-AF65-F5344CB8AC3E}">
        <p14:creationId xmlns:p14="http://schemas.microsoft.com/office/powerpoint/2010/main" val="5262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248238" y="2017819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248238" y="2024963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248238" y="2010676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248238" y="2028535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8975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0671" y="1058143"/>
                <a:ext cx="9054498" cy="387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2. </a:t>
                </a: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середина гипотенузы прямоугольного треугольника равноудалена от всех его вершин.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Рассмотрим прямоугольный треугольник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Обозначим буквой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середину гипотенузы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Введем прямоугольную систему координат.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 вершины треугольника 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имеют координаты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По формулам координат середины отрезка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находим координаты точки </a:t>
                </a:r>
                <a14:m>
                  <m:oMath xmlns:m="http://schemas.openxmlformats.org/officeDocument/2006/math">
                    <m:r>
                      <a:rPr lang="en-US" altLang="ru-RU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ru-RU" alt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71" y="1058143"/>
                <a:ext cx="9054498" cy="3873368"/>
              </a:xfrm>
              <a:prstGeom prst="rect">
                <a:avLst/>
              </a:prstGeom>
              <a:blipFill>
                <a:blip r:embed="rId2"/>
                <a:stretch>
                  <a:fillRect l="-700" t="-163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4120422" y="2265389"/>
            <a:ext cx="65" cy="3347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sz="2175" dirty="0"/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98F02469-3B29-5344-A02A-AC15B8F2B03A}"/>
              </a:ext>
            </a:extLst>
          </p:cNvPr>
          <p:cNvSpPr/>
          <p:nvPr/>
        </p:nvSpPr>
        <p:spPr>
          <a:xfrm>
            <a:off x="6732240" y="2775536"/>
            <a:ext cx="1512168" cy="1362388"/>
          </a:xfrm>
          <a:prstGeom prst="rtTriangl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sz="2175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8B91F5-AFB5-ED40-B418-E602E7208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947" y="3464542"/>
            <a:ext cx="2702987" cy="298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BBC954-8038-CB4C-996C-7C220A8DC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14" y="4569972"/>
            <a:ext cx="1649971" cy="338456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981A576-0536-904C-A37A-646C567B8068}"/>
              </a:ext>
            </a:extLst>
          </p:cNvPr>
          <p:cNvCxnSpPr/>
          <p:nvPr/>
        </p:nvCxnSpPr>
        <p:spPr>
          <a:xfrm flipV="1">
            <a:off x="6732240" y="2099983"/>
            <a:ext cx="0" cy="2469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F64011-C7B8-5043-A588-F1BB799A9E73}"/>
              </a:ext>
            </a:extLst>
          </p:cNvPr>
          <p:cNvCxnSpPr/>
          <p:nvPr/>
        </p:nvCxnSpPr>
        <p:spPr>
          <a:xfrm>
            <a:off x="6354198" y="4137923"/>
            <a:ext cx="237626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F75170-728B-3C47-9417-60B897F3E8F1}"/>
                  </a:ext>
                </a:extLst>
              </p:cNvPr>
              <p:cNvSpPr txBox="1"/>
              <p:nvPr/>
            </p:nvSpPr>
            <p:spPr>
              <a:xfrm>
                <a:off x="7523159" y="3159671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F75170-728B-3C47-9417-60B897F3E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159" y="3159671"/>
                <a:ext cx="219932" cy="276999"/>
              </a:xfrm>
              <a:prstGeom prst="rect">
                <a:avLst/>
              </a:prstGeom>
              <a:blipFill>
                <a:blip r:embed="rId5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9548A5-04CB-0F4B-97F0-839F01D052CE}"/>
              </a:ext>
            </a:extLst>
          </p:cNvPr>
          <p:cNvCxnSpPr>
            <a:stCxn id="2" idx="2"/>
            <a:endCxn id="2" idx="5"/>
          </p:cNvCxnSpPr>
          <p:nvPr/>
        </p:nvCxnSpPr>
        <p:spPr>
          <a:xfrm flipV="1">
            <a:off x="6732240" y="3456730"/>
            <a:ext cx="756084" cy="68119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17CF9A1-52E2-C045-98B1-77A8ED240B96}"/>
              </a:ext>
            </a:extLst>
          </p:cNvPr>
          <p:cNvCxnSpPr>
            <a:cxnSpLocks/>
          </p:cNvCxnSpPr>
          <p:nvPr/>
        </p:nvCxnSpPr>
        <p:spPr>
          <a:xfrm flipV="1">
            <a:off x="6948264" y="2983286"/>
            <a:ext cx="162018" cy="17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295EAB3-507E-5B42-98F8-116038202FCB}"/>
              </a:ext>
            </a:extLst>
          </p:cNvPr>
          <p:cNvCxnSpPr>
            <a:cxnSpLocks/>
          </p:cNvCxnSpPr>
          <p:nvPr/>
        </p:nvCxnSpPr>
        <p:spPr>
          <a:xfrm flipV="1">
            <a:off x="7744607" y="3674474"/>
            <a:ext cx="162018" cy="17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CC614D1-FE41-2D4D-AC51-331161FC9D96}"/>
                  </a:ext>
                </a:extLst>
              </p:cNvPr>
              <p:cNvSpPr/>
              <p:nvPr/>
            </p:nvSpPr>
            <p:spPr>
              <a:xfrm>
                <a:off x="6430253" y="2564599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CC614D1-FE41-2D4D-AC51-331161FC9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53" y="2564599"/>
                <a:ext cx="38568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E01227F-CC53-B348-98C2-EA7338AECF53}"/>
                  </a:ext>
                </a:extLst>
              </p:cNvPr>
              <p:cNvSpPr/>
              <p:nvPr/>
            </p:nvSpPr>
            <p:spPr>
              <a:xfrm>
                <a:off x="8091666" y="4125377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E01227F-CC53-B348-98C2-EA7338AEC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666" y="4125377"/>
                <a:ext cx="3960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7DFFB76-D85C-5047-820C-A8DBD2E18CF0}"/>
                  </a:ext>
                </a:extLst>
              </p:cNvPr>
              <p:cNvSpPr/>
              <p:nvPr/>
            </p:nvSpPr>
            <p:spPr>
              <a:xfrm>
                <a:off x="6423481" y="4139643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7DFFB76-D85C-5047-820C-A8DBD2E18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481" y="4139643"/>
                <a:ext cx="38555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E1868EA-97A2-9140-811D-143A99AF992F}"/>
                  </a:ext>
                </a:extLst>
              </p:cNvPr>
              <p:cNvSpPr/>
              <p:nvPr/>
            </p:nvSpPr>
            <p:spPr>
              <a:xfrm>
                <a:off x="6393109" y="1983221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E1868EA-97A2-9140-811D-143A99AF9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09" y="1983221"/>
                <a:ext cx="3679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6159481-33C4-5C43-9EB1-B322A64EB855}"/>
                  </a:ext>
                </a:extLst>
              </p:cNvPr>
              <p:cNvSpPr/>
              <p:nvPr/>
            </p:nvSpPr>
            <p:spPr>
              <a:xfrm>
                <a:off x="8570549" y="4085357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6159481-33C4-5C43-9EB1-B322A64EB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549" y="4085357"/>
                <a:ext cx="37138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7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21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248238" y="2017819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248238" y="2024963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248238" y="2010676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248238" y="2028535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8975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4120422" y="2265389"/>
            <a:ext cx="65" cy="3347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sz="2175" dirty="0"/>
          </a:p>
        </p:txBody>
      </p:sp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98F02469-3B29-5344-A02A-AC15B8F2B03A}"/>
              </a:ext>
            </a:extLst>
          </p:cNvPr>
          <p:cNvSpPr/>
          <p:nvPr/>
        </p:nvSpPr>
        <p:spPr>
          <a:xfrm>
            <a:off x="6732240" y="2775536"/>
            <a:ext cx="1512168" cy="1362388"/>
          </a:xfrm>
          <a:prstGeom prst="rtTriangl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Z" sz="2175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981A576-0536-904C-A37A-646C567B8068}"/>
              </a:ext>
            </a:extLst>
          </p:cNvPr>
          <p:cNvCxnSpPr/>
          <p:nvPr/>
        </p:nvCxnSpPr>
        <p:spPr>
          <a:xfrm flipV="1">
            <a:off x="6732240" y="2099983"/>
            <a:ext cx="0" cy="24699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6F64011-C7B8-5043-A588-F1BB799A9E73}"/>
              </a:ext>
            </a:extLst>
          </p:cNvPr>
          <p:cNvCxnSpPr/>
          <p:nvPr/>
        </p:nvCxnSpPr>
        <p:spPr>
          <a:xfrm>
            <a:off x="6354198" y="4137923"/>
            <a:ext cx="237626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F75170-728B-3C47-9417-60B897F3E8F1}"/>
                  </a:ext>
                </a:extLst>
              </p:cNvPr>
              <p:cNvSpPr txBox="1"/>
              <p:nvPr/>
            </p:nvSpPr>
            <p:spPr>
              <a:xfrm>
                <a:off x="7523159" y="3159671"/>
                <a:ext cx="219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F75170-728B-3C47-9417-60B897F3E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159" y="3159671"/>
                <a:ext cx="219932" cy="276999"/>
              </a:xfrm>
              <a:prstGeom prst="rect">
                <a:avLst/>
              </a:prstGeom>
              <a:blipFill>
                <a:blip r:embed="rId2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9548A5-04CB-0F4B-97F0-839F01D052CE}"/>
              </a:ext>
            </a:extLst>
          </p:cNvPr>
          <p:cNvCxnSpPr>
            <a:stCxn id="2" idx="2"/>
            <a:endCxn id="2" idx="5"/>
          </p:cNvCxnSpPr>
          <p:nvPr/>
        </p:nvCxnSpPr>
        <p:spPr>
          <a:xfrm flipV="1">
            <a:off x="6732240" y="3456730"/>
            <a:ext cx="756084" cy="68119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17CF9A1-52E2-C045-98B1-77A8ED240B96}"/>
              </a:ext>
            </a:extLst>
          </p:cNvPr>
          <p:cNvCxnSpPr>
            <a:cxnSpLocks/>
          </p:cNvCxnSpPr>
          <p:nvPr/>
        </p:nvCxnSpPr>
        <p:spPr>
          <a:xfrm flipV="1">
            <a:off x="6948264" y="2983286"/>
            <a:ext cx="162018" cy="17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295EAB3-507E-5B42-98F8-116038202FCB}"/>
              </a:ext>
            </a:extLst>
          </p:cNvPr>
          <p:cNvCxnSpPr>
            <a:cxnSpLocks/>
          </p:cNvCxnSpPr>
          <p:nvPr/>
        </p:nvCxnSpPr>
        <p:spPr>
          <a:xfrm flipV="1">
            <a:off x="7744607" y="3674474"/>
            <a:ext cx="162018" cy="176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CC614D1-FE41-2D4D-AC51-331161FC9D96}"/>
                  </a:ext>
                </a:extLst>
              </p:cNvPr>
              <p:cNvSpPr/>
              <p:nvPr/>
            </p:nvSpPr>
            <p:spPr>
              <a:xfrm>
                <a:off x="6430253" y="2564599"/>
                <a:ext cx="3856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DCC614D1-FE41-2D4D-AC51-331161FC9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53" y="2564599"/>
                <a:ext cx="3856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E01227F-CC53-B348-98C2-EA7338AECF53}"/>
                  </a:ext>
                </a:extLst>
              </p:cNvPr>
              <p:cNvSpPr/>
              <p:nvPr/>
            </p:nvSpPr>
            <p:spPr>
              <a:xfrm>
                <a:off x="8091666" y="4125377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AE01227F-CC53-B348-98C2-EA7338AEC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666" y="4125377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7DFFB76-D85C-5047-820C-A8DBD2E18CF0}"/>
                  </a:ext>
                </a:extLst>
              </p:cNvPr>
              <p:cNvSpPr/>
              <p:nvPr/>
            </p:nvSpPr>
            <p:spPr>
              <a:xfrm>
                <a:off x="6423481" y="4139643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37DFFB76-D85C-5047-820C-A8DBD2E18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481" y="4139643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E1868EA-97A2-9140-811D-143A99AF992F}"/>
                  </a:ext>
                </a:extLst>
              </p:cNvPr>
              <p:cNvSpPr/>
              <p:nvPr/>
            </p:nvSpPr>
            <p:spPr>
              <a:xfrm>
                <a:off x="6393109" y="1983221"/>
                <a:ext cx="367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5E1868EA-97A2-9140-811D-143A99AF9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109" y="1983221"/>
                <a:ext cx="36798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6159481-33C4-5C43-9EB1-B322A64EB855}"/>
                  </a:ext>
                </a:extLst>
              </p:cNvPr>
              <p:cNvSpPr/>
              <p:nvPr/>
            </p:nvSpPr>
            <p:spPr>
              <a:xfrm>
                <a:off x="8570549" y="4085357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UZ" sz="1800" dirty="0"/>
              </a:p>
            </p:txBody>
          </p:sp>
        </mc:Choice>
        <mc:Fallback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26159481-33C4-5C43-9EB1-B322A64EB8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549" y="4085357"/>
                <a:ext cx="37138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E5B21D-948E-2749-80AD-A6776642AEF3}"/>
                  </a:ext>
                </a:extLst>
              </p:cNvPr>
              <p:cNvSpPr txBox="1"/>
              <p:nvPr/>
            </p:nvSpPr>
            <p:spPr>
              <a:xfrm>
                <a:off x="278645" y="1422540"/>
                <a:ext cx="8586711" cy="2183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UZ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ользуясь формулой расстояния между точками, найдем длины отрезков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и 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</m:oMath>
                </a14:m>
                <a:r>
                  <a:rPr lang="ru-UZ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𝐷𝐶</m:t>
                      </m:r>
                      <m:r>
                        <a:rPr lang="ru-RU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ru-RU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(0,5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(0,5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1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=0,5</m:t>
                      </m:r>
                      <m:rad>
                        <m:radPr>
                          <m:degHide m:val="on"/>
                          <m:ctrlPr>
                            <a:rPr lang="en-US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21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ru-RU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(0,5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(0,5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1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Т</a:t>
                </a:r>
                <a:r>
                  <a:rPr lang="ru-UZ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аким образом,</a:t>
                </a:r>
              </a:p>
              <a:p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𝐷𝐴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ru-UZ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что и требовалось доказать.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E5B21D-948E-2749-80AD-A6776642A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5" y="1422540"/>
                <a:ext cx="8586711" cy="2183098"/>
              </a:xfrm>
              <a:prstGeom prst="rect">
                <a:avLst/>
              </a:prstGeom>
              <a:blipFill>
                <a:blip r:embed="rId8"/>
                <a:stretch>
                  <a:fillRect l="-888" t="-1734" b="-462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9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248238" y="2017819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248238" y="2024963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248238" y="2010676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248238" y="2028535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8975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59532" y="1058143"/>
                <a:ext cx="8424936" cy="3804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7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4. </a:t>
                </a:r>
                <a:r>
                  <a:rPr lang="ru-RU" alt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Ч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ему равен коэффициент </a:t>
                </a:r>
                <a14:m>
                  <m:oMath xmlns:m="http://schemas.openxmlformats.org/officeDocument/2006/math">
                    <m:r>
                      <a:rPr lang="en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уравнении</a:t>
                </a: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a:rPr lang="en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7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прямая проходит через точку </a:t>
                </a:r>
                <a14:m>
                  <m:oMath xmlns:m="http://schemas.openxmlformats.org/officeDocument/2006/math">
                    <m:r>
                      <a:rPr lang="ru-RU" sz="27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(1;2)</m:t>
                    </m:r>
                  </m:oMath>
                </a14:m>
                <a:endParaRPr lang="ru-RU" altLang="ru-RU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Решение.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1+2+с=0</m:t>
                      </m:r>
                    </m:oMath>
                  </m:oMathPara>
                </a14:m>
                <a:endParaRPr lang="ru-RU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7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с=−3</m:t>
                      </m:r>
                    </m:oMath>
                  </m:oMathPara>
                </a14:m>
                <a:endParaRPr lang="ru-RU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700" b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7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с=−</m:t>
                    </m:r>
                    <m:r>
                      <a:rPr lang="ru-RU" sz="2700" b="1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endParaRPr lang="ru-RU" sz="27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058143"/>
                <a:ext cx="8424936" cy="3804118"/>
              </a:xfrm>
              <a:prstGeom prst="rect">
                <a:avLst/>
              </a:prstGeom>
              <a:blipFill>
                <a:blip r:embed="rId2"/>
                <a:stretch>
                  <a:fillRect l="-904" t="-2658" r="-135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4120422" y="2265389"/>
            <a:ext cx="65" cy="3347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sz="2175" dirty="0"/>
          </a:p>
        </p:txBody>
      </p:sp>
    </p:spTree>
    <p:extLst>
      <p:ext uri="{BB962C8B-B14F-4D97-AF65-F5344CB8AC3E}">
        <p14:creationId xmlns:p14="http://schemas.microsoft.com/office/powerpoint/2010/main" val="29231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1248238" y="2017819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2" name="Rectangle 16"/>
          <p:cNvSpPr>
            <a:spLocks noChangeArrowheads="1"/>
          </p:cNvSpPr>
          <p:nvPr/>
        </p:nvSpPr>
        <p:spPr bwMode="auto">
          <a:xfrm>
            <a:off x="1248238" y="2024963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5" name="Rectangle 19"/>
          <p:cNvSpPr>
            <a:spLocks noChangeArrowheads="1"/>
          </p:cNvSpPr>
          <p:nvPr/>
        </p:nvSpPr>
        <p:spPr bwMode="auto">
          <a:xfrm>
            <a:off x="1248238" y="2010676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1278" name="Rectangle 22"/>
          <p:cNvSpPr>
            <a:spLocks noChangeArrowheads="1"/>
          </p:cNvSpPr>
          <p:nvPr/>
        </p:nvSpPr>
        <p:spPr bwMode="auto">
          <a:xfrm>
            <a:off x="1248238" y="2028535"/>
            <a:ext cx="184731" cy="4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ru-RU" altLang="ru-RU" sz="2175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8975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59532" y="1058143"/>
                <a:ext cx="8424936" cy="2257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b="1" i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6. </a:t>
                </a:r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точки пересечения прямой с осями координат, заданной уравнением: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altLang="ru-RU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+3=0</m:t>
                      </m:r>
                    </m:oMath>
                  </m:oMathPara>
                </a14:m>
                <a:endParaRPr lang="en-US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ru-RU" altLang="ru-RU" sz="2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alt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endParaRPr lang="ru-RU" altLang="ru-RU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058143"/>
                <a:ext cx="8424936" cy="2257541"/>
              </a:xfrm>
              <a:prstGeom prst="rect">
                <a:avLst/>
              </a:prstGeom>
              <a:blipFill>
                <a:blip r:embed="rId2"/>
                <a:stretch>
                  <a:fillRect l="-1205" t="-39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EE9CF5E-9F72-584D-A5F1-2AC793FBAB9D}"/>
              </a:ext>
            </a:extLst>
          </p:cNvPr>
          <p:cNvSpPr txBox="1"/>
          <p:nvPr/>
        </p:nvSpPr>
        <p:spPr>
          <a:xfrm>
            <a:off x="4120422" y="2265389"/>
            <a:ext cx="65" cy="3347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UZ" sz="2175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B0E0E5-2250-2840-8A8A-75EED2367F94}"/>
                  </a:ext>
                </a:extLst>
              </p:cNvPr>
              <p:cNvSpPr/>
              <p:nvPr/>
            </p:nvSpPr>
            <p:spPr>
              <a:xfrm>
                <a:off x="467545" y="2912397"/>
                <a:ext cx="28083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−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−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9DB0E0E5-2250-2840-8A8A-75EED2367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2912397"/>
                <a:ext cx="2808311" cy="1200329"/>
              </a:xfrm>
              <a:prstGeom prst="rect">
                <a:avLst/>
              </a:prstGeom>
              <a:blipFill>
                <a:blip r:embed="rId3"/>
                <a:stretch>
                  <a:fillRect b="-84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C20A77B-7A48-7D43-AB48-EBFA6ACECFB4}"/>
                  </a:ext>
                </a:extLst>
              </p:cNvPr>
              <p:cNvSpPr/>
              <p:nvPr/>
            </p:nvSpPr>
            <p:spPr>
              <a:xfrm>
                <a:off x="4110052" y="2872470"/>
                <a:ext cx="26640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= −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2C20A77B-7A48-7D43-AB48-EBFA6ACEC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52" y="2872470"/>
                <a:ext cx="2664044" cy="830997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53">
            <a:extLst>
              <a:ext uri="{FF2B5EF4-FFF2-40B4-BE49-F238E27FC236}">
                <a16:creationId xmlns:a16="http://schemas.microsoft.com/office/drawing/2014/main" id="{F08BE2F0-7BC4-A840-BFB7-38C0DF97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23" y="3813888"/>
            <a:ext cx="1532792" cy="41549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-3; 0)</a:t>
            </a:r>
            <a:endParaRPr lang="ru-RU" sz="2100" b="1" baseline="-25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53">
            <a:extLst>
              <a:ext uri="{FF2B5EF4-FFF2-40B4-BE49-F238E27FC236}">
                <a16:creationId xmlns:a16="http://schemas.microsoft.com/office/drawing/2014/main" id="{8CF1ABE2-18A8-9840-81D7-2969F392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223" y="4210588"/>
            <a:ext cx="1693028" cy="41549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OY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0; -1,5)</a:t>
            </a:r>
            <a:endParaRPr lang="ru-RU" sz="2100" b="1" baseline="-25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0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33479"/>
            <a:ext cx="3384376" cy="2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1362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1556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36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ешить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письменно задачи № 12</a:t>
            </a:r>
          </a:p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странице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21579</TotalTime>
  <Words>593</Words>
  <Application>Microsoft Macintosh PowerPoint</Application>
  <PresentationFormat>Экран (16:9)</PresentationFormat>
  <Paragraphs>111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 Unicode MS</vt:lpstr>
      <vt:lpstr>Arial</vt:lpstr>
      <vt:lpstr>Calibri</vt:lpstr>
      <vt:lpstr>Cambria Math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1526</cp:revision>
  <dcterms:created xsi:type="dcterms:W3CDTF">2020-04-09T07:32:19Z</dcterms:created>
  <dcterms:modified xsi:type="dcterms:W3CDTF">2021-04-06T07:20:19Z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