
<file path=[Content_Types].xml><?xml version="1.0" encoding="utf-8"?>
<Types xmlns="http://schemas.openxmlformats.org/package/2006/content-types">
  <Default Extension="emf" ContentType="image/x-emf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306" r:id="rId2"/>
    <p:sldId id="1585" r:id="rId3"/>
    <p:sldId id="453" r:id="rId4"/>
    <p:sldId id="1537" r:id="rId5"/>
    <p:sldId id="1538" r:id="rId6"/>
    <p:sldId id="1546" r:id="rId7"/>
    <p:sldId id="1547" r:id="rId8"/>
    <p:sldId id="1536" r:id="rId9"/>
  </p:sldIdLst>
  <p:sldSz cx="9144000" cy="5143500" type="screen16x9"/>
  <p:notesSz cx="5765800" cy="3244850"/>
  <p:custDataLst>
    <p:tags r:id="rId11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18" autoAdjust="0"/>
    <p:restoredTop sz="94584" autoAdjust="0"/>
  </p:normalViewPr>
  <p:slideViewPr>
    <p:cSldViewPr>
      <p:cViewPr varScale="1">
        <p:scale>
          <a:sx n="138" d="100"/>
          <a:sy n="138" d="100"/>
        </p:scale>
        <p:origin x="472" y="18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31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468430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40780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200151"/>
            <a:ext cx="4038600" cy="200054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200054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44627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44627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44627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90904-0ECC-4ABE-B196-9E5E39392D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96679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NULL"/><Relationship Id="rId7" Type="http://schemas.openxmlformats.org/officeDocument/2006/relationships/image" Target="NUL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NUL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NUL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386"/>
            <a:ext cx="9144000" cy="12979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19" dirty="0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385647" y="243913"/>
            <a:ext cx="5497998" cy="79377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6533" algn="ctr">
              <a:lnSpc>
                <a:spcPct val="100000"/>
              </a:lnSpc>
              <a:spcBef>
                <a:spcPts val="149"/>
              </a:spcBef>
            </a:pPr>
            <a:r>
              <a:rPr lang="ru-RU" sz="49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lang="en-US" sz="49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6092810" y="1779662"/>
            <a:ext cx="2721368" cy="27853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 dirty="0"/>
          </a:p>
        </p:txBody>
      </p:sp>
      <p:sp>
        <p:nvSpPr>
          <p:cNvPr id="16" name="TextBox 15"/>
          <p:cNvSpPr txBox="1"/>
          <p:nvPr/>
        </p:nvSpPr>
        <p:spPr>
          <a:xfrm>
            <a:off x="898217" y="2154654"/>
            <a:ext cx="6494410" cy="278537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31"/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РЕШЕНИЕ ЗАДАЧ</a:t>
            </a:r>
          </a:p>
          <a:p>
            <a:pPr marL="20131"/>
            <a:r>
              <a:rPr lang="ru-RU" sz="4000" b="1">
                <a:solidFill>
                  <a:srgbClr val="002060"/>
                </a:solidFill>
                <a:latin typeface="Arial"/>
                <a:cs typeface="Arial"/>
              </a:rPr>
              <a:t>(7 </a:t>
            </a:r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часть)</a:t>
            </a:r>
          </a:p>
          <a:p>
            <a:pPr marL="20131"/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6690" y="2154654"/>
            <a:ext cx="545421" cy="58493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9" name="Прямоугольник 8"/>
          <p:cNvSpPr/>
          <p:nvPr/>
        </p:nvSpPr>
        <p:spPr>
          <a:xfrm>
            <a:off x="346691" y="2859782"/>
            <a:ext cx="545421" cy="12979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624548" y="271423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5744" y="298787"/>
            <a:ext cx="1857773" cy="702078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40784082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6A12EB18-5E2E-0C44-9B55-1AD18EFAB247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107504" y="915566"/>
                <a:ext cx="9007081" cy="4032448"/>
              </a:xfrm>
              <a:prstGeom prst="rect">
                <a:avLst/>
              </a:prstGeom>
            </p:spPr>
            <p:txBody>
              <a:bodyPr/>
              <a:lstStyle>
                <a:lvl1pPr marL="0">
                  <a:defRPr>
                    <a:latin typeface="+mn-lt"/>
                    <a:ea typeface="+mn-ea"/>
                    <a:cs typeface="+mn-cs"/>
                  </a:defRPr>
                </a:lvl1pPr>
                <a:lvl2pPr marL="724883">
                  <a:defRPr>
                    <a:latin typeface="+mn-lt"/>
                    <a:ea typeface="+mn-ea"/>
                    <a:cs typeface="+mn-cs"/>
                  </a:defRPr>
                </a:lvl2pPr>
                <a:lvl3pPr marL="1449768">
                  <a:defRPr>
                    <a:latin typeface="+mn-lt"/>
                    <a:ea typeface="+mn-ea"/>
                    <a:cs typeface="+mn-cs"/>
                  </a:defRPr>
                </a:lvl3pPr>
                <a:lvl4pPr marL="2174652">
                  <a:defRPr>
                    <a:latin typeface="+mn-lt"/>
                    <a:ea typeface="+mn-ea"/>
                    <a:cs typeface="+mn-cs"/>
                  </a:defRPr>
                </a:lvl4pPr>
                <a:lvl5pPr marL="2899537">
                  <a:defRPr>
                    <a:latin typeface="+mn-lt"/>
                    <a:ea typeface="+mn-ea"/>
                    <a:cs typeface="+mn-cs"/>
                  </a:defRPr>
                </a:lvl5pPr>
                <a:lvl6pPr marL="3624422">
                  <a:defRPr>
                    <a:latin typeface="+mn-lt"/>
                    <a:ea typeface="+mn-ea"/>
                    <a:cs typeface="+mn-cs"/>
                  </a:defRPr>
                </a:lvl6pPr>
                <a:lvl7pPr marL="4349305">
                  <a:defRPr>
                    <a:latin typeface="+mn-lt"/>
                    <a:ea typeface="+mn-ea"/>
                    <a:cs typeface="+mn-cs"/>
                  </a:defRPr>
                </a:lvl7pPr>
                <a:lvl8pPr marL="5074190">
                  <a:defRPr>
                    <a:latin typeface="+mn-lt"/>
                    <a:ea typeface="+mn-ea"/>
                    <a:cs typeface="+mn-cs"/>
                  </a:defRPr>
                </a:lvl8pPr>
                <a:lvl9pPr marL="5799074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ru-RU" sz="2400" b="1" i="1" kern="0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Задача.</a:t>
                </a:r>
                <a:r>
                  <a:rPr lang="ru-RU" sz="2400" kern="0" dirty="0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площадь треугольника, если его стороны равны: 11, 15, 18. </a:t>
                </a:r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</a:p>
              <a:p>
                <a:pPr defTabSz="91440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91440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=15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=15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91440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endParaRPr lang="ru-RU" sz="32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6A12EB18-5E2E-0C44-9B55-1AD18EFAB2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915566"/>
                <a:ext cx="9007081" cy="4032448"/>
              </a:xfrm>
              <a:prstGeom prst="rect">
                <a:avLst/>
              </a:prstGeom>
              <a:blipFill>
                <a:blip r:embed="rId2"/>
                <a:stretch>
                  <a:fillRect l="-1127" t="-125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13FBF1B8-1E63-D64F-807A-4F2AF2E96D7D}"/>
                  </a:ext>
                </a:extLst>
              </p:cNvPr>
              <p:cNvSpPr/>
              <p:nvPr/>
            </p:nvSpPr>
            <p:spPr>
              <a:xfrm>
                <a:off x="1619672" y="1858636"/>
                <a:ext cx="5714065" cy="32126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914400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 </a:t>
                </a:r>
              </a:p>
              <a:p>
                <a:pPr defTabSz="914400"/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ra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91440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+15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22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ra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defTabSz="914400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22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∙11∙7∙4</m:t>
                        </m:r>
                      </m:e>
                    </m:rad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82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914400"/>
                <a:r>
                  <a:rPr lang="ru-RU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ru-RU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𝟖𝟐</m:t>
                    </m:r>
                    <m:r>
                      <a:rPr lang="ru-RU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ru-RU" sz="24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4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4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2400" b="1" i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13FBF1B8-1E63-D64F-807A-4F2AF2E96D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1858636"/>
                <a:ext cx="5714065" cy="3212611"/>
              </a:xfrm>
              <a:prstGeom prst="rect">
                <a:avLst/>
              </a:prstGeom>
              <a:blipFill>
                <a:blip r:embed="rId3"/>
                <a:stretch>
                  <a:fillRect l="-1552" t="-1575" b="-27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Треугольник 10">
            <a:extLst>
              <a:ext uri="{FF2B5EF4-FFF2-40B4-BE49-F238E27FC236}">
                <a16:creationId xmlns:a16="http://schemas.microsoft.com/office/drawing/2014/main" id="{6B03965E-5CA0-C64B-891A-EF4A3D0405A6}"/>
              </a:ext>
            </a:extLst>
          </p:cNvPr>
          <p:cNvSpPr/>
          <p:nvPr/>
        </p:nvSpPr>
        <p:spPr>
          <a:xfrm>
            <a:off x="7092280" y="2347220"/>
            <a:ext cx="1440160" cy="2183506"/>
          </a:xfrm>
          <a:prstGeom prst="triangle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</p:spTree>
    <p:extLst>
      <p:ext uri="{BB962C8B-B14F-4D97-AF65-F5344CB8AC3E}">
        <p14:creationId xmlns:p14="http://schemas.microsoft.com/office/powerpoint/2010/main" val="34855219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13"/>
          <p:cNvSpPr>
            <a:spLocks noChangeArrowheads="1"/>
          </p:cNvSpPr>
          <p:nvPr/>
        </p:nvSpPr>
        <p:spPr bwMode="auto">
          <a:xfrm>
            <a:off x="1248238" y="2017819"/>
            <a:ext cx="184731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 sz="2175"/>
          </a:p>
        </p:txBody>
      </p:sp>
      <p:sp>
        <p:nvSpPr>
          <p:cNvPr id="11272" name="Rectangle 16"/>
          <p:cNvSpPr>
            <a:spLocks noChangeArrowheads="1"/>
          </p:cNvSpPr>
          <p:nvPr/>
        </p:nvSpPr>
        <p:spPr bwMode="auto">
          <a:xfrm>
            <a:off x="1248238" y="2024963"/>
            <a:ext cx="184731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 sz="2175"/>
          </a:p>
        </p:txBody>
      </p:sp>
      <p:sp>
        <p:nvSpPr>
          <p:cNvPr id="11275" name="Rectangle 19"/>
          <p:cNvSpPr>
            <a:spLocks noChangeArrowheads="1"/>
          </p:cNvSpPr>
          <p:nvPr/>
        </p:nvSpPr>
        <p:spPr bwMode="auto">
          <a:xfrm>
            <a:off x="1248238" y="2010676"/>
            <a:ext cx="184731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 sz="2175"/>
          </a:p>
        </p:txBody>
      </p:sp>
      <p:sp>
        <p:nvSpPr>
          <p:cNvPr id="11278" name="Rectangle 22"/>
          <p:cNvSpPr>
            <a:spLocks noChangeArrowheads="1"/>
          </p:cNvSpPr>
          <p:nvPr/>
        </p:nvSpPr>
        <p:spPr bwMode="auto">
          <a:xfrm>
            <a:off x="1248238" y="2028535"/>
            <a:ext cx="184731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 sz="2175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89756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59532" y="1058143"/>
                <a:ext cx="8424936" cy="22575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Задача. </a:t>
                </a:r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точки пересечения прямой с осями координат, заданной уравнением: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ru-RU" alt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4</m:t>
                      </m:r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ru-RU" alt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=0</m:t>
                      </m:r>
                    </m:oMath>
                  </m:oMathPara>
                </a14:m>
                <a:endParaRPr lang="en-US" alt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endParaRPr lang="ru-RU" alt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400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altLang="ru-RU" sz="2400" b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endParaRPr lang="ru-RU" altLang="ru-RU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532" y="1058143"/>
                <a:ext cx="8424936" cy="2257541"/>
              </a:xfrm>
              <a:prstGeom prst="rect">
                <a:avLst/>
              </a:prstGeom>
              <a:blipFill>
                <a:blip r:embed="rId2"/>
                <a:stretch>
                  <a:fillRect l="-1205" t="-39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FEE9CF5E-9F72-584D-A5F1-2AC793FBAB9D}"/>
              </a:ext>
            </a:extLst>
          </p:cNvPr>
          <p:cNvSpPr txBox="1"/>
          <p:nvPr/>
        </p:nvSpPr>
        <p:spPr>
          <a:xfrm>
            <a:off x="4120422" y="2265389"/>
            <a:ext cx="65" cy="33470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UZ" sz="2175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9DB0E0E5-2250-2840-8A8A-75EED2367F94}"/>
                  </a:ext>
                </a:extLst>
              </p:cNvPr>
              <p:cNvSpPr/>
              <p:nvPr/>
            </p:nvSpPr>
            <p:spPr>
              <a:xfrm>
                <a:off x="467545" y="2912397"/>
                <a:ext cx="2808311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 +</m:t>
                    </m:r>
                    <m:r>
                      <a:rPr lang="ru-RU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en-US" sz="2400" b="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400" b="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+</m:t>
                    </m:r>
                    <m:r>
                      <a:rPr lang="ru-RU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400" b="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 0</m:t>
                    </m:r>
                  </m:oMath>
                </a14:m>
                <a:r>
                  <a:rPr lang="ru-RU" sz="24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en-US" sz="24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cs typeface="Arial" panose="020B0604020202020204" pitchFamily="34" charset="0"/>
                  </a:rPr>
                  <a:t>4</a:t>
                </a:r>
                <a14:m>
                  <m:oMath xmlns:m="http://schemas.openxmlformats.org/officeDocument/2006/math">
                    <m:r>
                      <a:rPr lang="en-US" sz="2400" b="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400" b="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 −</m:t>
                    </m:r>
                    <m:r>
                      <a:rPr lang="ru-RU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400" b="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 −</m:t>
                    </m:r>
                    <m:r>
                      <a:rPr lang="ru-RU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2400" b="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,5 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9DB0E0E5-2250-2840-8A8A-75EED2367F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5" y="2912397"/>
                <a:ext cx="2808311" cy="1200329"/>
              </a:xfrm>
              <a:prstGeom prst="rect">
                <a:avLst/>
              </a:prstGeom>
              <a:blipFill>
                <a:blip r:embed="rId3"/>
                <a:stretch>
                  <a:fillRect l="-3153" b="-842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2C20A77B-7A48-7D43-AB48-EBFA6ACECFB4}"/>
                  </a:ext>
                </a:extLst>
              </p:cNvPr>
              <p:cNvSpPr/>
              <p:nvPr/>
            </p:nvSpPr>
            <p:spPr>
              <a:xfrm>
                <a:off x="4110052" y="2872470"/>
                <a:ext cx="2664044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+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= 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=</m:t>
                      </m:r>
                      <m:r>
                        <a:rPr lang="ru-RU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2C20A77B-7A48-7D43-AB48-EBFA6ACECF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0052" y="2872470"/>
                <a:ext cx="2664044" cy="830997"/>
              </a:xfrm>
              <a:prstGeom prst="rect">
                <a:avLst/>
              </a:prstGeom>
              <a:blipFill>
                <a:blip r:embed="rId4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53">
            <a:extLst>
              <a:ext uri="{FF2B5EF4-FFF2-40B4-BE49-F238E27FC236}">
                <a16:creationId xmlns:a16="http://schemas.microsoft.com/office/drawing/2014/main" id="{F08BE2F0-7BC4-A840-BFB7-38C0DF976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3223" y="3813888"/>
            <a:ext cx="1443024" cy="415498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1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OX</a:t>
            </a:r>
            <a:r>
              <a:rPr lang="ru-RU" sz="21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1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(0</a:t>
            </a:r>
            <a:r>
              <a:rPr lang="en-US" sz="21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0)</a:t>
            </a:r>
            <a:endParaRPr lang="ru-RU" sz="2100" b="1" baseline="-250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53">
            <a:extLst>
              <a:ext uri="{FF2B5EF4-FFF2-40B4-BE49-F238E27FC236}">
                <a16:creationId xmlns:a16="http://schemas.microsoft.com/office/drawing/2014/main" id="{8CF1ABE2-18A8-9840-81D7-2969F392DF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3223" y="4210588"/>
            <a:ext cx="1693028" cy="415498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1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OY </a:t>
            </a:r>
            <a:r>
              <a:rPr lang="ru-RU" sz="21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1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21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0; -</a:t>
            </a:r>
            <a:r>
              <a:rPr lang="ru-RU" sz="21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</a:t>
            </a:r>
            <a:r>
              <a:rPr lang="en-US" sz="21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,5)</a:t>
            </a:r>
            <a:endParaRPr lang="ru-RU" sz="2100" b="1" baseline="-250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906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23527" y="843557"/>
                <a:ext cx="8560299" cy="35866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Чему равны коэффициенты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и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в уравнении прямой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−1=0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если известно, что она проходит через точки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1;2</m:t>
                        </m:r>
                      </m:e>
                    </m:d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и </m:t>
                    </m:r>
                    <m:d>
                      <m:d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2;1</m:t>
                        </m:r>
                      </m:e>
                    </m:d>
                  </m:oMath>
                </a14:m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</a:t>
                </a:r>
                <a:r>
                  <a:rPr lang="ru-RU" sz="2400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+2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=1</m:t>
                              </m:r>
                              <m:r>
                                <m:rPr>
                                  <m:nor/>
                                </m:rPr>
                                <a:rPr lang="en-US" sz="2400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−2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−4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</m:t>
                              </m:r>
                              <m:r>
                                <m:rPr>
                                  <m:nor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−2</m:t>
                              </m:r>
                              <m:r>
                                <m:rPr>
                                  <m:nor/>
                                </m:rPr>
                                <a:rPr lang="en-US" sz="2400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7" y="843557"/>
                <a:ext cx="8560299" cy="3586623"/>
              </a:xfrm>
              <a:prstGeom prst="rect">
                <a:avLst/>
              </a:prstGeom>
              <a:blipFill>
                <a:blip r:embed="rId2"/>
                <a:stretch>
                  <a:fillRect l="-17037" t="-1413" r="-1185" b="-738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FA29A09-CC24-3A44-ABA2-9E87AAB70316}"/>
                  </a:ext>
                </a:extLst>
              </p:cNvPr>
              <p:cNvSpPr txBox="1"/>
              <p:nvPr/>
            </p:nvSpPr>
            <p:spPr>
              <a:xfrm>
                <a:off x="2051720" y="2801199"/>
                <a:ext cx="11130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| 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∙(−2)</m:t>
                      </m:r>
                    </m:oMath>
                  </m:oMathPara>
                </a14:m>
                <a:endParaRPr lang="ru-UZ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FA29A09-CC24-3A44-ABA2-9E87AAB703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2801199"/>
                <a:ext cx="1113062" cy="369332"/>
              </a:xfrm>
              <a:prstGeom prst="rect">
                <a:avLst/>
              </a:prstGeom>
              <a:blipFill>
                <a:blip r:embed="rId3"/>
                <a:stretch>
                  <a:fillRect l="-9890" r="-9890" b="-3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440BE74-E422-2348-A0AD-1CA49EDFC1A2}"/>
                  </a:ext>
                </a:extLst>
              </p:cNvPr>
              <p:cNvSpPr txBox="1"/>
              <p:nvPr/>
            </p:nvSpPr>
            <p:spPr>
              <a:xfrm>
                <a:off x="107504" y="3723878"/>
                <a:ext cx="360676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UZ" b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440BE74-E422-2348-A0AD-1CA49EDFC1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723878"/>
                <a:ext cx="360676" cy="446276"/>
              </a:xfrm>
              <a:prstGeom prst="rect">
                <a:avLst/>
              </a:prstGeom>
              <a:blipFill>
                <a:blip r:embed="rId4"/>
                <a:stretch>
                  <a:fillRect l="-20690" r="-20690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1AF1CB8-523E-B042-9EB4-CA748BF15C82}"/>
              </a:ext>
            </a:extLst>
          </p:cNvPr>
          <p:cNvCxnSpPr/>
          <p:nvPr/>
        </p:nvCxnSpPr>
        <p:spPr>
          <a:xfrm>
            <a:off x="395536" y="4430180"/>
            <a:ext cx="2304256" cy="0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53445E6-E89D-ED43-8072-4496E083E562}"/>
                  </a:ext>
                </a:extLst>
              </p:cNvPr>
              <p:cNvSpPr txBox="1"/>
              <p:nvPr/>
            </p:nvSpPr>
            <p:spPr>
              <a:xfrm>
                <a:off x="683568" y="4467770"/>
                <a:ext cx="143924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53445E6-E89D-ED43-8072-4496E083E5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4467770"/>
                <a:ext cx="1439240" cy="369332"/>
              </a:xfrm>
              <a:prstGeom prst="rect">
                <a:avLst/>
              </a:prstGeom>
              <a:blipFill>
                <a:blip r:embed="rId5"/>
                <a:stretch>
                  <a:fillRect l="-870" r="-4348" b="-1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2051F05-3791-5841-9046-AD11E46FF295}"/>
                  </a:ext>
                </a:extLst>
              </p:cNvPr>
              <p:cNvSpPr txBox="1"/>
              <p:nvPr/>
            </p:nvSpPr>
            <p:spPr>
              <a:xfrm>
                <a:off x="3886573" y="2616282"/>
                <a:ext cx="812467" cy="6938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2051F05-3791-5841-9046-AD11E46FF2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573" y="2616282"/>
                <a:ext cx="812467" cy="693844"/>
              </a:xfrm>
              <a:prstGeom prst="rect">
                <a:avLst/>
              </a:prstGeom>
              <a:blipFill>
                <a:blip r:embed="rId6"/>
                <a:stretch>
                  <a:fillRect l="-9231" r="-7692" b="-1428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C575AE4D-E14D-3E4A-A240-A86443998F52}"/>
                  </a:ext>
                </a:extLst>
              </p:cNvPr>
              <p:cNvSpPr/>
              <p:nvPr/>
            </p:nvSpPr>
            <p:spPr>
              <a:xfrm>
                <a:off x="3604301" y="3248690"/>
                <a:ext cx="170700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b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C575AE4D-E14D-3E4A-A240-A86443998F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4301" y="3248690"/>
                <a:ext cx="1707006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2D34B220-9362-9047-8D55-B3FD9EABEFBB}"/>
                  </a:ext>
                </a:extLst>
              </p:cNvPr>
              <p:cNvSpPr/>
              <p:nvPr/>
            </p:nvSpPr>
            <p:spPr>
              <a:xfrm>
                <a:off x="3604301" y="3608602"/>
                <a:ext cx="2107179" cy="7936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  <m:r>
                            <a:rPr lang="en-US" sz="24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b</m:t>
                          </m:r>
                        </m:num>
                        <m:den>
                          <m:r>
                            <a:rPr lang="en-US" sz="24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2D34B220-9362-9047-8D55-B3FD9EABEF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4301" y="3608602"/>
                <a:ext cx="2107179" cy="793679"/>
              </a:xfrm>
              <a:prstGeom prst="rect">
                <a:avLst/>
              </a:prstGeom>
              <a:blipFill>
                <a:blip r:embed="rId8"/>
                <a:stretch>
                  <a:fillRect b="-476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9AFD804-9559-7544-AB7F-74AF44C0F2DC}"/>
                  </a:ext>
                </a:extLst>
              </p:cNvPr>
              <p:cNvSpPr txBox="1"/>
              <p:nvPr/>
            </p:nvSpPr>
            <p:spPr>
              <a:xfrm>
                <a:off x="6111238" y="4163440"/>
                <a:ext cx="2372829" cy="5334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en-US" sz="24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𝐚</m:t>
                    </m:r>
                    <m:r>
                      <a:rPr lang="en-US" sz="2400" b="1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UZ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9AFD804-9559-7544-AB7F-74AF44C0F2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1238" y="4163440"/>
                <a:ext cx="2372829" cy="533479"/>
              </a:xfrm>
              <a:prstGeom prst="rect">
                <a:avLst/>
              </a:prstGeom>
              <a:blipFill>
                <a:blip r:embed="rId9"/>
                <a:stretch>
                  <a:fillRect l="-7692" t="-3448" b="-18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18858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23527" y="843557"/>
                <a:ext cx="8560299" cy="38410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ru-RU" alt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</a:t>
                </a:r>
                <a:r>
                  <a:rPr lang="en-US" alt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RU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точки пересечения прямой с осями координат, заданной уравнением:</a:t>
                </a:r>
              </a:p>
              <a:p>
                <a:pPr>
                  <a:lnSpc>
                    <a:spcPct val="90000"/>
                  </a:lnSpc>
                  <a:spcBef>
                    <a:spcPct val="200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ru-RU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</m:t>
                      </m:r>
                      <m:r>
                        <a:rPr lang="en-US" altLang="ru-RU" sz="28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altLang="ru-RU" sz="28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+4</m:t>
                      </m:r>
                      <m:r>
                        <a:rPr lang="en-US" altLang="ru-RU" sz="28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altLang="ru-RU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=12</m:t>
                      </m:r>
                    </m:oMath>
                  </m:oMathPara>
                </a14:m>
                <a:endParaRPr lang="en-US" alt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</a:t>
                </a:r>
                <a:r>
                  <a:rPr lang="ru-RU" sz="2400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2400" i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alt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=0</m:t>
                      </m:r>
                    </m:oMath>
                  </m:oMathPara>
                </a14:m>
                <a:endParaRPr lang="en-US" altLang="ru-RU" sz="24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+4</m:t>
                      </m:r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=12</m:t>
                      </m:r>
                    </m:oMath>
                  </m:oMathPara>
                </a14:m>
                <a:endParaRPr lang="en-US" altLang="ru-RU" sz="24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=3</m:t>
                      </m:r>
                    </m:oMath>
                  </m:oMathPara>
                </a14:m>
                <a:endParaRPr lang="en-US" alt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(0;3)</m:t>
                      </m:r>
                    </m:oMath>
                  </m:oMathPara>
                </a14:m>
                <a:endParaRPr lang="en-US" alt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i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7" y="843557"/>
                <a:ext cx="8560299" cy="3841052"/>
              </a:xfrm>
              <a:prstGeom prst="rect">
                <a:avLst/>
              </a:prstGeom>
              <a:blipFill>
                <a:blip r:embed="rId2"/>
                <a:stretch>
                  <a:fillRect l="-1481" t="-264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9AFD804-9559-7544-AB7F-74AF44C0F2DC}"/>
                  </a:ext>
                </a:extLst>
              </p:cNvPr>
              <p:cNvSpPr txBox="1"/>
              <p:nvPr/>
            </p:nvSpPr>
            <p:spPr>
              <a:xfrm>
                <a:off x="5789035" y="4163440"/>
                <a:ext cx="2709588" cy="1107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</a:t>
                </a:r>
                <a:r>
                  <a:rPr lang="en-US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alt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alt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e>
                    </m:d>
                    <m:r>
                      <a:rPr lang="en-US" altLang="ru-RU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altLang="ru-R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altLang="ru-R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altLang="ru-R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altLang="ru-R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altLang="ru-R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US" altLang="ru-RU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alt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b="1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sz="2400" b="1" dirty="0">
                  <a:solidFill>
                    <a:schemeClr val="accent3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9AFD804-9559-7544-AB7F-74AF44C0F2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9035" y="4163440"/>
                <a:ext cx="2709588" cy="1107996"/>
              </a:xfrm>
              <a:prstGeom prst="rect">
                <a:avLst/>
              </a:prstGeom>
              <a:blipFill>
                <a:blip r:embed="rId3"/>
                <a:stretch>
                  <a:fillRect l="-6982" t="-8242" r="-4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F31E0C9-93C8-7E44-9B40-D11C4D961B2C}"/>
                  </a:ext>
                </a:extLst>
              </p:cNvPr>
              <p:cNvSpPr txBox="1"/>
              <p:nvPr/>
            </p:nvSpPr>
            <p:spPr>
              <a:xfrm>
                <a:off x="3419872" y="2764083"/>
                <a:ext cx="1686039" cy="1923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</m:t>
                      </m:r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+0=12</m:t>
                      </m:r>
                    </m:oMath>
                  </m:oMathPara>
                </a14:m>
                <a:endParaRPr lang="en-US" altLang="ru-RU" sz="24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alt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=4</m:t>
                      </m:r>
                    </m:oMath>
                  </m:oMathPara>
                </a14:m>
                <a:endParaRPr lang="en-US" alt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alt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4</m:t>
                      </m:r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  <m:r>
                        <a:rPr lang="en-US" alt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  <m:r>
                        <a:rPr lang="en-US" alt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US" alt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UZ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F31E0C9-93C8-7E44-9B40-D11C4D961B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2764083"/>
                <a:ext cx="1686039" cy="1923604"/>
              </a:xfrm>
              <a:prstGeom prst="rect">
                <a:avLst/>
              </a:prstGeom>
              <a:blipFill>
                <a:blip r:embed="rId4"/>
                <a:stretch>
                  <a:fillRect l="-8209" r="-7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57664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2"/>
              <p:cNvSpPr>
                <a:spLocks noGrp="1"/>
              </p:cNvSpPr>
              <p:nvPr>
                <p:ph idx="4294967295"/>
              </p:nvPr>
            </p:nvSpPr>
            <p:spPr>
              <a:xfrm>
                <a:off x="251520" y="843557"/>
                <a:ext cx="8835601" cy="2052211"/>
              </a:xfrm>
              <a:prstGeom prst="rect">
                <a:avLst/>
              </a:prstGeom>
            </p:spPr>
            <p:txBody>
              <a:bodyPr lIns="81643" tIns="40822" rIns="81643" bIns="40822"/>
              <a:lstStyle/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</a:rPr>
                  <a:t>Задача</a:t>
                </a:r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</a:rPr>
                  <a:t>.</a:t>
                </a:r>
                <a:r>
                  <a:rPr lang="en-US" sz="2400" b="0" dirty="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S" sz="2400" dirty="0"/>
                  <a:t> </a:t>
                </a:r>
                <a:r>
                  <a:rPr lang="ru-RU" sz="2400" dirty="0"/>
                  <a:t>– параллелограмм. Среди вектор укажите все пары векторов, которые: 1)коллинеарные; 2)</a:t>
                </a:r>
                <a:r>
                  <a:rPr lang="ru-RU" sz="2400" dirty="0" err="1"/>
                  <a:t>сонаправленые</a:t>
                </a:r>
                <a:r>
                  <a:rPr lang="ru-RU" sz="2400" dirty="0"/>
                  <a:t>; 3)противоположно направлены; 4)имеют одинаковые модули.</a:t>
                </a:r>
                <a:endParaRPr lang="en-US" sz="2400" dirty="0"/>
              </a:p>
              <a:p>
                <a:r>
                  <a:rPr lang="ru-RU" sz="3200" b="1" dirty="0"/>
                  <a:t> </a:t>
                </a:r>
                <a:endParaRPr lang="en-US" sz="3200" b="1" dirty="0"/>
              </a:p>
            </p:txBody>
          </p:sp>
        </mc:Choice>
        <mc:Fallback xmlns="">
          <p:sp>
            <p:nvSpPr>
              <p:cNvPr id="7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251520" y="843557"/>
                <a:ext cx="8835601" cy="2052211"/>
              </a:xfrm>
              <a:prstGeom prst="rect">
                <a:avLst/>
              </a:prstGeom>
              <a:blipFill>
                <a:blip r:embed="rId2"/>
                <a:stretch>
                  <a:fillRect l="-1148" t="-3067" r="-114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02AE11-CA39-3143-BA9B-BA77463A7574}"/>
                  </a:ext>
                </a:extLst>
              </p:cNvPr>
              <p:cNvSpPr txBox="1"/>
              <p:nvPr/>
            </p:nvSpPr>
            <p:spPr>
              <a:xfrm>
                <a:off x="410605" y="2283718"/>
                <a:ext cx="4968552" cy="29182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i="1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UZ" b="1" i="1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ешение:</a:t>
                </a:r>
              </a:p>
              <a:p>
                <a:pPr marL="457200" indent="-457200">
                  <a:buAutoNum type="arabicParenR"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К</a:t>
                </a:r>
                <a:r>
                  <a:rPr 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оллинеарные векторы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  <m:r>
                        <a:rPr 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и </m:t>
                      </m:r>
                      <m:acc>
                        <m:accPr>
                          <m:chr m:val="⃗"/>
                          <m:ctrlP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  <m:r>
                        <a:rPr 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и </m:t>
                      </m:r>
                      <m:acc>
                        <m:accPr>
                          <m:chr m:val="⃗"/>
                          <m:ctrlP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e>
                      </m:acc>
                      <m:r>
                        <a:rPr 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и </m:t>
                      </m:r>
                      <m:acc>
                        <m:accPr>
                          <m:chr m:val="⃗"/>
                          <m:ctrlP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</m:e>
                      </m:acc>
                      <m:r>
                        <a:rPr 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и </m:t>
                      </m:r>
                      <m:acc>
                        <m:accPr>
                          <m:chr m:val="⃗"/>
                          <m:ctrlP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𝑒</m:t>
                          </m:r>
                        </m:e>
                      </m:acc>
                    </m:oMath>
                  </m:oMathPara>
                </a14:m>
                <a:endParaRPr 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AutoNum type="arabicParenR"/>
                </a:pPr>
                <a:endParaRPr 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02AE11-CA39-3143-BA9B-BA77463A75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605" y="2283718"/>
                <a:ext cx="4968552" cy="2918299"/>
              </a:xfrm>
              <a:prstGeom prst="rect">
                <a:avLst/>
              </a:prstGeom>
              <a:blipFill>
                <a:blip r:embed="rId3"/>
                <a:stretch>
                  <a:fillRect l="-2806" t="-260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1F6D1BC-DC02-C745-8A5A-A6595A85E7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4192" y="2283718"/>
            <a:ext cx="3526922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96856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endParaRPr lang="en-US" sz="3200" b="1" dirty="0"/>
          </a:p>
          <a:p>
            <a:r>
              <a:rPr lang="ru-RU" sz="3200" b="1" dirty="0"/>
              <a:t> </a:t>
            </a:r>
            <a:endParaRPr lang="en-US" sz="32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A6C194D-32C1-5C43-AB33-D0950F83E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88" y="2229807"/>
            <a:ext cx="3404937" cy="222455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02AE11-CA39-3143-BA9B-BA77463A7574}"/>
                  </a:ext>
                </a:extLst>
              </p:cNvPr>
              <p:cNvSpPr txBox="1"/>
              <p:nvPr/>
            </p:nvSpPr>
            <p:spPr>
              <a:xfrm>
                <a:off x="251520" y="993795"/>
                <a:ext cx="5112568" cy="32652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Сонаправленые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векторы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  <m:r>
                        <a:rPr lang="ru-RU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и </m:t>
                      </m:r>
                      <m:acc>
                        <m:accPr>
                          <m:chr m:val="⃗"/>
                          <m:ctrlP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</m:e>
                      </m:acc>
                      <m:r>
                        <a:rPr 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и </m:t>
                      </m:r>
                      <m:acc>
                        <m:accPr>
                          <m:chr m:val="⃗"/>
                          <m:ctrlP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𝑒</m:t>
                          </m:r>
                        </m:e>
                      </m:acc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Противоположные векторы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  <m:r>
                        <a:rPr 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и </m:t>
                      </m:r>
                      <m:acc>
                        <m:accPr>
                          <m:chr m:val="⃗"/>
                          <m:ctrlP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</m:acc>
                      <m:r>
                        <a:rPr lang="ru-RU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и </m:t>
                      </m:r>
                      <m:acc>
                        <m:accPr>
                          <m:chr m:val="⃗"/>
                          <m:ctrlP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</m:e>
                      </m:acc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4)</a:t>
                </a:r>
                <a:r>
                  <a:rPr lang="ru-UZ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e>
                    </m:acc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и </m:t>
                    </m:r>
                    <m:acc>
                      <m:accPr>
                        <m:chr m:val="⃗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e>
                    </m:acc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имеют одинаковые модули</a:t>
                </a:r>
                <a:endParaRPr 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AutoNum type="arabicParenR"/>
                </a:pPr>
                <a:endParaRPr 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02AE11-CA39-3143-BA9B-BA77463A75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93795"/>
                <a:ext cx="5112568" cy="3265253"/>
              </a:xfrm>
              <a:prstGeom prst="rect">
                <a:avLst/>
              </a:prstGeom>
              <a:blipFill>
                <a:blip r:embed="rId3"/>
                <a:stretch>
                  <a:fillRect l="-1733" t="-1550" r="-148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36790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333479"/>
            <a:ext cx="3384376" cy="216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1362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15566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3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ешить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письменно задачи № 21, 22</a:t>
            </a:r>
          </a:p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странице </a:t>
            </a:r>
            <a: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21585</TotalTime>
  <Words>378</Words>
  <Application>Microsoft Macintosh PowerPoint</Application>
  <PresentationFormat>Экран (16:9)</PresentationFormat>
  <Paragraphs>88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Cambria Math</vt:lpstr>
      <vt:lpstr>Georgia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1529</cp:revision>
  <dcterms:created xsi:type="dcterms:W3CDTF">2020-04-09T07:32:19Z</dcterms:created>
  <dcterms:modified xsi:type="dcterms:W3CDTF">2021-04-06T07:28:09Z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