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6" r:id="rId2"/>
    <p:sldId id="1585" r:id="rId3"/>
    <p:sldId id="453" r:id="rId4"/>
    <p:sldId id="1537" r:id="rId5"/>
    <p:sldId id="1538" r:id="rId6"/>
    <p:sldId id="1546" r:id="rId7"/>
    <p:sldId id="1547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8" autoAdjust="0"/>
    <p:restoredTop sz="94584" autoAdjust="0"/>
  </p:normalViewPr>
  <p:slideViewPr>
    <p:cSldViewPr>
      <p:cViewPr varScale="1">
        <p:scale>
          <a:sx n="138" d="100"/>
          <a:sy n="138" d="100"/>
        </p:scale>
        <p:origin x="472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780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4462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4462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4462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0904-0ECC-4ABE-B196-9E5E39392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67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092810" y="1779662"/>
            <a:ext cx="2721368" cy="278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98217" y="2154654"/>
            <a:ext cx="6494410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</a:p>
          <a:p>
            <a:pPr marL="20131"/>
            <a:r>
              <a:rPr lang="ru-RU" sz="4000" b="1">
                <a:solidFill>
                  <a:srgbClr val="002060"/>
                </a:solidFill>
                <a:latin typeface="Arial"/>
                <a:cs typeface="Arial"/>
              </a:rPr>
              <a:t>(7 </a:t>
            </a: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часть)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0" y="2154654"/>
            <a:ext cx="545421" cy="5849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859782"/>
            <a:ext cx="545421" cy="1297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12EB18-5E2E-0C44-9B55-1AD18EFAB24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915566"/>
                <a:ext cx="9007081" cy="4032448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724883">
                  <a:defRPr>
                    <a:latin typeface="+mn-lt"/>
                    <a:ea typeface="+mn-ea"/>
                    <a:cs typeface="+mn-cs"/>
                  </a:defRPr>
                </a:lvl2pPr>
                <a:lvl3pPr marL="1449768">
                  <a:defRPr>
                    <a:latin typeface="+mn-lt"/>
                    <a:ea typeface="+mn-ea"/>
                    <a:cs typeface="+mn-cs"/>
                  </a:defRPr>
                </a:lvl3pPr>
                <a:lvl4pPr marL="2174652">
                  <a:defRPr>
                    <a:latin typeface="+mn-lt"/>
                    <a:ea typeface="+mn-ea"/>
                    <a:cs typeface="+mn-cs"/>
                  </a:defRPr>
                </a:lvl4pPr>
                <a:lvl5pPr marL="2899537">
                  <a:defRPr>
                    <a:latin typeface="+mn-lt"/>
                    <a:ea typeface="+mn-ea"/>
                    <a:cs typeface="+mn-cs"/>
                  </a:defRPr>
                </a:lvl5pPr>
                <a:lvl6pPr marL="3624422">
                  <a:defRPr>
                    <a:latin typeface="+mn-lt"/>
                    <a:ea typeface="+mn-ea"/>
                    <a:cs typeface="+mn-cs"/>
                  </a:defRPr>
                </a:lvl6pPr>
                <a:lvl7pPr marL="4349305">
                  <a:defRPr>
                    <a:latin typeface="+mn-lt"/>
                    <a:ea typeface="+mn-ea"/>
                    <a:cs typeface="+mn-cs"/>
                  </a:defRPr>
                </a:lvl7pPr>
                <a:lvl8pPr marL="5074190">
                  <a:defRPr>
                    <a:latin typeface="+mn-lt"/>
                    <a:ea typeface="+mn-ea"/>
                    <a:cs typeface="+mn-cs"/>
                  </a:defRPr>
                </a:lvl8pPr>
                <a:lvl9pPr marL="5799074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ru-RU" sz="2400" b="1" i="1" kern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</a:t>
                </a:r>
                <a:r>
                  <a:rPr lang="ru-RU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площадь треугольника, если его стороны равны: 11, 15, 18.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ru-RU" sz="3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12EB18-5E2E-0C44-9B55-1AD18EFAB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15566"/>
                <a:ext cx="9007081" cy="4032448"/>
              </a:xfrm>
              <a:prstGeom prst="rect">
                <a:avLst/>
              </a:prstGeom>
              <a:blipFill>
                <a:blip r:embed="rId2"/>
                <a:stretch>
                  <a:fillRect l="-1127" t="-1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3FBF1B8-1E63-D64F-807A-4F2AF2E96D7D}"/>
                  </a:ext>
                </a:extLst>
              </p:cNvPr>
              <p:cNvSpPr/>
              <p:nvPr/>
            </p:nvSpPr>
            <p:spPr>
              <a:xfrm>
                <a:off x="1619672" y="1858636"/>
                <a:ext cx="5714065" cy="3212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22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∙11∙7∙4</m:t>
                        </m:r>
                      </m:e>
                    </m:rad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𝟖𝟐</m:t>
                    </m:r>
                    <m:r>
                      <a:rPr lang="ru-RU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3FBF1B8-1E63-D64F-807A-4F2AF2E9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58636"/>
                <a:ext cx="5714065" cy="3212611"/>
              </a:xfrm>
              <a:prstGeom prst="rect">
                <a:avLst/>
              </a:prstGeom>
              <a:blipFill>
                <a:blip r:embed="rId3"/>
                <a:stretch>
                  <a:fillRect l="-1552" t="-1575" b="-27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B03965E-5CA0-C64B-891A-EF4A3D0405A6}"/>
              </a:ext>
            </a:extLst>
          </p:cNvPr>
          <p:cNvSpPr/>
          <p:nvPr/>
        </p:nvSpPr>
        <p:spPr>
          <a:xfrm>
            <a:off x="7092280" y="2347220"/>
            <a:ext cx="1440160" cy="2183506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485521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48238" y="2017819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248238" y="2024963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248238" y="2010676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248238" y="2028535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9532" y="1058143"/>
                <a:ext cx="8424936" cy="2257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Задача. </a:t>
                </a:r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точки пересечения прямой с осями координат, заданной уравнением: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ru-RU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ru-RU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058143"/>
                <a:ext cx="8424936" cy="2257541"/>
              </a:xfrm>
              <a:prstGeom prst="rect">
                <a:avLst/>
              </a:prstGeom>
              <a:blipFill>
                <a:blip r:embed="rId2"/>
                <a:stretch>
                  <a:fillRect l="-1205" t="-39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4120422" y="2265389"/>
            <a:ext cx="65" cy="334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sz="2175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B0E0E5-2250-2840-8A8A-75EED2367F94}"/>
                  </a:ext>
                </a:extLst>
              </p:cNvPr>
              <p:cNvSpPr/>
              <p:nvPr/>
            </p:nvSpPr>
            <p:spPr>
              <a:xfrm>
                <a:off x="467545" y="2912397"/>
                <a:ext cx="28083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+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0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−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,5 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B0E0E5-2250-2840-8A8A-75EED2367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912397"/>
                <a:ext cx="2808311" cy="1200329"/>
              </a:xfrm>
              <a:prstGeom prst="rect">
                <a:avLst/>
              </a:prstGeom>
              <a:blipFill>
                <a:blip r:embed="rId3"/>
                <a:stretch>
                  <a:fillRect l="-3153" b="-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20A77B-7A48-7D43-AB48-EBFA6ACECFB4}"/>
                  </a:ext>
                </a:extLst>
              </p:cNvPr>
              <p:cNvSpPr/>
              <p:nvPr/>
            </p:nvSpPr>
            <p:spPr>
              <a:xfrm>
                <a:off x="4110052" y="2872470"/>
                <a:ext cx="26640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ru-RU" sz="24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20A77B-7A48-7D43-AB48-EBFA6ACEC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52" y="2872470"/>
                <a:ext cx="2664044" cy="830997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3">
            <a:extLst>
              <a:ext uri="{FF2B5EF4-FFF2-40B4-BE49-F238E27FC236}">
                <a16:creationId xmlns:a16="http://schemas.microsoft.com/office/drawing/2014/main" id="{F08BE2F0-7BC4-A840-BFB7-38C0DF97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23" y="3813888"/>
            <a:ext cx="1443024" cy="41549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0)</a:t>
            </a:r>
            <a:endParaRPr lang="ru-RU" sz="2100" b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CF1ABE2-18A8-9840-81D7-2969F392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23" y="4210588"/>
            <a:ext cx="1693028" cy="41549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OY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 -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,5)</a:t>
            </a:r>
            <a:endParaRPr lang="ru-RU" sz="2100" b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7" y="843557"/>
                <a:ext cx="8560299" cy="3586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Чему равны коэффициенты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уравнении прямой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−1=0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известно, что она проходит через точки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d>
                      <m:d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2;1</m:t>
                        </m:r>
                      </m:e>
                    </m:d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843557"/>
                <a:ext cx="8560299" cy="3586623"/>
              </a:xfrm>
              <a:prstGeom prst="rect">
                <a:avLst/>
              </a:prstGeom>
              <a:blipFill>
                <a:blip r:embed="rId2"/>
                <a:stretch>
                  <a:fillRect l="-17037" t="-1413" r="-1185" b="-738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A29A09-CC24-3A44-ABA2-9E87AAB70316}"/>
                  </a:ext>
                </a:extLst>
              </p:cNvPr>
              <p:cNvSpPr txBox="1"/>
              <p:nvPr/>
            </p:nvSpPr>
            <p:spPr>
              <a:xfrm>
                <a:off x="2051720" y="2801199"/>
                <a:ext cx="1113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∙(−2)</m:t>
                      </m:r>
                    </m:oMath>
                  </m:oMathPara>
                </a14:m>
                <a:endParaRPr lang="ru-U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A29A09-CC24-3A44-ABA2-9E87AAB70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801199"/>
                <a:ext cx="1113062" cy="369332"/>
              </a:xfrm>
              <a:prstGeom prst="rect">
                <a:avLst/>
              </a:prstGeom>
              <a:blipFill>
                <a:blip r:embed="rId3"/>
                <a:stretch>
                  <a:fillRect l="-9890" r="-9890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40BE74-E422-2348-A0AD-1CA49EDFC1A2}"/>
                  </a:ext>
                </a:extLst>
              </p:cNvPr>
              <p:cNvSpPr txBox="1"/>
              <p:nvPr/>
            </p:nvSpPr>
            <p:spPr>
              <a:xfrm>
                <a:off x="107504" y="3723878"/>
                <a:ext cx="36067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UZ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40BE74-E422-2348-A0AD-1CA49EDF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23878"/>
                <a:ext cx="360676" cy="446276"/>
              </a:xfrm>
              <a:prstGeom prst="rect">
                <a:avLst/>
              </a:prstGeom>
              <a:blipFill>
                <a:blip r:embed="rId4"/>
                <a:stretch>
                  <a:fillRect l="-20690" r="-2069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1AF1CB8-523E-B042-9EB4-CA748BF15C82}"/>
              </a:ext>
            </a:extLst>
          </p:cNvPr>
          <p:cNvCxnSpPr/>
          <p:nvPr/>
        </p:nvCxnSpPr>
        <p:spPr>
          <a:xfrm>
            <a:off x="395536" y="4430180"/>
            <a:ext cx="2304256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3445E6-E89D-ED43-8072-4496E083E562}"/>
                  </a:ext>
                </a:extLst>
              </p:cNvPr>
              <p:cNvSpPr txBox="1"/>
              <p:nvPr/>
            </p:nvSpPr>
            <p:spPr>
              <a:xfrm>
                <a:off x="683568" y="4467770"/>
                <a:ext cx="1439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3445E6-E89D-ED43-8072-4496E083E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67770"/>
                <a:ext cx="1439240" cy="369332"/>
              </a:xfrm>
              <a:prstGeom prst="rect">
                <a:avLst/>
              </a:prstGeom>
              <a:blipFill>
                <a:blip r:embed="rId5"/>
                <a:stretch>
                  <a:fillRect l="-870" r="-4348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051F05-3791-5841-9046-AD11E46FF295}"/>
                  </a:ext>
                </a:extLst>
              </p:cNvPr>
              <p:cNvSpPr txBox="1"/>
              <p:nvPr/>
            </p:nvSpPr>
            <p:spPr>
              <a:xfrm>
                <a:off x="3886573" y="2616282"/>
                <a:ext cx="812467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051F05-3791-5841-9046-AD11E46FF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573" y="2616282"/>
                <a:ext cx="812467" cy="693844"/>
              </a:xfrm>
              <a:prstGeom prst="rect">
                <a:avLst/>
              </a:prstGeom>
              <a:blipFill>
                <a:blip r:embed="rId6"/>
                <a:stretch>
                  <a:fillRect l="-9231" r="-7692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575AE4D-E14D-3E4A-A240-A86443998F52}"/>
                  </a:ext>
                </a:extLst>
              </p:cNvPr>
              <p:cNvSpPr/>
              <p:nvPr/>
            </p:nvSpPr>
            <p:spPr>
              <a:xfrm>
                <a:off x="3604301" y="3248690"/>
                <a:ext cx="17070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575AE4D-E14D-3E4A-A240-A86443998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01" y="3248690"/>
                <a:ext cx="170700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D34B220-9362-9047-8D55-B3FD9EABEFBB}"/>
                  </a:ext>
                </a:extLst>
              </p:cNvPr>
              <p:cNvSpPr/>
              <p:nvPr/>
            </p:nvSpPr>
            <p:spPr>
              <a:xfrm>
                <a:off x="3604301" y="3608602"/>
                <a:ext cx="210717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2D34B220-9362-9047-8D55-B3FD9EABE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01" y="3608602"/>
                <a:ext cx="2107179" cy="793679"/>
              </a:xfrm>
              <a:prstGeom prst="rect">
                <a:avLst/>
              </a:prstGeom>
              <a:blipFill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/>
              <p:nvPr/>
            </p:nvSpPr>
            <p:spPr>
              <a:xfrm>
                <a:off x="6111238" y="4163440"/>
                <a:ext cx="2372829" cy="533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UZ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238" y="4163440"/>
                <a:ext cx="2372829" cy="533479"/>
              </a:xfrm>
              <a:prstGeom prst="rect">
                <a:avLst/>
              </a:prstGeom>
              <a:blipFill>
                <a:blip r:embed="rId9"/>
                <a:stretch>
                  <a:fillRect l="-7692" t="-3448" b="-18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85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7" y="843557"/>
                <a:ext cx="8560299" cy="3841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alt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</a:t>
                </a:r>
                <a:r>
                  <a:rPr lang="en-US" alt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точки пересечения прямой с осями координат, заданной уравнением: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en-US" alt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altLang="ru-RU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=12</m:t>
                      </m:r>
                    </m:oMath>
                  </m:oMathPara>
                </a14:m>
                <a:endParaRPr lang="en-US" alt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(0;3)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843557"/>
                <a:ext cx="8560299" cy="3841052"/>
              </a:xfrm>
              <a:prstGeom prst="rect">
                <a:avLst/>
              </a:prstGeom>
              <a:blipFill>
                <a:blip r:embed="rId2"/>
                <a:stretch>
                  <a:fillRect l="-1481" t="-264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/>
              <p:nvPr/>
            </p:nvSpPr>
            <p:spPr>
              <a:xfrm>
                <a:off x="5789035" y="4163440"/>
                <a:ext cx="270958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alt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en-US" altLang="ru-RU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altLang="ru-RU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4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AFD804-9559-7544-AB7F-74AF44C0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035" y="4163440"/>
                <a:ext cx="2709588" cy="1107996"/>
              </a:xfrm>
              <a:prstGeom prst="rect">
                <a:avLst/>
              </a:prstGeom>
              <a:blipFill>
                <a:blip r:embed="rId3"/>
                <a:stretch>
                  <a:fillRect l="-6982" t="-8242" r="-4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1E0C9-93C8-7E44-9B40-D11C4D961B2C}"/>
                  </a:ext>
                </a:extLst>
              </p:cNvPr>
              <p:cNvSpPr txBox="1"/>
              <p:nvPr/>
            </p:nvSpPr>
            <p:spPr>
              <a:xfrm>
                <a:off x="3419872" y="2764083"/>
                <a:ext cx="1686039" cy="192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+0=12</m:t>
                      </m:r>
                    </m:oMath>
                  </m:oMathPara>
                </a14:m>
                <a:endParaRPr lang="en-US" alt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alt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31E0C9-93C8-7E44-9B40-D11C4D961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64083"/>
                <a:ext cx="1686039" cy="1923604"/>
              </a:xfrm>
              <a:prstGeom prst="rect">
                <a:avLst/>
              </a:prstGeom>
              <a:blipFill>
                <a:blip r:embed="rId4"/>
                <a:stretch>
                  <a:fillRect l="-8209" r="-7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66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1520" y="843557"/>
                <a:ext cx="8835601" cy="2052211"/>
              </a:xfrm>
              <a:prstGeom prst="rect">
                <a:avLst/>
              </a:prstGeom>
            </p:spPr>
            <p:txBody>
              <a:bodyPr lIns="81643" tIns="40822" rIns="81643" bIns="40822"/>
              <a:lstStyle/>
              <a:p>
                <a:pPr algn="jus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Задача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– параллелограмм. Среди вектор укажите все пары векторов, которые: 1)коллинеарные; 2)</a:t>
                </a:r>
                <a:r>
                  <a:rPr lang="ru-RU" sz="2400" dirty="0" err="1"/>
                  <a:t>сонаправленые</a:t>
                </a:r>
                <a:r>
                  <a:rPr lang="ru-RU" sz="2400" dirty="0"/>
                  <a:t>; 3)противоположно направлены; 4)имеют одинаковые модули.</a:t>
                </a:r>
                <a:endParaRPr lang="en-US" sz="2400" dirty="0"/>
              </a:p>
              <a:p>
                <a:r>
                  <a:rPr lang="ru-RU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7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1520" y="843557"/>
                <a:ext cx="8835601" cy="2052211"/>
              </a:xfrm>
              <a:prstGeom prst="rect">
                <a:avLst/>
              </a:prstGeom>
              <a:blipFill>
                <a:blip r:embed="rId2"/>
                <a:stretch>
                  <a:fillRect l="-1148" t="-3067" r="-11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/>
              <p:nvPr/>
            </p:nvSpPr>
            <p:spPr>
              <a:xfrm>
                <a:off x="410605" y="2283718"/>
                <a:ext cx="4968552" cy="2918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UZ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ешение: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оллинеарные векторы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5" y="2283718"/>
                <a:ext cx="4968552" cy="2918299"/>
              </a:xfrm>
              <a:prstGeom prst="rect">
                <a:avLst/>
              </a:prstGeom>
              <a:blipFill>
                <a:blip r:embed="rId3"/>
                <a:stretch>
                  <a:fillRect l="-2806" t="-26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6D1BC-DC02-C745-8A5A-A6595A85E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92" y="2283718"/>
            <a:ext cx="352692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8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endParaRPr lang="en-US" sz="3200" b="1" dirty="0"/>
          </a:p>
          <a:p>
            <a:r>
              <a:rPr lang="ru-RU" sz="3200" b="1" dirty="0"/>
              <a:t> </a:t>
            </a:r>
            <a:endParaRPr lang="en-US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6C194D-32C1-5C43-AB33-D0950F83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29807"/>
            <a:ext cx="3404937" cy="2224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/>
              <p:nvPr/>
            </p:nvSpPr>
            <p:spPr>
              <a:xfrm>
                <a:off x="251520" y="993795"/>
                <a:ext cx="5112568" cy="3265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ru-RU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Сонаправленые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UZ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векторы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Противоположные векторы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Z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и 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4)</a:t>
                </a:r>
                <a:r>
                  <a:rPr lang="ru-UZ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Z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acc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имеют одинаковые модули</a:t>
                </a: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ru-UZ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02AE11-CA39-3143-BA9B-BA77463A7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93795"/>
                <a:ext cx="5112568" cy="3265253"/>
              </a:xfrm>
              <a:prstGeom prst="rect">
                <a:avLst/>
              </a:prstGeom>
              <a:blipFill>
                <a:blip r:embed="rId3"/>
                <a:stretch>
                  <a:fillRect l="-1733" t="-1550" r="-14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679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136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письменно задачи № 21, 22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21585</TotalTime>
  <Words>378</Words>
  <Application>Microsoft Macintosh PowerPoint</Application>
  <PresentationFormat>Экран (16:9)</PresentationFormat>
  <Paragraphs>88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1529</cp:revision>
  <dcterms:created xsi:type="dcterms:W3CDTF">2020-04-09T07:32:19Z</dcterms:created>
  <dcterms:modified xsi:type="dcterms:W3CDTF">2021-04-06T07:28:09Z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