
<file path=[Content_Types].xml><?xml version="1.0" encoding="utf-8"?>
<Types xmlns="http://schemas.openxmlformats.org/package/2006/content-types">
  <Default Extension="gif" ContentType="image/gi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306" r:id="rId2"/>
    <p:sldId id="1567" r:id="rId3"/>
    <p:sldId id="1568" r:id="rId4"/>
    <p:sldId id="1569" r:id="rId5"/>
    <p:sldId id="1538" r:id="rId6"/>
    <p:sldId id="1570" r:id="rId7"/>
    <p:sldId id="1536" r:id="rId8"/>
  </p:sldIdLst>
  <p:sldSz cx="9144000" cy="5143500" type="screen16x9"/>
  <p:notesSz cx="5765800" cy="3244850"/>
  <p:custDataLst>
    <p:tags r:id="rId10"/>
  </p:custDataLst>
  <p:defaultTextStyle>
    <a:defPPr>
      <a:defRPr lang="ru-RU"/>
    </a:defPPr>
    <a:lvl1pPr marL="0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24883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49768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174652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899537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24422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349305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074190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799074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6391">
          <p15:clr>
            <a:srgbClr val="A4A3A4"/>
          </p15:clr>
        </p15:guide>
        <p15:guide id="4" pos="4451">
          <p15:clr>
            <a:srgbClr val="A4A3A4"/>
          </p15:clr>
        </p15:guide>
        <p15:guide id="5" orient="horz" pos="2057">
          <p15:clr>
            <a:srgbClr val="A4A3A4"/>
          </p15:clr>
        </p15:guide>
        <p15:guide id="6" orient="horz" pos="4566">
          <p15:clr>
            <a:srgbClr val="A4A3A4"/>
          </p15:clr>
        </p15:guide>
        <p15:guide id="7" pos="1662">
          <p15:clr>
            <a:srgbClr val="A4A3A4"/>
          </p15:clr>
        </p15:guide>
        <p15:guide id="8" pos="342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8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7292A2E-F333-43FB-9621-5CBBE7FDCDCB}" styleName="Светлый стиль 2 -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27102A9-8310-4765-A935-A1911B00CA55}" styleName="Светлый стиль 1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718" autoAdjust="0"/>
    <p:restoredTop sz="94584" autoAdjust="0"/>
  </p:normalViewPr>
  <p:slideViewPr>
    <p:cSldViewPr>
      <p:cViewPr varScale="1">
        <p:scale>
          <a:sx n="138" d="100"/>
          <a:sy n="138" d="100"/>
        </p:scale>
        <p:origin x="472" y="184"/>
      </p:cViewPr>
      <p:guideLst>
        <p:guide orient="horz" pos="2880"/>
        <p:guide pos="2160"/>
        <p:guide orient="horz" pos="6391"/>
        <p:guide pos="4451"/>
        <p:guide orient="horz" pos="2057"/>
        <p:guide orient="horz" pos="4566"/>
        <p:guide pos="1662"/>
        <p:guide pos="342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3350CF-C603-4114-B932-646F91D14650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01813" y="242888"/>
            <a:ext cx="21621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909EBE-9F82-4E48-A1EA-E1BF2E0BBA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20460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342319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684637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1026958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369276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711595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053914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396234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2738553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38113" y="766763"/>
            <a:ext cx="6823075" cy="38385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5318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1" y="1594483"/>
            <a:ext cx="7772401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1" y="2880359"/>
            <a:ext cx="6400801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4/6/21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94499" y="2127559"/>
            <a:ext cx="2555002" cy="635157"/>
          </a:xfrm>
        </p:spPr>
        <p:txBody>
          <a:bodyPr lIns="0" tIns="0" rIns="0" bIns="0"/>
          <a:lstStyle>
            <a:lvl1pPr>
              <a:defRPr sz="41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416988" y="1557182"/>
            <a:ext cx="6310028" cy="537440"/>
          </a:xfrm>
        </p:spPr>
        <p:txBody>
          <a:bodyPr lIns="0" tIns="0" rIns="0" bIns="0"/>
          <a:lstStyle>
            <a:lvl1pPr>
              <a:defRPr sz="35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4/6/21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06002" y="849896"/>
            <a:ext cx="8961724" cy="419935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06015" y="112796"/>
            <a:ext cx="8961724" cy="68043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94499" y="2127559"/>
            <a:ext cx="2555002" cy="635157"/>
          </a:xfrm>
        </p:spPr>
        <p:txBody>
          <a:bodyPr lIns="0" tIns="0" rIns="0" bIns="0"/>
          <a:lstStyle>
            <a:lvl1pPr>
              <a:defRPr sz="41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93481" y="1142501"/>
            <a:ext cx="2893250" cy="34200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1" y="1183005"/>
            <a:ext cx="3977641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4/6/21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2508137" y="1674387"/>
            <a:ext cx="4158102" cy="1639679"/>
          </a:xfrm>
          <a:custGeom>
            <a:avLst/>
            <a:gdLst/>
            <a:ahLst/>
            <a:cxnLst/>
            <a:rect l="l" t="t" r="r" b="b"/>
            <a:pathLst>
              <a:path w="2621915" h="1034414">
                <a:moveTo>
                  <a:pt x="2621368" y="0"/>
                </a:moveTo>
                <a:lnTo>
                  <a:pt x="0" y="0"/>
                </a:lnTo>
                <a:lnTo>
                  <a:pt x="0" y="1034140"/>
                </a:lnTo>
                <a:lnTo>
                  <a:pt x="2621368" y="1034140"/>
                </a:lnTo>
                <a:lnTo>
                  <a:pt x="262136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94499" y="2127559"/>
            <a:ext cx="2555002" cy="635157"/>
          </a:xfrm>
        </p:spPr>
        <p:txBody>
          <a:bodyPr lIns="0" tIns="0" rIns="0" bIns="0"/>
          <a:lstStyle>
            <a:lvl1pPr>
              <a:defRPr sz="41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4/6/21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4/6/21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468925" y="2387250"/>
            <a:ext cx="3636600" cy="225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2930" b="1">
                <a:solidFill>
                  <a:srgbClr val="F6703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2930" b="1">
                <a:solidFill>
                  <a:srgbClr val="F6703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2930" b="1">
                <a:solidFill>
                  <a:srgbClr val="F6703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2930" b="1">
                <a:solidFill>
                  <a:srgbClr val="F6703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2930" b="1">
                <a:solidFill>
                  <a:srgbClr val="F6703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2930" b="1">
                <a:solidFill>
                  <a:srgbClr val="F6703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2930" b="1">
                <a:solidFill>
                  <a:srgbClr val="F6703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2930" b="1">
                <a:solidFill>
                  <a:srgbClr val="F6703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2930" b="1">
                <a:solidFill>
                  <a:srgbClr val="F67031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96468430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06002" y="849896"/>
            <a:ext cx="8961724" cy="419935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94499" y="2127557"/>
            <a:ext cx="2555002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416988" y="1557182"/>
            <a:ext cx="6310028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6"/>
            <a:ext cx="2926080" cy="4462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1" y="4783456"/>
            <a:ext cx="2103120" cy="4462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4/6/21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4783456"/>
            <a:ext cx="2103120" cy="4462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7" r:id="rId6"/>
  </p:sldLayoutIdLst>
  <p:transition spd="slow">
    <p:wipe/>
  </p:transition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724883">
        <a:defRPr>
          <a:latin typeface="+mn-lt"/>
          <a:ea typeface="+mn-ea"/>
          <a:cs typeface="+mn-cs"/>
        </a:defRPr>
      </a:lvl2pPr>
      <a:lvl3pPr marL="1449768">
        <a:defRPr>
          <a:latin typeface="+mn-lt"/>
          <a:ea typeface="+mn-ea"/>
          <a:cs typeface="+mn-cs"/>
        </a:defRPr>
      </a:lvl3pPr>
      <a:lvl4pPr marL="2174652">
        <a:defRPr>
          <a:latin typeface="+mn-lt"/>
          <a:ea typeface="+mn-ea"/>
          <a:cs typeface="+mn-cs"/>
        </a:defRPr>
      </a:lvl4pPr>
      <a:lvl5pPr marL="2899537">
        <a:defRPr>
          <a:latin typeface="+mn-lt"/>
          <a:ea typeface="+mn-ea"/>
          <a:cs typeface="+mn-cs"/>
        </a:defRPr>
      </a:lvl5pPr>
      <a:lvl6pPr marL="3624422">
        <a:defRPr>
          <a:latin typeface="+mn-lt"/>
          <a:ea typeface="+mn-ea"/>
          <a:cs typeface="+mn-cs"/>
        </a:defRPr>
      </a:lvl6pPr>
      <a:lvl7pPr marL="4349305">
        <a:defRPr>
          <a:latin typeface="+mn-lt"/>
          <a:ea typeface="+mn-ea"/>
          <a:cs typeface="+mn-cs"/>
        </a:defRPr>
      </a:lvl7pPr>
      <a:lvl8pPr marL="5074190">
        <a:defRPr>
          <a:latin typeface="+mn-lt"/>
          <a:ea typeface="+mn-ea"/>
          <a:cs typeface="+mn-cs"/>
        </a:defRPr>
      </a:lvl8pPr>
      <a:lvl9pPr marL="5799074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724883">
        <a:defRPr>
          <a:latin typeface="+mn-lt"/>
          <a:ea typeface="+mn-ea"/>
          <a:cs typeface="+mn-cs"/>
        </a:defRPr>
      </a:lvl2pPr>
      <a:lvl3pPr marL="1449768">
        <a:defRPr>
          <a:latin typeface="+mn-lt"/>
          <a:ea typeface="+mn-ea"/>
          <a:cs typeface="+mn-cs"/>
        </a:defRPr>
      </a:lvl3pPr>
      <a:lvl4pPr marL="2174652">
        <a:defRPr>
          <a:latin typeface="+mn-lt"/>
          <a:ea typeface="+mn-ea"/>
          <a:cs typeface="+mn-cs"/>
        </a:defRPr>
      </a:lvl4pPr>
      <a:lvl5pPr marL="2899537">
        <a:defRPr>
          <a:latin typeface="+mn-lt"/>
          <a:ea typeface="+mn-ea"/>
          <a:cs typeface="+mn-cs"/>
        </a:defRPr>
      </a:lvl5pPr>
      <a:lvl6pPr marL="3624422">
        <a:defRPr>
          <a:latin typeface="+mn-lt"/>
          <a:ea typeface="+mn-ea"/>
          <a:cs typeface="+mn-cs"/>
        </a:defRPr>
      </a:lvl6pPr>
      <a:lvl7pPr marL="4349305">
        <a:defRPr>
          <a:latin typeface="+mn-lt"/>
          <a:ea typeface="+mn-ea"/>
          <a:cs typeface="+mn-cs"/>
        </a:defRPr>
      </a:lvl7pPr>
      <a:lvl8pPr marL="5074190">
        <a:defRPr>
          <a:latin typeface="+mn-lt"/>
          <a:ea typeface="+mn-ea"/>
          <a:cs typeface="+mn-cs"/>
        </a:defRPr>
      </a:lvl8pPr>
      <a:lvl9pPr marL="5799074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4" Type="http://schemas.openxmlformats.org/officeDocument/2006/relationships/image" Target="NUL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22386"/>
            <a:ext cx="9144000" cy="129799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19" dirty="0"/>
          </a:p>
        </p:txBody>
      </p:sp>
      <p:sp>
        <p:nvSpPr>
          <p:cNvPr id="8" name="object 3"/>
          <p:cNvSpPr txBox="1">
            <a:spLocks/>
          </p:cNvSpPr>
          <p:nvPr/>
        </p:nvSpPr>
        <p:spPr>
          <a:xfrm>
            <a:off x="1385647" y="243913"/>
            <a:ext cx="5497998" cy="793770"/>
          </a:xfrm>
          <a:prstGeom prst="rect">
            <a:avLst/>
          </a:prstGeom>
        </p:spPr>
        <p:txBody>
          <a:bodyPr spcFirstLastPara="1" vert="horz" wrap="square" lIns="0" tIns="19013" rIns="0" bIns="0" rtlCol="0" anchor="ctr" anchorCtr="0">
            <a:spAutoFit/>
          </a:bodyPr>
          <a:lstStyle>
            <a:lvl1pPr lvl="0" algn="l" defTabSz="6858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 kern="1200">
                <a:solidFill>
                  <a:srgbClr val="F67031"/>
                </a:solidFill>
                <a:latin typeface="+mj-lt"/>
                <a:ea typeface="+mj-ea"/>
                <a:cs typeface="+mj-c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9pPr>
          </a:lstStyle>
          <a:p>
            <a:pPr marL="16533" algn="ctr">
              <a:lnSpc>
                <a:spcPct val="100000"/>
              </a:lnSpc>
              <a:spcBef>
                <a:spcPts val="149"/>
              </a:spcBef>
            </a:pPr>
            <a:r>
              <a:rPr lang="ru-RU" sz="49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ГЕОМЕТРИЯ</a:t>
            </a:r>
            <a:endParaRPr lang="en-US" sz="495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11"/>
          <p:cNvSpPr/>
          <p:nvPr/>
        </p:nvSpPr>
        <p:spPr>
          <a:xfrm>
            <a:off x="6092810" y="1779662"/>
            <a:ext cx="2721368" cy="278537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838" dirty="0"/>
          </a:p>
        </p:txBody>
      </p:sp>
      <p:sp>
        <p:nvSpPr>
          <p:cNvPr id="16" name="TextBox 15"/>
          <p:cNvSpPr txBox="1"/>
          <p:nvPr/>
        </p:nvSpPr>
        <p:spPr>
          <a:xfrm>
            <a:off x="898217" y="2154654"/>
            <a:ext cx="6494410" cy="278537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4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ТЕМА</a:t>
            </a:r>
            <a:r>
              <a:rPr lang="en-US" sz="4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ru-RU" sz="40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0131"/>
            <a:r>
              <a:rPr lang="ru-RU" sz="4000" b="1" dirty="0">
                <a:solidFill>
                  <a:srgbClr val="002060"/>
                </a:solidFill>
                <a:latin typeface="Arial"/>
                <a:cs typeface="Arial"/>
              </a:rPr>
              <a:t>РЕШЕНИЕ ЗАДАЧ</a:t>
            </a:r>
          </a:p>
          <a:p>
            <a:pPr marL="20131"/>
            <a:r>
              <a:rPr lang="ru-RU" sz="4000" b="1" dirty="0">
                <a:solidFill>
                  <a:srgbClr val="002060"/>
                </a:solidFill>
                <a:latin typeface="Arial"/>
                <a:cs typeface="Arial"/>
              </a:rPr>
              <a:t>(8 часть)</a:t>
            </a:r>
          </a:p>
          <a:p>
            <a:pPr marL="20131"/>
            <a:endParaRPr lang="en-US" sz="2800" b="1" dirty="0">
              <a:solidFill>
                <a:srgbClr val="002060"/>
              </a:solidFill>
              <a:latin typeface="Arial"/>
              <a:cs typeface="Arial"/>
            </a:endParaRPr>
          </a:p>
          <a:p>
            <a:pPr algn="ctr"/>
            <a:endParaRPr lang="en-US" sz="27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46690" y="2154654"/>
            <a:ext cx="545421" cy="58493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175"/>
          </a:p>
        </p:txBody>
      </p:sp>
      <p:sp>
        <p:nvSpPr>
          <p:cNvPr id="9" name="Прямоугольник 8"/>
          <p:cNvSpPr/>
          <p:nvPr/>
        </p:nvSpPr>
        <p:spPr>
          <a:xfrm>
            <a:off x="346691" y="2859782"/>
            <a:ext cx="545421" cy="129799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175"/>
          </a:p>
        </p:txBody>
      </p:sp>
      <p:sp>
        <p:nvSpPr>
          <p:cNvPr id="10" name="object 11">
            <a:extLst>
              <a:ext uri="{FF2B5EF4-FFF2-40B4-BE49-F238E27FC236}">
                <a16:creationId xmlns:a16="http://schemas.microsoft.com/office/drawing/2014/main" id="{335AFAA3-FF4F-462D-A908-93D09B272E70}"/>
              </a:ext>
            </a:extLst>
          </p:cNvPr>
          <p:cNvSpPr/>
          <p:nvPr/>
        </p:nvSpPr>
        <p:spPr>
          <a:xfrm>
            <a:off x="624548" y="271423"/>
            <a:ext cx="699000" cy="738750"/>
          </a:xfrm>
          <a:custGeom>
            <a:avLst/>
            <a:gdLst/>
            <a:ahLst/>
            <a:cxnLst/>
            <a:rect l="l" t="t" r="r" b="b"/>
            <a:pathLst>
              <a:path w="363855" h="501650">
                <a:moveTo>
                  <a:pt x="181883" y="0"/>
                </a:moveTo>
                <a:lnTo>
                  <a:pt x="169927" y="1814"/>
                </a:lnTo>
                <a:lnTo>
                  <a:pt x="160152" y="6759"/>
                </a:lnTo>
                <a:lnTo>
                  <a:pt x="153555" y="14086"/>
                </a:lnTo>
                <a:lnTo>
                  <a:pt x="151135" y="23046"/>
                </a:lnTo>
                <a:lnTo>
                  <a:pt x="151135" y="51018"/>
                </a:lnTo>
                <a:lnTo>
                  <a:pt x="125894" y="61099"/>
                </a:lnTo>
                <a:lnTo>
                  <a:pt x="106002" y="76250"/>
                </a:lnTo>
                <a:lnTo>
                  <a:pt x="92964" y="95347"/>
                </a:lnTo>
                <a:lnTo>
                  <a:pt x="88282" y="117269"/>
                </a:lnTo>
                <a:lnTo>
                  <a:pt x="89509" y="128550"/>
                </a:lnTo>
                <a:lnTo>
                  <a:pt x="93112" y="139474"/>
                </a:lnTo>
                <a:lnTo>
                  <a:pt x="98979" y="149818"/>
                </a:lnTo>
                <a:lnTo>
                  <a:pt x="107006" y="159360"/>
                </a:lnTo>
                <a:lnTo>
                  <a:pt x="55256" y="298363"/>
                </a:lnTo>
                <a:lnTo>
                  <a:pt x="29820" y="298367"/>
                </a:lnTo>
                <a:lnTo>
                  <a:pt x="25441" y="301654"/>
                </a:lnTo>
                <a:lnTo>
                  <a:pt x="25441" y="309772"/>
                </a:lnTo>
                <a:lnTo>
                  <a:pt x="29825" y="313055"/>
                </a:lnTo>
                <a:lnTo>
                  <a:pt x="49785" y="313055"/>
                </a:lnTo>
                <a:lnTo>
                  <a:pt x="0" y="446784"/>
                </a:lnTo>
                <a:lnTo>
                  <a:pt x="1008" y="453002"/>
                </a:lnTo>
                <a:lnTo>
                  <a:pt x="7405" y="461515"/>
                </a:lnTo>
                <a:lnTo>
                  <a:pt x="10670" y="464132"/>
                </a:lnTo>
                <a:lnTo>
                  <a:pt x="14559" y="466102"/>
                </a:lnTo>
                <a:lnTo>
                  <a:pt x="3398" y="496089"/>
                </a:lnTo>
                <a:lnTo>
                  <a:pt x="6440" y="500139"/>
                </a:lnTo>
                <a:lnTo>
                  <a:pt x="12538" y="501418"/>
                </a:lnTo>
                <a:lnTo>
                  <a:pt x="13425" y="501501"/>
                </a:lnTo>
                <a:lnTo>
                  <a:pt x="18583" y="501501"/>
                </a:lnTo>
                <a:lnTo>
                  <a:pt x="22522" y="499374"/>
                </a:lnTo>
                <a:lnTo>
                  <a:pt x="33436" y="470051"/>
                </a:lnTo>
                <a:lnTo>
                  <a:pt x="42830" y="468549"/>
                </a:lnTo>
                <a:lnTo>
                  <a:pt x="51014" y="465031"/>
                </a:lnTo>
                <a:lnTo>
                  <a:pt x="57410" y="459821"/>
                </a:lnTo>
                <a:lnTo>
                  <a:pt x="60112" y="455410"/>
                </a:lnTo>
                <a:lnTo>
                  <a:pt x="30830" y="455410"/>
                </a:lnTo>
                <a:lnTo>
                  <a:pt x="29825" y="455302"/>
                </a:lnTo>
                <a:lnTo>
                  <a:pt x="22910" y="453858"/>
                </a:lnTo>
                <a:lnTo>
                  <a:pt x="19442" y="449235"/>
                </a:lnTo>
                <a:lnTo>
                  <a:pt x="130050" y="152128"/>
                </a:lnTo>
                <a:lnTo>
                  <a:pt x="131922" y="150342"/>
                </a:lnTo>
                <a:lnTo>
                  <a:pt x="137110" y="148150"/>
                </a:lnTo>
                <a:lnTo>
                  <a:pt x="140108" y="147876"/>
                </a:lnTo>
                <a:lnTo>
                  <a:pt x="168772" y="147876"/>
                </a:lnTo>
                <a:lnTo>
                  <a:pt x="164548" y="142257"/>
                </a:lnTo>
                <a:lnTo>
                  <a:pt x="115814" y="142250"/>
                </a:lnTo>
                <a:lnTo>
                  <a:pt x="107885" y="117269"/>
                </a:lnTo>
                <a:lnTo>
                  <a:pt x="113708" y="95699"/>
                </a:lnTo>
                <a:lnTo>
                  <a:pt x="129581" y="78067"/>
                </a:lnTo>
                <a:lnTo>
                  <a:pt x="153105" y="66169"/>
                </a:lnTo>
                <a:lnTo>
                  <a:pt x="181883" y="61804"/>
                </a:lnTo>
                <a:lnTo>
                  <a:pt x="238790" y="61804"/>
                </a:lnTo>
                <a:lnTo>
                  <a:pt x="237860" y="61097"/>
                </a:lnTo>
                <a:lnTo>
                  <a:pt x="212627" y="51018"/>
                </a:lnTo>
                <a:lnTo>
                  <a:pt x="212627" y="47623"/>
                </a:lnTo>
                <a:lnTo>
                  <a:pt x="170726" y="47623"/>
                </a:lnTo>
                <a:lnTo>
                  <a:pt x="170726" y="18442"/>
                </a:lnTo>
                <a:lnTo>
                  <a:pt x="175731" y="14691"/>
                </a:lnTo>
                <a:lnTo>
                  <a:pt x="210370" y="14691"/>
                </a:lnTo>
                <a:lnTo>
                  <a:pt x="210206" y="14086"/>
                </a:lnTo>
                <a:lnTo>
                  <a:pt x="203611" y="6759"/>
                </a:lnTo>
                <a:lnTo>
                  <a:pt x="193837" y="1814"/>
                </a:lnTo>
                <a:lnTo>
                  <a:pt x="181883" y="0"/>
                </a:lnTo>
                <a:close/>
              </a:path>
              <a:path w="363855" h="501650">
                <a:moveTo>
                  <a:pt x="270484" y="313062"/>
                </a:moveTo>
                <a:lnTo>
                  <a:pt x="250135" y="313062"/>
                </a:lnTo>
                <a:lnTo>
                  <a:pt x="302328" y="453242"/>
                </a:lnTo>
                <a:lnTo>
                  <a:pt x="306361" y="459821"/>
                </a:lnTo>
                <a:lnTo>
                  <a:pt x="312757" y="465031"/>
                </a:lnTo>
                <a:lnTo>
                  <a:pt x="320939" y="468549"/>
                </a:lnTo>
                <a:lnTo>
                  <a:pt x="330332" y="470051"/>
                </a:lnTo>
                <a:lnTo>
                  <a:pt x="341247" y="499380"/>
                </a:lnTo>
                <a:lnTo>
                  <a:pt x="345182" y="501501"/>
                </a:lnTo>
                <a:lnTo>
                  <a:pt x="350344" y="501501"/>
                </a:lnTo>
                <a:lnTo>
                  <a:pt x="351231" y="501418"/>
                </a:lnTo>
                <a:lnTo>
                  <a:pt x="357322" y="500139"/>
                </a:lnTo>
                <a:lnTo>
                  <a:pt x="360371" y="496089"/>
                </a:lnTo>
                <a:lnTo>
                  <a:pt x="349204" y="466102"/>
                </a:lnTo>
                <a:lnTo>
                  <a:pt x="353091" y="464132"/>
                </a:lnTo>
                <a:lnTo>
                  <a:pt x="356356" y="461515"/>
                </a:lnTo>
                <a:lnTo>
                  <a:pt x="360944" y="455410"/>
                </a:lnTo>
                <a:lnTo>
                  <a:pt x="326952" y="455410"/>
                </a:lnTo>
                <a:lnTo>
                  <a:pt x="322538" y="452893"/>
                </a:lnTo>
                <a:lnTo>
                  <a:pt x="270484" y="313062"/>
                </a:lnTo>
                <a:close/>
              </a:path>
              <a:path w="363855" h="501650">
                <a:moveTo>
                  <a:pt x="53902" y="431084"/>
                </a:moveTo>
                <a:lnTo>
                  <a:pt x="48492" y="433370"/>
                </a:lnTo>
                <a:lnTo>
                  <a:pt x="41224" y="452893"/>
                </a:lnTo>
                <a:lnTo>
                  <a:pt x="36813" y="455410"/>
                </a:lnTo>
                <a:lnTo>
                  <a:pt x="60112" y="455410"/>
                </a:lnTo>
                <a:lnTo>
                  <a:pt x="61441" y="453242"/>
                </a:lnTo>
                <a:lnTo>
                  <a:pt x="67370" y="437320"/>
                </a:lnTo>
                <a:lnTo>
                  <a:pt x="64329" y="433270"/>
                </a:lnTo>
                <a:lnTo>
                  <a:pt x="53902" y="431084"/>
                </a:lnTo>
                <a:close/>
              </a:path>
              <a:path w="363855" h="501650">
                <a:moveTo>
                  <a:pt x="265884" y="147876"/>
                </a:moveTo>
                <a:lnTo>
                  <a:pt x="223653" y="147876"/>
                </a:lnTo>
                <a:lnTo>
                  <a:pt x="226656" y="148150"/>
                </a:lnTo>
                <a:lnTo>
                  <a:pt x="231847" y="150342"/>
                </a:lnTo>
                <a:lnTo>
                  <a:pt x="233719" y="152128"/>
                </a:lnTo>
                <a:lnTo>
                  <a:pt x="344322" y="449235"/>
                </a:lnTo>
                <a:lnTo>
                  <a:pt x="340851" y="453858"/>
                </a:lnTo>
                <a:lnTo>
                  <a:pt x="333946" y="455302"/>
                </a:lnTo>
                <a:lnTo>
                  <a:pt x="332931" y="455410"/>
                </a:lnTo>
                <a:lnTo>
                  <a:pt x="360944" y="455410"/>
                </a:lnTo>
                <a:lnTo>
                  <a:pt x="362753" y="453002"/>
                </a:lnTo>
                <a:lnTo>
                  <a:pt x="363762" y="446784"/>
                </a:lnTo>
                <a:lnTo>
                  <a:pt x="313978" y="313062"/>
                </a:lnTo>
                <a:lnTo>
                  <a:pt x="333942" y="313055"/>
                </a:lnTo>
                <a:lnTo>
                  <a:pt x="338321" y="309772"/>
                </a:lnTo>
                <a:lnTo>
                  <a:pt x="338321" y="301654"/>
                </a:lnTo>
                <a:lnTo>
                  <a:pt x="333932" y="298367"/>
                </a:lnTo>
                <a:lnTo>
                  <a:pt x="308504" y="298363"/>
                </a:lnTo>
                <a:lnTo>
                  <a:pt x="256755" y="159360"/>
                </a:lnTo>
                <a:lnTo>
                  <a:pt x="264783" y="149818"/>
                </a:lnTo>
                <a:lnTo>
                  <a:pt x="265884" y="147876"/>
                </a:lnTo>
                <a:close/>
              </a:path>
              <a:path w="363855" h="501650">
                <a:moveTo>
                  <a:pt x="168772" y="147876"/>
                </a:moveTo>
                <a:lnTo>
                  <a:pt x="140108" y="147876"/>
                </a:lnTo>
                <a:lnTo>
                  <a:pt x="145850" y="149082"/>
                </a:lnTo>
                <a:lnTo>
                  <a:pt x="148234" y="150479"/>
                </a:lnTo>
                <a:lnTo>
                  <a:pt x="151160" y="154371"/>
                </a:lnTo>
                <a:lnTo>
                  <a:pt x="151520" y="156621"/>
                </a:lnTo>
                <a:lnTo>
                  <a:pt x="56779" y="411109"/>
                </a:lnTo>
                <a:lnTo>
                  <a:pt x="59828" y="415159"/>
                </a:lnTo>
                <a:lnTo>
                  <a:pt x="70257" y="417343"/>
                </a:lnTo>
                <a:lnTo>
                  <a:pt x="75657" y="415057"/>
                </a:lnTo>
                <a:lnTo>
                  <a:pt x="113634" y="313062"/>
                </a:lnTo>
                <a:lnTo>
                  <a:pt x="170733" y="313062"/>
                </a:lnTo>
                <a:lnTo>
                  <a:pt x="170733" y="298367"/>
                </a:lnTo>
                <a:lnTo>
                  <a:pt x="119099" y="298367"/>
                </a:lnTo>
                <a:lnTo>
                  <a:pt x="171803" y="156798"/>
                </a:lnTo>
                <a:lnTo>
                  <a:pt x="170802" y="150576"/>
                </a:lnTo>
                <a:lnTo>
                  <a:pt x="168772" y="147876"/>
                </a:lnTo>
                <a:close/>
              </a:path>
              <a:path w="363855" h="501650">
                <a:moveTo>
                  <a:pt x="170733" y="313062"/>
                </a:moveTo>
                <a:lnTo>
                  <a:pt x="151135" y="313062"/>
                </a:lnTo>
                <a:lnTo>
                  <a:pt x="151135" y="313566"/>
                </a:lnTo>
                <a:lnTo>
                  <a:pt x="153555" y="322528"/>
                </a:lnTo>
                <a:lnTo>
                  <a:pt x="160152" y="329855"/>
                </a:lnTo>
                <a:lnTo>
                  <a:pt x="169927" y="334799"/>
                </a:lnTo>
                <a:lnTo>
                  <a:pt x="181883" y="336613"/>
                </a:lnTo>
                <a:lnTo>
                  <a:pt x="193837" y="334799"/>
                </a:lnTo>
                <a:lnTo>
                  <a:pt x="203611" y="329855"/>
                </a:lnTo>
                <a:lnTo>
                  <a:pt x="210206" y="322528"/>
                </a:lnTo>
                <a:lnTo>
                  <a:pt x="210370" y="321922"/>
                </a:lnTo>
                <a:lnTo>
                  <a:pt x="175737" y="321922"/>
                </a:lnTo>
                <a:lnTo>
                  <a:pt x="170733" y="318174"/>
                </a:lnTo>
                <a:lnTo>
                  <a:pt x="170733" y="313062"/>
                </a:lnTo>
                <a:close/>
              </a:path>
              <a:path w="363855" h="501650">
                <a:moveTo>
                  <a:pt x="210370" y="289504"/>
                </a:moveTo>
                <a:lnTo>
                  <a:pt x="188024" y="289504"/>
                </a:lnTo>
                <a:lnTo>
                  <a:pt x="193028" y="293251"/>
                </a:lnTo>
                <a:lnTo>
                  <a:pt x="193028" y="318174"/>
                </a:lnTo>
                <a:lnTo>
                  <a:pt x="188024" y="321922"/>
                </a:lnTo>
                <a:lnTo>
                  <a:pt x="210370" y="321922"/>
                </a:lnTo>
                <a:lnTo>
                  <a:pt x="212627" y="313566"/>
                </a:lnTo>
                <a:lnTo>
                  <a:pt x="212627" y="313062"/>
                </a:lnTo>
                <a:lnTo>
                  <a:pt x="270484" y="313062"/>
                </a:lnTo>
                <a:lnTo>
                  <a:pt x="265013" y="298367"/>
                </a:lnTo>
                <a:lnTo>
                  <a:pt x="212627" y="298367"/>
                </a:lnTo>
                <a:lnTo>
                  <a:pt x="212627" y="297863"/>
                </a:lnTo>
                <a:lnTo>
                  <a:pt x="210370" y="289504"/>
                </a:lnTo>
                <a:close/>
              </a:path>
              <a:path w="363855" h="501650">
                <a:moveTo>
                  <a:pt x="181883" y="274808"/>
                </a:moveTo>
                <a:lnTo>
                  <a:pt x="169927" y="276623"/>
                </a:lnTo>
                <a:lnTo>
                  <a:pt x="160152" y="281569"/>
                </a:lnTo>
                <a:lnTo>
                  <a:pt x="153555" y="288898"/>
                </a:lnTo>
                <a:lnTo>
                  <a:pt x="151135" y="297863"/>
                </a:lnTo>
                <a:lnTo>
                  <a:pt x="151135" y="298367"/>
                </a:lnTo>
                <a:lnTo>
                  <a:pt x="170733" y="298367"/>
                </a:lnTo>
                <a:lnTo>
                  <a:pt x="170733" y="293251"/>
                </a:lnTo>
                <a:lnTo>
                  <a:pt x="175737" y="289504"/>
                </a:lnTo>
                <a:lnTo>
                  <a:pt x="210370" y="289504"/>
                </a:lnTo>
                <a:lnTo>
                  <a:pt x="210206" y="288898"/>
                </a:lnTo>
                <a:lnTo>
                  <a:pt x="203611" y="281569"/>
                </a:lnTo>
                <a:lnTo>
                  <a:pt x="193837" y="276623"/>
                </a:lnTo>
                <a:lnTo>
                  <a:pt x="181883" y="274808"/>
                </a:lnTo>
                <a:close/>
              </a:path>
              <a:path w="363855" h="501650">
                <a:moveTo>
                  <a:pt x="225656" y="204872"/>
                </a:moveTo>
                <a:lnTo>
                  <a:pt x="215223" y="207050"/>
                </a:lnTo>
                <a:lnTo>
                  <a:pt x="212180" y="211107"/>
                </a:lnTo>
                <a:lnTo>
                  <a:pt x="244662" y="298367"/>
                </a:lnTo>
                <a:lnTo>
                  <a:pt x="265013" y="298367"/>
                </a:lnTo>
                <a:lnTo>
                  <a:pt x="231058" y="207158"/>
                </a:lnTo>
                <a:lnTo>
                  <a:pt x="225656" y="204872"/>
                </a:lnTo>
                <a:close/>
              </a:path>
              <a:path w="363855" h="501650">
                <a:moveTo>
                  <a:pt x="223409" y="132670"/>
                </a:moveTo>
                <a:lnTo>
                  <a:pt x="207608" y="135982"/>
                </a:lnTo>
                <a:lnTo>
                  <a:pt x="201024" y="139848"/>
                </a:lnTo>
                <a:lnTo>
                  <a:pt x="192959" y="150576"/>
                </a:lnTo>
                <a:lnTo>
                  <a:pt x="191952" y="156798"/>
                </a:lnTo>
                <a:lnTo>
                  <a:pt x="202863" y="186086"/>
                </a:lnTo>
                <a:lnTo>
                  <a:pt x="208267" y="188372"/>
                </a:lnTo>
                <a:lnTo>
                  <a:pt x="218692" y="186192"/>
                </a:lnTo>
                <a:lnTo>
                  <a:pt x="221742" y="182142"/>
                </a:lnTo>
                <a:lnTo>
                  <a:pt x="212242" y="156621"/>
                </a:lnTo>
                <a:lnTo>
                  <a:pt x="212609" y="154367"/>
                </a:lnTo>
                <a:lnTo>
                  <a:pt x="215535" y="150479"/>
                </a:lnTo>
                <a:lnTo>
                  <a:pt x="217919" y="149082"/>
                </a:lnTo>
                <a:lnTo>
                  <a:pt x="223653" y="147876"/>
                </a:lnTo>
                <a:lnTo>
                  <a:pt x="265884" y="147876"/>
                </a:lnTo>
                <a:lnTo>
                  <a:pt x="269075" y="142250"/>
                </a:lnTo>
                <a:lnTo>
                  <a:pt x="247935" y="142250"/>
                </a:lnTo>
                <a:lnTo>
                  <a:pt x="245480" y="139920"/>
                </a:lnTo>
                <a:lnTo>
                  <a:pt x="242423" y="137944"/>
                </a:lnTo>
                <a:lnTo>
                  <a:pt x="231714" y="133419"/>
                </a:lnTo>
                <a:lnTo>
                  <a:pt x="223409" y="132670"/>
                </a:lnTo>
                <a:close/>
              </a:path>
              <a:path w="363855" h="501650">
                <a:moveTo>
                  <a:pt x="140346" y="132670"/>
                </a:moveTo>
                <a:lnTo>
                  <a:pt x="132052" y="133419"/>
                </a:lnTo>
                <a:lnTo>
                  <a:pt x="121330" y="137944"/>
                </a:lnTo>
                <a:lnTo>
                  <a:pt x="118275" y="139920"/>
                </a:lnTo>
                <a:lnTo>
                  <a:pt x="115818" y="142257"/>
                </a:lnTo>
                <a:lnTo>
                  <a:pt x="164548" y="142257"/>
                </a:lnTo>
                <a:lnTo>
                  <a:pt x="162737" y="139848"/>
                </a:lnTo>
                <a:lnTo>
                  <a:pt x="156157" y="135982"/>
                </a:lnTo>
                <a:lnTo>
                  <a:pt x="140346" y="132670"/>
                </a:lnTo>
                <a:close/>
              </a:path>
              <a:path w="363855" h="501650">
                <a:moveTo>
                  <a:pt x="238790" y="61804"/>
                </a:moveTo>
                <a:lnTo>
                  <a:pt x="181883" y="61804"/>
                </a:lnTo>
                <a:lnTo>
                  <a:pt x="210656" y="66169"/>
                </a:lnTo>
                <a:lnTo>
                  <a:pt x="234178" y="78067"/>
                </a:lnTo>
                <a:lnTo>
                  <a:pt x="250050" y="95699"/>
                </a:lnTo>
                <a:lnTo>
                  <a:pt x="255874" y="117269"/>
                </a:lnTo>
                <a:lnTo>
                  <a:pt x="255361" y="123768"/>
                </a:lnTo>
                <a:lnTo>
                  <a:pt x="253845" y="130143"/>
                </a:lnTo>
                <a:lnTo>
                  <a:pt x="251357" y="136327"/>
                </a:lnTo>
                <a:lnTo>
                  <a:pt x="247935" y="142250"/>
                </a:lnTo>
                <a:lnTo>
                  <a:pt x="269075" y="142250"/>
                </a:lnTo>
                <a:lnTo>
                  <a:pt x="270650" y="139470"/>
                </a:lnTo>
                <a:lnTo>
                  <a:pt x="274249" y="128545"/>
                </a:lnTo>
                <a:lnTo>
                  <a:pt x="275471" y="117269"/>
                </a:lnTo>
                <a:lnTo>
                  <a:pt x="270791" y="95347"/>
                </a:lnTo>
                <a:lnTo>
                  <a:pt x="257752" y="76249"/>
                </a:lnTo>
                <a:lnTo>
                  <a:pt x="238790" y="61804"/>
                </a:lnTo>
                <a:close/>
              </a:path>
              <a:path w="363855" h="501650">
                <a:moveTo>
                  <a:pt x="185652" y="47105"/>
                </a:moveTo>
                <a:lnTo>
                  <a:pt x="178103" y="47105"/>
                </a:lnTo>
                <a:lnTo>
                  <a:pt x="174387" y="47296"/>
                </a:lnTo>
                <a:lnTo>
                  <a:pt x="170726" y="47623"/>
                </a:lnTo>
                <a:lnTo>
                  <a:pt x="193028" y="47623"/>
                </a:lnTo>
                <a:lnTo>
                  <a:pt x="189367" y="47296"/>
                </a:lnTo>
                <a:lnTo>
                  <a:pt x="185652" y="47105"/>
                </a:lnTo>
                <a:close/>
              </a:path>
              <a:path w="363855" h="501650">
                <a:moveTo>
                  <a:pt x="210370" y="14691"/>
                </a:moveTo>
                <a:lnTo>
                  <a:pt x="188024" y="14691"/>
                </a:lnTo>
                <a:lnTo>
                  <a:pt x="193028" y="18442"/>
                </a:lnTo>
                <a:lnTo>
                  <a:pt x="193028" y="47623"/>
                </a:lnTo>
                <a:lnTo>
                  <a:pt x="212627" y="47623"/>
                </a:lnTo>
                <a:lnTo>
                  <a:pt x="212627" y="23046"/>
                </a:lnTo>
                <a:lnTo>
                  <a:pt x="210370" y="14691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685800"/>
            <a:endParaRPr sz="135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945744" y="298787"/>
            <a:ext cx="1857773" cy="702078"/>
          </a:xfrm>
          <a:prstGeom prst="rect">
            <a:avLst/>
          </a:prstGeom>
          <a:solidFill>
            <a:srgbClr val="00B050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ru-RU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класс</a:t>
            </a:r>
          </a:p>
        </p:txBody>
      </p:sp>
    </p:spTree>
    <p:extLst>
      <p:ext uri="{BB962C8B-B14F-4D97-AF65-F5344CB8AC3E}">
        <p14:creationId xmlns:p14="http://schemas.microsoft.com/office/powerpoint/2010/main" val="407840829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17">
            <a:extLst>
              <a:ext uri="{FF2B5EF4-FFF2-40B4-BE49-F238E27FC236}">
                <a16:creationId xmlns:a16="http://schemas.microsoft.com/office/drawing/2014/main" id="{BD049924-9B65-CD49-8DEE-14FE1646AF02}"/>
              </a:ext>
            </a:extLst>
          </p:cNvPr>
          <p:cNvSpPr txBox="1">
            <a:spLocks/>
          </p:cNvSpPr>
          <p:nvPr/>
        </p:nvSpPr>
        <p:spPr>
          <a:xfrm>
            <a:off x="251520" y="195486"/>
            <a:ext cx="8835601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2200" b="0" i="0">
                <a:solidFill>
                  <a:srgbClr val="FEFEFE"/>
                </a:solidFill>
                <a:latin typeface="Arial"/>
                <a:ea typeface="+mn-ea"/>
                <a:cs typeface="Arial"/>
              </a:defRPr>
            </a:lvl1pPr>
            <a:lvl2pPr marL="724883">
              <a:defRPr>
                <a:latin typeface="+mn-lt"/>
                <a:ea typeface="+mn-ea"/>
                <a:cs typeface="+mn-cs"/>
              </a:defRPr>
            </a:lvl2pPr>
            <a:lvl3pPr marL="1449768">
              <a:defRPr>
                <a:latin typeface="+mn-lt"/>
                <a:ea typeface="+mn-ea"/>
                <a:cs typeface="+mn-cs"/>
              </a:defRPr>
            </a:lvl3pPr>
            <a:lvl4pPr marL="2174652">
              <a:defRPr>
                <a:latin typeface="+mn-lt"/>
                <a:ea typeface="+mn-ea"/>
                <a:cs typeface="+mn-cs"/>
              </a:defRPr>
            </a:lvl4pPr>
            <a:lvl5pPr marL="2899537">
              <a:defRPr>
                <a:latin typeface="+mn-lt"/>
                <a:ea typeface="+mn-ea"/>
                <a:cs typeface="+mn-cs"/>
              </a:defRPr>
            </a:lvl5pPr>
            <a:lvl6pPr marL="3624422">
              <a:defRPr>
                <a:latin typeface="+mn-lt"/>
                <a:ea typeface="+mn-ea"/>
                <a:cs typeface="+mn-cs"/>
              </a:defRPr>
            </a:lvl6pPr>
            <a:lvl7pPr marL="4349305">
              <a:defRPr>
                <a:latin typeface="+mn-lt"/>
                <a:ea typeface="+mn-ea"/>
                <a:cs typeface="+mn-cs"/>
              </a:defRPr>
            </a:lvl7pPr>
            <a:lvl8pPr marL="5074190">
              <a:defRPr>
                <a:latin typeface="+mn-lt"/>
                <a:ea typeface="+mn-ea"/>
                <a:cs typeface="+mn-cs"/>
              </a:defRPr>
            </a:lvl8pPr>
            <a:lvl9pPr marL="5799074">
              <a:defRPr>
                <a:latin typeface="+mn-lt"/>
                <a:ea typeface="+mn-ea"/>
                <a:cs typeface="+mn-cs"/>
              </a:defRPr>
            </a:lvl9pPr>
          </a:lstStyle>
          <a:p>
            <a:pPr algn="ctr" defTabSz="914400"/>
            <a:r>
              <a:rPr lang="ru-RU" sz="3200" b="1" kern="0" dirty="0"/>
              <a:t>РЕШЕНИЕ ЗАДАЧ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 Box 72">
                <a:extLst>
                  <a:ext uri="{FF2B5EF4-FFF2-40B4-BE49-F238E27FC236}">
                    <a16:creationId xmlns:a16="http://schemas.microsoft.com/office/drawing/2014/main" id="{15CFF516-0131-9549-9D74-8123725254D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57264" y="843558"/>
                <a:ext cx="8815065" cy="4220643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ru-RU" altLang="ru-UZ" sz="2400" b="1" i="1" dirty="0">
                    <a:solidFill>
                      <a:schemeClr val="accent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Задача 1.</a:t>
                </a:r>
                <a:r>
                  <a:rPr lang="ru-RU" altLang="ru-UZ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Найдите координаты четвертой вершины параллелограмма </a:t>
                </a:r>
                <a14:m>
                  <m:oMath xmlns:m="http://schemas.openxmlformats.org/officeDocument/2006/math">
                    <m:r>
                      <a:rPr lang="en-US" altLang="ru-UZ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𝐴𝐵𝐶𝐷</m:t>
                    </m:r>
                  </m:oMath>
                </a14:m>
                <a:r>
                  <a:rPr lang="ru-RU" altLang="ru-UZ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, если </a:t>
                </a:r>
                <a14:m>
                  <m:oMath xmlns:m="http://schemas.openxmlformats.org/officeDocument/2006/math">
                    <m:r>
                      <a:rPr lang="en-US" altLang="ru-UZ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𝐴</m:t>
                    </m:r>
                    <m:d>
                      <m:dPr>
                        <m:ctrlPr>
                          <a:rPr lang="en-US" altLang="ru-UZ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US" altLang="ru-UZ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−2;1</m:t>
                        </m:r>
                      </m:e>
                    </m:d>
                    <m:r>
                      <a:rPr lang="en-US" altLang="ru-UZ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, </m:t>
                    </m:r>
                    <m:r>
                      <a:rPr lang="en-US" altLang="ru-UZ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𝐵</m:t>
                    </m:r>
                    <m:d>
                      <m:dPr>
                        <m:ctrlPr>
                          <a:rPr lang="en-US" altLang="ru-UZ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US" altLang="ru-UZ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0;4</m:t>
                        </m:r>
                      </m:e>
                    </m:d>
                    <m:r>
                      <a:rPr lang="en-US" altLang="ru-UZ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, </m:t>
                    </m:r>
                    <m:r>
                      <a:rPr lang="en-US" altLang="ru-UZ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𝐶</m:t>
                    </m:r>
                    <m:d>
                      <m:dPr>
                        <m:ctrlPr>
                          <a:rPr lang="en-US" altLang="ru-UZ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US" altLang="ru-UZ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4;1</m:t>
                        </m:r>
                      </m:e>
                    </m:d>
                    <m:r>
                      <a:rPr lang="en-US" altLang="ru-UZ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. </m:t>
                    </m:r>
                  </m:oMath>
                </a14:m>
                <a:endParaRPr lang="ru-RU" altLang="ru-UZ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just"/>
                <a:endParaRPr lang="ru-RU" altLang="ru-UZ" sz="1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just"/>
                <a:r>
                  <a:rPr lang="ru-RU" altLang="ru-UZ" sz="2400" b="1" i="1" dirty="0">
                    <a:solidFill>
                      <a:schemeClr val="accent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Решение. </a:t>
                </a:r>
              </a:p>
              <a:p>
                <a:pPr algn="just"/>
                <a:r>
                  <a:rPr lang="ru-RU" altLang="ru-UZ" sz="24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Если четырехугольник </a:t>
                </a:r>
                <a14:m>
                  <m:oMath xmlns:m="http://schemas.openxmlformats.org/officeDocument/2006/math">
                    <m:r>
                      <a:rPr lang="en-US" altLang="ru-UZ" sz="2400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𝐴𝐵𝐶𝐷</m:t>
                    </m:r>
                  </m:oMath>
                </a14:m>
                <a:r>
                  <a:rPr lang="ru-UZ" sz="24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- параллелограмм, то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UZ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𝐴𝐵</m:t>
                        </m:r>
                      </m:e>
                    </m:acc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acc>
                      <m:accPr>
                        <m:chr m:val="⃗"/>
                        <m:ctrlP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𝐷𝐶</m:t>
                        </m:r>
                      </m:e>
                    </m:acc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. </m:t>
                    </m:r>
                  </m:oMath>
                </a14:m>
                <a:endParaRPr lang="en-US" sz="2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just"/>
                <a:r>
                  <a:rPr lang="ru-RU" sz="24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Пусть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𝐷</m:t>
                    </m:r>
                    <m:d>
                      <m:dPr>
                        <m:ctrlP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;</m:t>
                        </m:r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𝑦</m:t>
                        </m:r>
                      </m:e>
                    </m:d>
                  </m:oMath>
                </a14:m>
                <a:r>
                  <a:rPr lang="en-US" sz="24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-</a:t>
                </a:r>
                <a:r>
                  <a:rPr lang="ru-RU" sz="24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искомая вершина. Найдем координаты векторов</a:t>
                </a:r>
                <a:r>
                  <a:rPr lang="ru-UZ" sz="24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UZ" sz="24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en-US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𝐴𝐵</m:t>
                        </m:r>
                      </m:e>
                    </m:acc>
                  </m:oMath>
                </a14:m>
                <a:r>
                  <a:rPr lang="ru-UZ" sz="24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и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en-US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𝐷𝐶</m:t>
                        </m:r>
                      </m:e>
                    </m:acc>
                    <m:r>
                      <a:rPr lang="ru-RU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:</m:t>
                    </m:r>
                  </m:oMath>
                </a14:m>
                <a:endParaRPr lang="ru-UZ" sz="2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UZ" sz="24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acc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𝐴𝐵</m:t>
                          </m:r>
                        </m:e>
                      </m:acc>
                      <m:r>
                        <a:rPr lang="ru-RU" sz="24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acc>
                        <m:accPr>
                          <m:chr m:val="̅"/>
                          <m:ctrlPr>
                            <a:rPr lang="ru-RU" sz="24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accPr>
                        <m:e>
                          <m:r>
                            <a:rPr lang="ru-RU" sz="24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(0−</m:t>
                          </m:r>
                          <m:d>
                            <m:dPr>
                              <m:ctrlPr>
                                <a:rPr lang="ru-RU" sz="24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r>
                                <a:rPr lang="ru-RU" sz="24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−2</m:t>
                              </m:r>
                            </m:e>
                          </m:d>
                          <m:r>
                            <a:rPr lang="ru-RU" sz="24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;(4−1)</m:t>
                          </m:r>
                        </m:e>
                      </m:acc>
                      <m:r>
                        <a:rPr lang="ru-RU" sz="24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acc>
                        <m:accPr>
                          <m:chr m:val="̅"/>
                          <m:ctrlPr>
                            <a:rPr lang="ru-RU" sz="24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accPr>
                        <m:e>
                          <m:r>
                            <a:rPr lang="ru-RU" sz="24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(2;3)</m:t>
                          </m:r>
                        </m:e>
                      </m:acc>
                    </m:oMath>
                  </m:oMathPara>
                </a14:m>
                <a:endParaRPr lang="ru-RU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UZ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𝐷𝐶</m:t>
                          </m:r>
                        </m:e>
                      </m:acc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acc>
                        <m:accPr>
                          <m:chr m:val="̅"/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(4−</m:t>
                          </m:r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𝑥</m:t>
                          </m:r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;1−</m:t>
                          </m:r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𝑦</m:t>
                          </m:r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)</m:t>
                          </m:r>
                        </m:e>
                      </m:acc>
                    </m:oMath>
                  </m:oMathPara>
                </a14:m>
                <a:endParaRPr lang="en-US" sz="2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just"/>
                <a:r>
                  <a:rPr lang="ru-RU" sz="24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Т</a:t>
                </a:r>
                <a:r>
                  <a:rPr lang="ru-UZ" sz="24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аким образом,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4−</m:t>
                    </m:r>
                    <m:r>
                      <a:rPr lang="en-US" sz="24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ru-RU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=2</m:t>
                    </m:r>
                  </m:oMath>
                </a14:m>
                <a:r>
                  <a:rPr lang="ru-UZ" sz="24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и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1−</m:t>
                    </m:r>
                    <m:r>
                      <a:rPr lang="en-US" sz="24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  <m:r>
                      <a:rPr lang="ru-RU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=3</m:t>
                    </m:r>
                  </m:oMath>
                </a14:m>
                <a:r>
                  <a:rPr lang="ru-UZ" sz="24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algn="just"/>
                <a:r>
                  <a:rPr lang="en-US" sz="2400" dirty="0">
                    <a:cs typeface="Arial" panose="020B0604020202020204" pitchFamily="34" charset="0"/>
                  </a:rPr>
                  <a:t>                                 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ru-RU" sz="24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=2</m:t>
                    </m:r>
                    <m:r>
                      <a:rPr lang="ru-RU" sz="24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, 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         </m:t>
                    </m:r>
                    <m:r>
                      <a:rPr lang="en-US" sz="24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  <m:r>
                      <a:rPr lang="ru-RU" sz="24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ru-RU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−2</m:t>
                    </m:r>
                  </m:oMath>
                </a14:m>
                <a:r>
                  <a:rPr lang="ru-UZ" sz="24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6" name="Text Box 72">
                <a:extLst>
                  <a:ext uri="{FF2B5EF4-FFF2-40B4-BE49-F238E27FC236}">
                    <a16:creationId xmlns:a16="http://schemas.microsoft.com/office/drawing/2014/main" id="{15CFF516-0131-9549-9D74-8123725254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57264" y="843558"/>
                <a:ext cx="8815065" cy="4220643"/>
              </a:xfrm>
              <a:prstGeom prst="rect">
                <a:avLst/>
              </a:prstGeom>
              <a:blipFill>
                <a:blip r:embed="rId2"/>
                <a:stretch>
                  <a:fillRect l="-1151" t="-1201" r="-1007" b="-1502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7F09AF29-9186-C049-AE98-72707ADEDFD1}"/>
                  </a:ext>
                </a:extLst>
              </p:cNvPr>
              <p:cNvSpPr txBox="1"/>
              <p:nvPr/>
            </p:nvSpPr>
            <p:spPr>
              <a:xfrm>
                <a:off x="6228184" y="4501738"/>
                <a:ext cx="2712858" cy="44627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b="1" i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Ответ:</m:t>
                      </m:r>
                      <m:r>
                        <a:rPr lang="ru-RU" b="1" i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𝑫</m:t>
                      </m:r>
                      <m:r>
                        <a:rPr lang="en-US" b="1" i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1" i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b="1" i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;−</m:t>
                      </m:r>
                      <m:r>
                        <a:rPr lang="en-US" b="1" i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b="1" i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ru-UZ" b="1" dirty="0">
                  <a:solidFill>
                    <a:schemeClr val="accent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7F09AF29-9186-C049-AE98-72707ADEDFD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8184" y="4501738"/>
                <a:ext cx="2712858" cy="446276"/>
              </a:xfrm>
              <a:prstGeom prst="rect">
                <a:avLst/>
              </a:prstGeom>
              <a:blipFill>
                <a:blip r:embed="rId3"/>
                <a:stretch>
                  <a:fillRect l="-2791" r="-3721" b="-30556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7902439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17">
            <a:extLst>
              <a:ext uri="{FF2B5EF4-FFF2-40B4-BE49-F238E27FC236}">
                <a16:creationId xmlns:a16="http://schemas.microsoft.com/office/drawing/2014/main" id="{BD049924-9B65-CD49-8DEE-14FE1646AF02}"/>
              </a:ext>
            </a:extLst>
          </p:cNvPr>
          <p:cNvSpPr txBox="1">
            <a:spLocks/>
          </p:cNvSpPr>
          <p:nvPr/>
        </p:nvSpPr>
        <p:spPr>
          <a:xfrm>
            <a:off x="251520" y="195486"/>
            <a:ext cx="8835601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2200" b="0" i="0">
                <a:solidFill>
                  <a:srgbClr val="FEFEFE"/>
                </a:solidFill>
                <a:latin typeface="Arial"/>
                <a:ea typeface="+mn-ea"/>
                <a:cs typeface="Arial"/>
              </a:defRPr>
            </a:lvl1pPr>
            <a:lvl2pPr marL="724883">
              <a:defRPr>
                <a:latin typeface="+mn-lt"/>
                <a:ea typeface="+mn-ea"/>
                <a:cs typeface="+mn-cs"/>
              </a:defRPr>
            </a:lvl2pPr>
            <a:lvl3pPr marL="1449768">
              <a:defRPr>
                <a:latin typeface="+mn-lt"/>
                <a:ea typeface="+mn-ea"/>
                <a:cs typeface="+mn-cs"/>
              </a:defRPr>
            </a:lvl3pPr>
            <a:lvl4pPr marL="2174652">
              <a:defRPr>
                <a:latin typeface="+mn-lt"/>
                <a:ea typeface="+mn-ea"/>
                <a:cs typeface="+mn-cs"/>
              </a:defRPr>
            </a:lvl4pPr>
            <a:lvl5pPr marL="2899537">
              <a:defRPr>
                <a:latin typeface="+mn-lt"/>
                <a:ea typeface="+mn-ea"/>
                <a:cs typeface="+mn-cs"/>
              </a:defRPr>
            </a:lvl5pPr>
            <a:lvl6pPr marL="3624422">
              <a:defRPr>
                <a:latin typeface="+mn-lt"/>
                <a:ea typeface="+mn-ea"/>
                <a:cs typeface="+mn-cs"/>
              </a:defRPr>
            </a:lvl6pPr>
            <a:lvl7pPr marL="4349305">
              <a:defRPr>
                <a:latin typeface="+mn-lt"/>
                <a:ea typeface="+mn-ea"/>
                <a:cs typeface="+mn-cs"/>
              </a:defRPr>
            </a:lvl7pPr>
            <a:lvl8pPr marL="5074190">
              <a:defRPr>
                <a:latin typeface="+mn-lt"/>
                <a:ea typeface="+mn-ea"/>
                <a:cs typeface="+mn-cs"/>
              </a:defRPr>
            </a:lvl8pPr>
            <a:lvl9pPr marL="5799074">
              <a:defRPr>
                <a:latin typeface="+mn-lt"/>
                <a:ea typeface="+mn-ea"/>
                <a:cs typeface="+mn-cs"/>
              </a:defRPr>
            </a:lvl9pPr>
          </a:lstStyle>
          <a:p>
            <a:pPr algn="ctr" defTabSz="914400"/>
            <a:r>
              <a:rPr lang="ru-RU" sz="3200" b="1" kern="0" dirty="0"/>
              <a:t>РЕШЕНИЕ ЗАДАЧ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 Box 72">
                <a:extLst>
                  <a:ext uri="{FF2B5EF4-FFF2-40B4-BE49-F238E27FC236}">
                    <a16:creationId xmlns:a16="http://schemas.microsoft.com/office/drawing/2014/main" id="{15CFF516-0131-9549-9D74-8123725254D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57264" y="843558"/>
                <a:ext cx="8815065" cy="2923877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ru-RU" altLang="ru-UZ" sz="2400" b="1" i="1" dirty="0">
                    <a:solidFill>
                      <a:schemeClr val="accent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Задача </a:t>
                </a:r>
                <a:r>
                  <a:rPr lang="en-US" altLang="ru-UZ" sz="2400" b="1" i="1" dirty="0">
                    <a:solidFill>
                      <a:schemeClr val="accent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ru-RU" altLang="ru-UZ" sz="2400" b="1" i="1" dirty="0">
                    <a:solidFill>
                      <a:schemeClr val="accent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r>
                  <a:rPr lang="ru-RU" altLang="ru-UZ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Даны координаты начала </a:t>
                </a:r>
                <a14:m>
                  <m:oMath xmlns:m="http://schemas.openxmlformats.org/officeDocument/2006/math">
                    <m:r>
                      <a:rPr lang="en-US" altLang="ru-UZ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𝐴</m:t>
                    </m:r>
                    <m:d>
                      <m:dPr>
                        <m:ctrlPr>
                          <a:rPr lang="en-US" altLang="ru-UZ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US" altLang="ru-UZ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a:rPr lang="ru-RU" altLang="ru-UZ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  <m:r>
                          <a:rPr lang="en-US" altLang="ru-UZ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;</m:t>
                        </m:r>
                        <m:r>
                          <a:rPr lang="ru-RU" altLang="ru-UZ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</m:e>
                    </m:d>
                    <m:r>
                      <a:rPr lang="en-US" altLang="ru-UZ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ru-RU" altLang="ru-UZ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вектора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altLang="ru-UZ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ru-RU" altLang="ru-UZ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𝑎</m:t>
                        </m:r>
                      </m:e>
                    </m:acc>
                    <m:d>
                      <m:dPr>
                        <m:ctrlPr>
                          <a:rPr lang="en-US" altLang="ru-UZ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ru-RU" altLang="ru-UZ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  <m:r>
                          <a:rPr lang="en-US" altLang="ru-UZ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;</m:t>
                        </m:r>
                        <m:r>
                          <a:rPr lang="ru-RU" altLang="ru-UZ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−3</m:t>
                        </m:r>
                      </m:e>
                    </m:d>
                    <m:r>
                      <a:rPr lang="ru-RU" altLang="ru-UZ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.</m:t>
                    </m:r>
                  </m:oMath>
                </a14:m>
                <a:r>
                  <a:rPr lang="ru-RU" altLang="ru-UZ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Найдите координаты конца </a:t>
                </a:r>
                <a14:m>
                  <m:oMath xmlns:m="http://schemas.openxmlformats.org/officeDocument/2006/math">
                    <m:r>
                      <a:rPr lang="ru-RU" altLang="ru-UZ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𝐵</m:t>
                    </m:r>
                  </m:oMath>
                </a14:m>
                <a:r>
                  <a:rPr lang="en-US" altLang="ru-UZ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altLang="ru-UZ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вектора.  </a:t>
                </a:r>
                <a:r>
                  <a:rPr lang="en-US" altLang="ru-UZ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altLang="ru-UZ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just"/>
                <a:endParaRPr lang="ru-RU" altLang="ru-UZ" sz="1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just"/>
                <a:r>
                  <a:rPr lang="ru-RU" altLang="ru-UZ" sz="2400" b="1" i="1" dirty="0">
                    <a:solidFill>
                      <a:schemeClr val="accent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Решение. </a:t>
                </a: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ru-UZ" sz="2400" b="1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altLang="ru-UZ" sz="2400" b="1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𝒙</m:t>
                          </m:r>
                        </m:e>
                        <m:sub>
                          <m:r>
                            <a:rPr lang="ru-RU" altLang="ru-UZ" sz="2400" b="1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𝟐</m:t>
                          </m:r>
                        </m:sub>
                      </m:sSub>
                      <m:r>
                        <a:rPr lang="ru-RU" altLang="ru-UZ" sz="2400" b="1" i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sSub>
                        <m:sSubPr>
                          <m:ctrlPr>
                            <a:rPr lang="en-US" altLang="ru-UZ" sz="2400" b="1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altLang="ru-UZ" sz="2400" b="1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𝒙</m:t>
                          </m:r>
                        </m:e>
                        <m:sub>
                          <m:r>
                            <a:rPr lang="ru-RU" altLang="ru-UZ" sz="2400" b="1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𝟏</m:t>
                          </m:r>
                        </m:sub>
                      </m:sSub>
                      <m:r>
                        <a:rPr lang="ru-RU" altLang="ru-UZ" sz="2400" b="1" i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sSub>
                        <m:sSubPr>
                          <m:ctrlPr>
                            <a:rPr lang="en-US" altLang="ru-UZ" sz="2400" b="1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altLang="ru-UZ" sz="2400" b="1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𝒂</m:t>
                          </m:r>
                        </m:e>
                        <m:sub>
                          <m:r>
                            <a:rPr lang="en-US" altLang="ru-UZ" sz="2400" b="1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𝟏</m:t>
                          </m:r>
                        </m:sub>
                      </m:sSub>
                      <m:r>
                        <a:rPr lang="ru-RU" altLang="ru-UZ" sz="2400" b="1" i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;          </m:t>
                      </m:r>
                      <m:sSub>
                        <m:sSubPr>
                          <m:ctrlPr>
                            <a:rPr lang="en-US" altLang="ru-UZ" sz="2400" b="1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altLang="ru-UZ" sz="2400" b="1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𝒚</m:t>
                          </m:r>
                        </m:e>
                        <m:sub>
                          <m:r>
                            <a:rPr lang="ru-RU" altLang="ru-UZ" sz="2400" b="1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𝟐</m:t>
                          </m:r>
                        </m:sub>
                      </m:sSub>
                      <m:r>
                        <a:rPr lang="ru-RU" altLang="ru-UZ" sz="2400" b="1" i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sSub>
                        <m:sSubPr>
                          <m:ctrlPr>
                            <a:rPr lang="en-US" altLang="ru-UZ" sz="2400" b="1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altLang="ru-UZ" sz="2400" b="1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𝒚</m:t>
                          </m:r>
                        </m:e>
                        <m:sub>
                          <m:r>
                            <a:rPr lang="ru-RU" altLang="ru-UZ" sz="2400" b="1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𝟏</m:t>
                          </m:r>
                        </m:sub>
                      </m:sSub>
                      <m:r>
                        <a:rPr lang="ru-RU" altLang="ru-UZ" sz="2400" b="1" i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sSub>
                        <m:sSubPr>
                          <m:ctrlPr>
                            <a:rPr lang="en-US" altLang="ru-UZ" sz="2400" b="1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altLang="ru-UZ" sz="2400" b="1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𝒂</m:t>
                          </m:r>
                        </m:e>
                        <m:sub>
                          <m:r>
                            <a:rPr lang="en-US" altLang="ru-UZ" sz="2400" b="1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ru-UZ" sz="2400" b="1" i="1" dirty="0">
                  <a:solidFill>
                    <a:schemeClr val="accent1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just"/>
                <a:endParaRPr lang="ru-UZ" sz="2400" b="1" i="1" dirty="0">
                  <a:solidFill>
                    <a:schemeClr val="accent1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just"/>
                <a:r>
                  <a:rPr lang="ru-RU" altLang="ru-UZ" sz="2400" dirty="0">
                    <a:solidFill>
                      <a:schemeClr val="tx1"/>
                    </a:solidFill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ru-UZ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altLang="ru-UZ" sz="24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e>
                      <m:sub>
                        <m:r>
                          <a:rPr lang="ru-RU" altLang="ru-UZ" sz="24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  <m:r>
                      <a:rPr lang="ru-RU" altLang="ru-UZ" sz="2400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ru-RU" altLang="ru-UZ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−1+2=1;               </m:t>
                    </m:r>
                    <m:sSub>
                      <m:sSubPr>
                        <m:ctrlPr>
                          <a:rPr lang="en-US" altLang="ru-UZ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altLang="ru-UZ" sz="24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𝑦</m:t>
                        </m:r>
                      </m:e>
                      <m:sub>
                        <m:r>
                          <a:rPr lang="ru-RU" altLang="ru-UZ" sz="24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  <m:r>
                      <a:rPr lang="ru-RU" altLang="ru-UZ" sz="2400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ru-RU" altLang="ru-UZ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5+</m:t>
                    </m:r>
                    <m:d>
                      <m:dPr>
                        <m:ctrlPr>
                          <a:rPr lang="ru-RU" altLang="ru-UZ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ru-RU" altLang="ru-UZ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−3</m:t>
                        </m:r>
                      </m:e>
                    </m:d>
                    <m:r>
                      <a:rPr lang="ru-RU" altLang="ru-UZ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=2</m:t>
                    </m:r>
                  </m:oMath>
                </a14:m>
                <a:endParaRPr lang="ru-RU" sz="2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just"/>
                <a:endParaRPr lang="en-US" sz="2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" name="Text Box 72">
                <a:extLst>
                  <a:ext uri="{FF2B5EF4-FFF2-40B4-BE49-F238E27FC236}">
                    <a16:creationId xmlns:a16="http://schemas.microsoft.com/office/drawing/2014/main" id="{15CFF516-0131-9549-9D74-8123725254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57264" y="843558"/>
                <a:ext cx="8815065" cy="2923877"/>
              </a:xfrm>
              <a:prstGeom prst="rect">
                <a:avLst/>
              </a:prstGeom>
              <a:blipFill>
                <a:blip r:embed="rId2"/>
                <a:stretch>
                  <a:fillRect l="-1151" t="-1732" r="-1007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7F09AF29-9186-C049-AE98-72707ADEDFD1}"/>
                  </a:ext>
                </a:extLst>
              </p:cNvPr>
              <p:cNvSpPr txBox="1"/>
              <p:nvPr/>
            </p:nvSpPr>
            <p:spPr>
              <a:xfrm>
                <a:off x="5004048" y="3699926"/>
                <a:ext cx="2435923" cy="44627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b="1" i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Ответ:</m:t>
                      </m:r>
                      <m:r>
                        <a:rPr lang="ru-RU" altLang="ru-UZ" sz="3200" i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𝐵</m:t>
                      </m:r>
                      <m:r>
                        <a:rPr lang="en-US" b="1" i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ru-RU" b="1" i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b="1" i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;</m:t>
                      </m:r>
                      <m:r>
                        <a:rPr lang="ru-RU" b="1" i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b="1" i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ru-UZ" b="1" dirty="0">
                  <a:solidFill>
                    <a:schemeClr val="accent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7F09AF29-9186-C049-AE98-72707ADEDFD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4048" y="3699926"/>
                <a:ext cx="2435923" cy="446276"/>
              </a:xfrm>
              <a:prstGeom prst="rect">
                <a:avLst/>
              </a:prstGeom>
              <a:blipFill>
                <a:blip r:embed="rId3"/>
                <a:stretch>
                  <a:fillRect l="-3646" r="-4687" b="-30556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418245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17">
            <a:extLst>
              <a:ext uri="{FF2B5EF4-FFF2-40B4-BE49-F238E27FC236}">
                <a16:creationId xmlns:a16="http://schemas.microsoft.com/office/drawing/2014/main" id="{BD049924-9B65-CD49-8DEE-14FE1646AF02}"/>
              </a:ext>
            </a:extLst>
          </p:cNvPr>
          <p:cNvSpPr txBox="1">
            <a:spLocks/>
          </p:cNvSpPr>
          <p:nvPr/>
        </p:nvSpPr>
        <p:spPr>
          <a:xfrm>
            <a:off x="251520" y="195486"/>
            <a:ext cx="8835601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2200" b="0" i="0">
                <a:solidFill>
                  <a:srgbClr val="FEFEFE"/>
                </a:solidFill>
                <a:latin typeface="Arial"/>
                <a:ea typeface="+mn-ea"/>
                <a:cs typeface="Arial"/>
              </a:defRPr>
            </a:lvl1pPr>
            <a:lvl2pPr marL="724883">
              <a:defRPr>
                <a:latin typeface="+mn-lt"/>
                <a:ea typeface="+mn-ea"/>
                <a:cs typeface="+mn-cs"/>
              </a:defRPr>
            </a:lvl2pPr>
            <a:lvl3pPr marL="1449768">
              <a:defRPr>
                <a:latin typeface="+mn-lt"/>
                <a:ea typeface="+mn-ea"/>
                <a:cs typeface="+mn-cs"/>
              </a:defRPr>
            </a:lvl3pPr>
            <a:lvl4pPr marL="2174652">
              <a:defRPr>
                <a:latin typeface="+mn-lt"/>
                <a:ea typeface="+mn-ea"/>
                <a:cs typeface="+mn-cs"/>
              </a:defRPr>
            </a:lvl4pPr>
            <a:lvl5pPr marL="2899537">
              <a:defRPr>
                <a:latin typeface="+mn-lt"/>
                <a:ea typeface="+mn-ea"/>
                <a:cs typeface="+mn-cs"/>
              </a:defRPr>
            </a:lvl5pPr>
            <a:lvl6pPr marL="3624422">
              <a:defRPr>
                <a:latin typeface="+mn-lt"/>
                <a:ea typeface="+mn-ea"/>
                <a:cs typeface="+mn-cs"/>
              </a:defRPr>
            </a:lvl6pPr>
            <a:lvl7pPr marL="4349305">
              <a:defRPr>
                <a:latin typeface="+mn-lt"/>
                <a:ea typeface="+mn-ea"/>
                <a:cs typeface="+mn-cs"/>
              </a:defRPr>
            </a:lvl7pPr>
            <a:lvl8pPr marL="5074190">
              <a:defRPr>
                <a:latin typeface="+mn-lt"/>
                <a:ea typeface="+mn-ea"/>
                <a:cs typeface="+mn-cs"/>
              </a:defRPr>
            </a:lvl8pPr>
            <a:lvl9pPr marL="5799074">
              <a:defRPr>
                <a:latin typeface="+mn-lt"/>
                <a:ea typeface="+mn-ea"/>
                <a:cs typeface="+mn-cs"/>
              </a:defRPr>
            </a:lvl9pPr>
          </a:lstStyle>
          <a:p>
            <a:pPr algn="ctr" defTabSz="914400"/>
            <a:r>
              <a:rPr lang="ru-RU" sz="3200" b="1" kern="0" dirty="0"/>
              <a:t>РЕШЕНИЕ ЗАДАЧ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 Box 72">
                <a:extLst>
                  <a:ext uri="{FF2B5EF4-FFF2-40B4-BE49-F238E27FC236}">
                    <a16:creationId xmlns:a16="http://schemas.microsoft.com/office/drawing/2014/main" id="{15CFF516-0131-9549-9D74-8123725254D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57264" y="843558"/>
                <a:ext cx="8815065" cy="2696123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ru-RU" altLang="ru-UZ" sz="2400" b="1" i="1" dirty="0">
                    <a:solidFill>
                      <a:schemeClr val="accent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Задача 3.</a:t>
                </a:r>
                <a:r>
                  <a:rPr lang="ru-RU" altLang="ru-UZ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Найдите координаты векторов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altLang="ru-UZ" sz="24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en-US" altLang="ru-UZ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𝐴𝐵</m:t>
                        </m:r>
                      </m:e>
                    </m:acc>
                  </m:oMath>
                </a14:m>
                <a:r>
                  <a:rPr lang="en-US" altLang="ru-UZ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ru-UZ" sz="2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и</a:t>
                </a:r>
                <a:r>
                  <a:rPr lang="ru-RU" altLang="ru-UZ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altLang="ru-UZ" sz="24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en-US" altLang="ru-UZ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𝐵𝐴</m:t>
                        </m:r>
                      </m:e>
                    </m:acc>
                  </m:oMath>
                </a14:m>
                <a:r>
                  <a:rPr lang="ru-RU" altLang="ru-UZ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, если </a:t>
                </a:r>
                <a14:m>
                  <m:oMath xmlns:m="http://schemas.openxmlformats.org/officeDocument/2006/math">
                    <m:r>
                      <a:rPr lang="en-US" altLang="ru-UZ" sz="24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𝐴</m:t>
                    </m:r>
                    <m:r>
                      <a:rPr lang="ru-RU" altLang="ru-UZ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(−3;0)</m:t>
                    </m:r>
                  </m:oMath>
                </a14:m>
                <a:r>
                  <a:rPr lang="ru-RU" altLang="ru-UZ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и </a:t>
                </a:r>
                <a14:m>
                  <m:oMath xmlns:m="http://schemas.openxmlformats.org/officeDocument/2006/math">
                    <m:r>
                      <a:rPr lang="en-US" altLang="ru-UZ" sz="24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𝐵</m:t>
                    </m:r>
                    <m:r>
                      <a:rPr lang="ru-RU" altLang="ru-UZ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(5;−4)</m:t>
                    </m:r>
                  </m:oMath>
                </a14:m>
                <a:r>
                  <a:rPr lang="ru-RU" altLang="ru-UZ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.  </a:t>
                </a:r>
                <a:r>
                  <a:rPr lang="en-US" altLang="ru-UZ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altLang="ru-UZ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just"/>
                <a:endParaRPr lang="ru-RU" altLang="ru-UZ" sz="1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just"/>
                <a:r>
                  <a:rPr lang="ru-RU" altLang="ru-UZ" sz="2400" b="1" i="1" dirty="0">
                    <a:solidFill>
                      <a:schemeClr val="accent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Решение. </a:t>
                </a:r>
              </a:p>
              <a:p>
                <a:pPr marL="457200" indent="-457200" algn="just">
                  <a:buAutoNum type="arabicParenR"/>
                </a:pP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altLang="ru-UZ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en-US" altLang="ru-UZ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𝐴𝐵</m:t>
                        </m:r>
                      </m:e>
                    </m:acc>
                    <m:r>
                      <a:rPr lang="ru-RU" altLang="ru-UZ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acc>
                      <m:accPr>
                        <m:chr m:val="̅"/>
                        <m:ctrlPr>
                          <a:rPr lang="ru-RU" altLang="ru-UZ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ru-RU" altLang="ru-UZ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(5−</m:t>
                        </m:r>
                        <m:d>
                          <m:dPr>
                            <m:ctrlPr>
                              <a:rPr lang="ru-RU" altLang="ru-UZ" sz="24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dPr>
                          <m:e>
                            <m:r>
                              <a:rPr lang="ru-RU" altLang="ru-UZ" sz="24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−3</m:t>
                            </m:r>
                          </m:e>
                        </m:d>
                        <m:r>
                          <a:rPr lang="ru-RU" altLang="ru-UZ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;(−4−0)</m:t>
                        </m:r>
                      </m:e>
                    </m:acc>
                    <m:r>
                      <a:rPr lang="ru-RU" altLang="ru-UZ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acc>
                      <m:accPr>
                        <m:chr m:val="̅"/>
                        <m:ctrlPr>
                          <a:rPr lang="ru-RU" altLang="ru-UZ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ru-RU" altLang="ru-UZ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(8;−4)</m:t>
                        </m:r>
                      </m:e>
                    </m:acc>
                  </m:oMath>
                </a14:m>
                <a:endParaRPr lang="ru-RU" altLang="ru-UZ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457200" indent="-457200" algn="just">
                  <a:buAutoNum type="arabicParenR"/>
                </a:pPr>
                <a:endParaRPr lang="ru-RU" altLang="ru-UZ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457200" indent="-457200" algn="just">
                  <a:buAutoNum type="arabicParenR"/>
                </a:pPr>
                <a:r>
                  <a:rPr lang="en-US" altLang="ru-UZ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altLang="ru-UZ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en-US" altLang="ru-UZ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𝐵𝐴</m:t>
                        </m:r>
                      </m:e>
                    </m:acc>
                    <m:r>
                      <a:rPr lang="ru-RU" altLang="ru-UZ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=−</m:t>
                    </m:r>
                    <m:acc>
                      <m:accPr>
                        <m:chr m:val="⃗"/>
                        <m:ctrlPr>
                          <a:rPr lang="ru-RU" altLang="ru-UZ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en-US" altLang="ru-UZ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𝐴𝐵</m:t>
                        </m:r>
                      </m:e>
                    </m:acc>
                    <m:r>
                      <a:rPr lang="ru-RU" altLang="ru-UZ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=−</m:t>
                    </m:r>
                    <m:acc>
                      <m:accPr>
                        <m:chr m:val="̅"/>
                        <m:ctrlPr>
                          <a:rPr lang="ru-RU" altLang="ru-UZ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d>
                          <m:dPr>
                            <m:ctrlPr>
                              <a:rPr lang="ru-RU" altLang="ru-UZ" sz="24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dPr>
                          <m:e>
                            <m:r>
                              <a:rPr lang="ru-RU" altLang="ru-UZ" sz="24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8;−4</m:t>
                            </m:r>
                          </m:e>
                        </m:d>
                      </m:e>
                    </m:acc>
                    <m:r>
                      <a:rPr lang="ru-RU" altLang="ru-UZ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acc>
                      <m:accPr>
                        <m:chr m:val="̅"/>
                        <m:ctrlPr>
                          <a:rPr lang="ru-RU" altLang="ru-UZ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ru-RU" altLang="ru-UZ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(</m:t>
                        </m:r>
                        <m:r>
                          <a:rPr lang="ru-RU" altLang="ru-UZ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a:rPr lang="ru-RU" altLang="ru-UZ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8;4)</m:t>
                        </m:r>
                      </m:e>
                    </m:acc>
                  </m:oMath>
                </a14:m>
                <a:endParaRPr lang="en-US" sz="2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" name="Text Box 72">
                <a:extLst>
                  <a:ext uri="{FF2B5EF4-FFF2-40B4-BE49-F238E27FC236}">
                    <a16:creationId xmlns:a16="http://schemas.microsoft.com/office/drawing/2014/main" id="{15CFF516-0131-9549-9D74-8123725254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57264" y="843558"/>
                <a:ext cx="8815065" cy="2696123"/>
              </a:xfrm>
              <a:prstGeom prst="rect">
                <a:avLst/>
              </a:prstGeom>
              <a:blipFill>
                <a:blip r:embed="rId2"/>
                <a:stretch>
                  <a:fillRect l="-1151" r="-1007" b="-3756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7F09AF29-9186-C049-AE98-72707ADEDFD1}"/>
                  </a:ext>
                </a:extLst>
              </p:cNvPr>
              <p:cNvSpPr txBox="1"/>
              <p:nvPr/>
            </p:nvSpPr>
            <p:spPr>
              <a:xfrm>
                <a:off x="4427984" y="3809584"/>
                <a:ext cx="3963777" cy="51847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b="1" i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Ответ:</m:t>
                      </m:r>
                      <m:acc>
                        <m:accPr>
                          <m:chr m:val="̅"/>
                          <m:ctrlPr>
                            <a:rPr lang="ru-RU" altLang="ru-UZ" sz="3200" i="1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accPr>
                        <m:e>
                          <m:r>
                            <a:rPr lang="ru-RU" altLang="ru-UZ" sz="3200" i="1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(8;−4)</m:t>
                          </m:r>
                        </m:e>
                      </m:acc>
                      <m:r>
                        <a:rPr lang="ru-RU" altLang="ru-UZ" sz="3200" b="0" i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,</m:t>
                      </m:r>
                      <m:acc>
                        <m:accPr>
                          <m:chr m:val="̅"/>
                          <m:ctrlPr>
                            <a:rPr lang="ru-RU" altLang="ru-UZ" sz="3200" i="1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accPr>
                        <m:e>
                          <m:r>
                            <a:rPr lang="ru-RU" altLang="ru-UZ" sz="3200" i="1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(−8;4)</m:t>
                          </m:r>
                        </m:e>
                      </m:acc>
                    </m:oMath>
                  </m:oMathPara>
                </a14:m>
                <a:endParaRPr lang="ru-UZ" b="1" dirty="0">
                  <a:solidFill>
                    <a:schemeClr val="accent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7F09AF29-9186-C049-AE98-72707ADEDFD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7984" y="3809584"/>
                <a:ext cx="3963777" cy="518475"/>
              </a:xfrm>
              <a:prstGeom prst="rect">
                <a:avLst/>
              </a:prstGeom>
              <a:blipFill>
                <a:blip r:embed="rId3"/>
                <a:stretch>
                  <a:fillRect l="-1597" r="-3514" b="-34146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0467493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17">
            <a:extLst>
              <a:ext uri="{FF2B5EF4-FFF2-40B4-BE49-F238E27FC236}">
                <a16:creationId xmlns:a16="http://schemas.microsoft.com/office/drawing/2014/main" id="{4B89BF52-4653-4201-BE3B-EC0C2DD63791}"/>
              </a:ext>
            </a:extLst>
          </p:cNvPr>
          <p:cNvSpPr txBox="1">
            <a:spLocks/>
          </p:cNvSpPr>
          <p:nvPr/>
        </p:nvSpPr>
        <p:spPr>
          <a:xfrm>
            <a:off x="251520" y="195486"/>
            <a:ext cx="8835601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2200" b="0" i="0">
                <a:solidFill>
                  <a:srgbClr val="FEFEFE"/>
                </a:solidFill>
                <a:latin typeface="Arial"/>
                <a:ea typeface="+mn-ea"/>
                <a:cs typeface="Arial"/>
              </a:defRPr>
            </a:lvl1pPr>
            <a:lvl2pPr marL="724883">
              <a:defRPr>
                <a:latin typeface="+mn-lt"/>
                <a:ea typeface="+mn-ea"/>
                <a:cs typeface="+mn-cs"/>
              </a:defRPr>
            </a:lvl2pPr>
            <a:lvl3pPr marL="1449768">
              <a:defRPr>
                <a:latin typeface="+mn-lt"/>
                <a:ea typeface="+mn-ea"/>
                <a:cs typeface="+mn-cs"/>
              </a:defRPr>
            </a:lvl3pPr>
            <a:lvl4pPr marL="2174652">
              <a:defRPr>
                <a:latin typeface="+mn-lt"/>
                <a:ea typeface="+mn-ea"/>
                <a:cs typeface="+mn-cs"/>
              </a:defRPr>
            </a:lvl4pPr>
            <a:lvl5pPr marL="2899537">
              <a:defRPr>
                <a:latin typeface="+mn-lt"/>
                <a:ea typeface="+mn-ea"/>
                <a:cs typeface="+mn-cs"/>
              </a:defRPr>
            </a:lvl5pPr>
            <a:lvl6pPr marL="3624422">
              <a:defRPr>
                <a:latin typeface="+mn-lt"/>
                <a:ea typeface="+mn-ea"/>
                <a:cs typeface="+mn-cs"/>
              </a:defRPr>
            </a:lvl6pPr>
            <a:lvl7pPr marL="4349305">
              <a:defRPr>
                <a:latin typeface="+mn-lt"/>
                <a:ea typeface="+mn-ea"/>
                <a:cs typeface="+mn-cs"/>
              </a:defRPr>
            </a:lvl7pPr>
            <a:lvl8pPr marL="5074190">
              <a:defRPr>
                <a:latin typeface="+mn-lt"/>
                <a:ea typeface="+mn-ea"/>
                <a:cs typeface="+mn-cs"/>
              </a:defRPr>
            </a:lvl8pPr>
            <a:lvl9pPr marL="5799074">
              <a:defRPr>
                <a:latin typeface="+mn-lt"/>
                <a:ea typeface="+mn-ea"/>
                <a:cs typeface="+mn-cs"/>
              </a:defRPr>
            </a:lvl9pPr>
          </a:lstStyle>
          <a:p>
            <a:pPr algn="ctr" defTabSz="914400"/>
            <a:r>
              <a:rPr lang="ru-RU" sz="3200" b="1" kern="0" dirty="0"/>
              <a:t>РЕШЕНИЕ ЗАДАЧ</a:t>
            </a:r>
          </a:p>
        </p:txBody>
      </p:sp>
      <p:sp>
        <p:nvSpPr>
          <p:cNvPr id="7" name="Объект 2"/>
          <p:cNvSpPr>
            <a:spLocks noGrp="1"/>
          </p:cNvSpPr>
          <p:nvPr>
            <p:ph idx="4294967295"/>
          </p:nvPr>
        </p:nvSpPr>
        <p:spPr>
          <a:xfrm>
            <a:off x="107504" y="843557"/>
            <a:ext cx="8979617" cy="1067326"/>
          </a:xfrm>
          <a:prstGeom prst="rect">
            <a:avLst/>
          </a:prstGeom>
        </p:spPr>
        <p:txBody>
          <a:bodyPr lIns="81643" tIns="40822" rIns="81643" bIns="40822"/>
          <a:lstStyle/>
          <a:p>
            <a:r>
              <a:rPr lang="en-US" sz="3200" b="1" dirty="0"/>
              <a:t> </a:t>
            </a:r>
            <a:r>
              <a:rPr lang="en-US" sz="3200" b="1" i="1" dirty="0"/>
              <a:t> </a:t>
            </a:r>
            <a:r>
              <a:rPr lang="en-US" sz="3200" b="1" dirty="0"/>
              <a:t> </a:t>
            </a:r>
          </a:p>
          <a:p>
            <a:endParaRPr lang="en-US" sz="3200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Прямоугольник 2"/>
              <p:cNvSpPr/>
              <p:nvPr/>
            </p:nvSpPr>
            <p:spPr>
              <a:xfrm>
                <a:off x="323527" y="843557"/>
                <a:ext cx="8560299" cy="384105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90000"/>
                  </a:lnSpc>
                  <a:spcBef>
                    <a:spcPct val="20000"/>
                  </a:spcBef>
                </a:pPr>
                <a:r>
                  <a:rPr lang="ru-RU" alt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</a:t>
                </a:r>
                <a:r>
                  <a:rPr lang="ru-RU" altLang="ru-RU" sz="2400" b="1" i="1" dirty="0">
                    <a:solidFill>
                      <a:schemeClr val="accent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Задача 4</a:t>
                </a:r>
                <a:r>
                  <a:rPr lang="en-US" altLang="ru-RU" sz="2400" b="1" i="1" dirty="0">
                    <a:solidFill>
                      <a:schemeClr val="accent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r>
                  <a:rPr lang="en-US" alt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altLang="ru-RU" sz="2400" b="1" i="1" dirty="0">
                    <a:solidFill>
                      <a:schemeClr val="accent1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altLang="ru-RU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Найдите точки пересечения прямой с осями координат, заданной уравнением:</a:t>
                </a:r>
              </a:p>
              <a:p>
                <a:pPr>
                  <a:lnSpc>
                    <a:spcPct val="90000"/>
                  </a:lnSpc>
                  <a:spcBef>
                    <a:spcPct val="20000"/>
                  </a:spcBef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ru-RU" sz="28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3</m:t>
                      </m:r>
                      <m:r>
                        <a:rPr lang="en-US" altLang="ru-RU" sz="2800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𝑥</m:t>
                      </m:r>
                      <m:r>
                        <a:rPr lang="en-US" altLang="ru-RU" sz="2800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+4</m:t>
                      </m:r>
                      <m:r>
                        <a:rPr lang="en-US" altLang="ru-RU" sz="2800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𝑦</m:t>
                      </m:r>
                      <m:r>
                        <a:rPr lang="en-US" altLang="ru-RU" sz="28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=12</m:t>
                      </m:r>
                    </m:oMath>
                  </m:oMathPara>
                </a14:m>
                <a:endParaRPr lang="en-US" altLang="ru-RU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just"/>
                <a:endParaRPr lang="ru-RU" sz="2400" b="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just"/>
                <a:r>
                  <a:rPr lang="ru-RU" sz="2400" b="1" i="1" dirty="0">
                    <a:solidFill>
                      <a:schemeClr val="accent1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Решение</a:t>
                </a:r>
                <a:r>
                  <a:rPr lang="ru-RU" sz="2400" i="1" dirty="0">
                    <a:solidFill>
                      <a:schemeClr val="accent1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  <a:endParaRPr lang="en-US" sz="2400" i="1" dirty="0">
                  <a:solidFill>
                    <a:schemeClr val="accent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just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ru-RU" sz="24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𝑥</m:t>
                      </m:r>
                      <m:r>
                        <a:rPr lang="en-US" altLang="ru-RU" sz="24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=0</m:t>
                      </m:r>
                    </m:oMath>
                  </m:oMathPara>
                </a14:m>
                <a:endParaRPr lang="en-US" altLang="ru-RU" sz="2400" b="0" i="1" dirty="0">
                  <a:latin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 algn="just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ru-RU" sz="24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0</m:t>
                      </m:r>
                      <m:r>
                        <a:rPr lang="en-US" altLang="ru-RU" sz="2400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+4</m:t>
                      </m:r>
                      <m:r>
                        <a:rPr lang="en-US" altLang="ru-RU" sz="2400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𝑦</m:t>
                      </m:r>
                      <m:r>
                        <a:rPr lang="en-US" altLang="ru-RU" sz="2400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=12</m:t>
                      </m:r>
                    </m:oMath>
                  </m:oMathPara>
                </a14:m>
                <a:endParaRPr lang="en-US" altLang="ru-RU" sz="2400" i="1" dirty="0">
                  <a:latin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 algn="just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ru-RU" sz="2400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𝑦</m:t>
                      </m:r>
                      <m:r>
                        <a:rPr lang="en-US" altLang="ru-RU" sz="2400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=3</m:t>
                      </m:r>
                    </m:oMath>
                  </m:oMathPara>
                </a14:m>
                <a:endParaRPr lang="en-US" altLang="ru-RU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just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ru-RU" sz="24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(0;3)</m:t>
                      </m:r>
                    </m:oMath>
                  </m:oMathPara>
                </a14:m>
                <a:endParaRPr lang="en-US" altLang="ru-RU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ru-RU" sz="2400" i="1" dirty="0">
                  <a:solidFill>
                    <a:schemeClr val="accent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7" y="843557"/>
                <a:ext cx="8560299" cy="3841052"/>
              </a:xfrm>
              <a:prstGeom prst="rect">
                <a:avLst/>
              </a:prstGeom>
              <a:blipFill>
                <a:blip r:embed="rId2"/>
                <a:stretch>
                  <a:fillRect l="-1481" t="-2640" r="-741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29AFD804-9559-7544-AB7F-74AF44C0F2DC}"/>
                  </a:ext>
                </a:extLst>
              </p:cNvPr>
              <p:cNvSpPr txBox="1"/>
              <p:nvPr/>
            </p:nvSpPr>
            <p:spPr>
              <a:xfrm>
                <a:off x="5789035" y="4163440"/>
                <a:ext cx="2709588" cy="110799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ru-RU" sz="24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Ответ:</a:t>
                </a:r>
                <a:r>
                  <a:rPr lang="en-US" sz="24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ru-RU" sz="24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US" altLang="ru-RU" sz="24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𝟎</m:t>
                        </m:r>
                        <m:r>
                          <a:rPr lang="en-US" altLang="ru-RU" sz="24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;</m:t>
                        </m:r>
                        <m:r>
                          <a:rPr lang="en-US" altLang="ru-RU" sz="24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𝟑</m:t>
                        </m:r>
                      </m:e>
                    </m:d>
                    <m:r>
                      <a:rPr lang="en-US" altLang="ru-RU" sz="24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,</m:t>
                    </m:r>
                    <m:r>
                      <a:rPr lang="en-US" altLang="ru-RU" sz="2400" b="1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</m:t>
                    </m:r>
                    <m:r>
                      <a:rPr lang="en-US" altLang="ru-RU" sz="2400" b="1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𝟒</m:t>
                    </m:r>
                    <m:r>
                      <a:rPr lang="en-US" altLang="ru-RU" sz="2400" b="1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;</m:t>
                    </m:r>
                    <m:r>
                      <a:rPr lang="en-US" altLang="ru-RU" sz="2400" b="1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𝟎</m:t>
                    </m:r>
                    <m:r>
                      <a:rPr lang="en-US" altLang="ru-RU" sz="2400" b="1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)</m:t>
                    </m:r>
                  </m:oMath>
                </a14:m>
                <a:endParaRPr lang="en-US" altLang="ru-RU" sz="2400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altLang="ru-RU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2400" b="1" dirty="0">
                    <a:solidFill>
                      <a:schemeClr val="accent3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UZ" sz="2400" b="1" dirty="0">
                  <a:solidFill>
                    <a:schemeClr val="accent3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29AFD804-9559-7544-AB7F-74AF44C0F2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89035" y="4163440"/>
                <a:ext cx="2709588" cy="1107996"/>
              </a:xfrm>
              <a:prstGeom prst="rect">
                <a:avLst/>
              </a:prstGeom>
              <a:blipFill>
                <a:blip r:embed="rId3"/>
                <a:stretch>
                  <a:fillRect l="-6982" t="-8242" r="-427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4F31E0C9-93C8-7E44-9B40-D11C4D961B2C}"/>
                  </a:ext>
                </a:extLst>
              </p:cNvPr>
              <p:cNvSpPr txBox="1"/>
              <p:nvPr/>
            </p:nvSpPr>
            <p:spPr>
              <a:xfrm>
                <a:off x="3419872" y="2764083"/>
                <a:ext cx="1686039" cy="19236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sz="2400" b="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ru-RU" sz="2400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3</m:t>
                      </m:r>
                      <m:r>
                        <a:rPr lang="en-US" altLang="ru-RU" sz="2400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𝑥</m:t>
                      </m:r>
                      <m:r>
                        <a:rPr lang="en-US" altLang="ru-RU" sz="2400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+0=12</m:t>
                      </m:r>
                    </m:oMath>
                  </m:oMathPara>
                </a14:m>
                <a:endParaRPr lang="en-US" altLang="ru-RU" sz="2400" i="1" dirty="0">
                  <a:latin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ru-RU" sz="2400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𝑥</m:t>
                      </m:r>
                      <m:r>
                        <a:rPr lang="en-US" altLang="ru-RU" sz="24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=4</m:t>
                      </m:r>
                    </m:oMath>
                  </m:oMathPara>
                </a14:m>
                <a:endParaRPr lang="en-US" altLang="ru-RU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ru-RU" sz="2400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(</m:t>
                      </m:r>
                      <m:r>
                        <a:rPr lang="en-US" altLang="ru-RU" sz="24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4</m:t>
                      </m:r>
                      <m:r>
                        <a:rPr lang="en-US" altLang="ru-RU" sz="2400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;</m:t>
                      </m:r>
                      <m:r>
                        <a:rPr lang="en-US" altLang="ru-RU" sz="24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0</m:t>
                      </m:r>
                      <m:r>
                        <a:rPr lang="en-US" altLang="ru-RU" sz="2400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)</m:t>
                      </m:r>
                    </m:oMath>
                  </m:oMathPara>
                </a14:m>
                <a:endParaRPr lang="en-US" altLang="ru-RU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ru-UZ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4F31E0C9-93C8-7E44-9B40-D11C4D961B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9872" y="2764083"/>
                <a:ext cx="1686039" cy="1923604"/>
              </a:xfrm>
              <a:prstGeom prst="rect">
                <a:avLst/>
              </a:prstGeom>
              <a:blipFill>
                <a:blip r:embed="rId4"/>
                <a:stretch>
                  <a:fillRect l="-8209" r="-746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55766418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17">
            <a:extLst>
              <a:ext uri="{FF2B5EF4-FFF2-40B4-BE49-F238E27FC236}">
                <a16:creationId xmlns:a16="http://schemas.microsoft.com/office/drawing/2014/main" id="{BD049924-9B65-CD49-8DEE-14FE1646AF02}"/>
              </a:ext>
            </a:extLst>
          </p:cNvPr>
          <p:cNvSpPr txBox="1">
            <a:spLocks/>
          </p:cNvSpPr>
          <p:nvPr/>
        </p:nvSpPr>
        <p:spPr>
          <a:xfrm>
            <a:off x="251520" y="195486"/>
            <a:ext cx="8835601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2200" b="0" i="0">
                <a:solidFill>
                  <a:srgbClr val="FEFEFE"/>
                </a:solidFill>
                <a:latin typeface="Arial"/>
                <a:ea typeface="+mn-ea"/>
                <a:cs typeface="Arial"/>
              </a:defRPr>
            </a:lvl1pPr>
            <a:lvl2pPr marL="724883">
              <a:defRPr>
                <a:latin typeface="+mn-lt"/>
                <a:ea typeface="+mn-ea"/>
                <a:cs typeface="+mn-cs"/>
              </a:defRPr>
            </a:lvl2pPr>
            <a:lvl3pPr marL="1449768">
              <a:defRPr>
                <a:latin typeface="+mn-lt"/>
                <a:ea typeface="+mn-ea"/>
                <a:cs typeface="+mn-cs"/>
              </a:defRPr>
            </a:lvl3pPr>
            <a:lvl4pPr marL="2174652">
              <a:defRPr>
                <a:latin typeface="+mn-lt"/>
                <a:ea typeface="+mn-ea"/>
                <a:cs typeface="+mn-cs"/>
              </a:defRPr>
            </a:lvl4pPr>
            <a:lvl5pPr marL="2899537">
              <a:defRPr>
                <a:latin typeface="+mn-lt"/>
                <a:ea typeface="+mn-ea"/>
                <a:cs typeface="+mn-cs"/>
              </a:defRPr>
            </a:lvl5pPr>
            <a:lvl6pPr marL="3624422">
              <a:defRPr>
                <a:latin typeface="+mn-lt"/>
                <a:ea typeface="+mn-ea"/>
                <a:cs typeface="+mn-cs"/>
              </a:defRPr>
            </a:lvl6pPr>
            <a:lvl7pPr marL="4349305">
              <a:defRPr>
                <a:latin typeface="+mn-lt"/>
                <a:ea typeface="+mn-ea"/>
                <a:cs typeface="+mn-cs"/>
              </a:defRPr>
            </a:lvl7pPr>
            <a:lvl8pPr marL="5074190">
              <a:defRPr>
                <a:latin typeface="+mn-lt"/>
                <a:ea typeface="+mn-ea"/>
                <a:cs typeface="+mn-cs"/>
              </a:defRPr>
            </a:lvl8pPr>
            <a:lvl9pPr marL="5799074">
              <a:defRPr>
                <a:latin typeface="+mn-lt"/>
                <a:ea typeface="+mn-ea"/>
                <a:cs typeface="+mn-cs"/>
              </a:defRPr>
            </a:lvl9pPr>
          </a:lstStyle>
          <a:p>
            <a:pPr algn="ctr" defTabSz="914400"/>
            <a:r>
              <a:rPr lang="ru-RU" sz="3200" b="1" kern="0" dirty="0"/>
              <a:t>РЕШЕНИЕ ЗАДАЧ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 Box 72">
                <a:extLst>
                  <a:ext uri="{FF2B5EF4-FFF2-40B4-BE49-F238E27FC236}">
                    <a16:creationId xmlns:a16="http://schemas.microsoft.com/office/drawing/2014/main" id="{15CFF516-0131-9549-9D74-8123725254D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57264" y="843558"/>
                <a:ext cx="8815065" cy="3481979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ru-RU" altLang="ru-UZ" sz="2400" b="1" i="1" dirty="0">
                    <a:solidFill>
                      <a:schemeClr val="accent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Задача 5.</a:t>
                </a:r>
                <a:r>
                  <a:rPr lang="ru-RU" altLang="ru-UZ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Найдите координаты вектора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UZ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en-US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𝐴𝐵</m:t>
                        </m:r>
                      </m:e>
                    </m:acc>
                  </m:oMath>
                </a14:m>
                <a:r>
                  <a:rPr lang="ru-RU" altLang="ru-UZ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, если:</a:t>
                </a:r>
              </a:p>
              <a:p>
                <a:pPr algn="just"/>
                <a:r>
                  <a:rPr lang="ru-RU" altLang="ru-UZ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1) </a:t>
                </a:r>
                <a14:m>
                  <m:oMath xmlns:m="http://schemas.openxmlformats.org/officeDocument/2006/math">
                    <m:r>
                      <a:rPr lang="en-US" altLang="ru-UZ" sz="24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𝐴</m:t>
                    </m:r>
                    <m:d>
                      <m:dPr>
                        <m:ctrlPr>
                          <a:rPr lang="en-US" altLang="ru-UZ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US" altLang="ru-UZ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a:rPr lang="ru-RU" altLang="ru-UZ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  <m:r>
                          <a:rPr lang="en-US" altLang="ru-UZ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;</m:t>
                        </m:r>
                        <m:r>
                          <a:rPr lang="ru-RU" altLang="ru-UZ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e>
                    </m:d>
                  </m:oMath>
                </a14:m>
                <a:r>
                  <a:rPr lang="ru-RU" altLang="ru-UZ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и </a:t>
                </a:r>
                <a14:m>
                  <m:oMath xmlns:m="http://schemas.openxmlformats.org/officeDocument/2006/math">
                    <m:r>
                      <a:rPr lang="en-US" altLang="ru-UZ" sz="24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𝐵</m:t>
                    </m:r>
                    <m:r>
                      <a:rPr lang="ru-RU" altLang="ru-UZ" sz="24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</m:t>
                    </m:r>
                    <m:r>
                      <a:rPr lang="ru-RU" altLang="ru-UZ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3</m:t>
                    </m:r>
                    <m:r>
                      <a:rPr lang="ru-RU" altLang="ru-UZ" sz="24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;</m:t>
                    </m:r>
                    <m:r>
                      <a:rPr lang="ru-RU" altLang="ru-UZ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9</m:t>
                    </m:r>
                    <m:r>
                      <a:rPr lang="ru-RU" altLang="ru-UZ" sz="24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)</m:t>
                    </m:r>
                  </m:oMath>
                </a14:m>
                <a:r>
                  <a:rPr lang="ru-RU" altLang="ru-UZ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; </a:t>
                </a:r>
              </a:p>
              <a:p>
                <a:pPr algn="just"/>
                <a:r>
                  <a:rPr lang="ru-RU" altLang="ru-UZ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2) </a:t>
                </a:r>
                <a14:m>
                  <m:oMath xmlns:m="http://schemas.openxmlformats.org/officeDocument/2006/math">
                    <m:r>
                      <a:rPr lang="en-US" altLang="ru-UZ" sz="24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𝐴</m:t>
                    </m:r>
                    <m:d>
                      <m:dPr>
                        <m:ctrlPr>
                          <a:rPr lang="en-US" altLang="ru-UZ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ru-RU" altLang="ru-UZ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  <m:r>
                          <a:rPr lang="en-US" altLang="ru-UZ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;</m:t>
                        </m:r>
                        <m:r>
                          <a:rPr lang="ru-RU" altLang="ru-UZ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−5</m:t>
                        </m:r>
                      </m:e>
                    </m:d>
                  </m:oMath>
                </a14:m>
                <a:r>
                  <a:rPr lang="ru-RU" altLang="ru-UZ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и </a:t>
                </a:r>
                <a14:m>
                  <m:oMath xmlns:m="http://schemas.openxmlformats.org/officeDocument/2006/math">
                    <m:r>
                      <a:rPr lang="en-US" altLang="ru-UZ" sz="24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𝐵</m:t>
                    </m:r>
                    <m:r>
                      <a:rPr lang="ru-RU" altLang="ru-UZ" sz="24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</m:t>
                    </m:r>
                    <m:r>
                      <a:rPr lang="ru-RU" altLang="ru-UZ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</m:t>
                    </m:r>
                    <m:r>
                      <a:rPr lang="ru-RU" altLang="ru-UZ" sz="24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;</m:t>
                    </m:r>
                    <m:r>
                      <a:rPr lang="ru-RU" altLang="ru-UZ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−1</m:t>
                    </m:r>
                    <m:r>
                      <a:rPr lang="ru-RU" altLang="ru-UZ" sz="24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)</m:t>
                    </m:r>
                  </m:oMath>
                </a14:m>
                <a:r>
                  <a:rPr lang="ru-RU" altLang="ru-UZ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; </a:t>
                </a:r>
              </a:p>
              <a:p>
                <a:pPr algn="just"/>
                <a:r>
                  <a:rPr lang="ru-RU" altLang="ru-UZ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3) </a:t>
                </a:r>
                <a14:m>
                  <m:oMath xmlns:m="http://schemas.openxmlformats.org/officeDocument/2006/math">
                    <m:r>
                      <a:rPr lang="en-US" altLang="ru-UZ" sz="24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𝐴</m:t>
                    </m:r>
                    <m:d>
                      <m:dPr>
                        <m:ctrlPr>
                          <a:rPr lang="en-US" altLang="ru-UZ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ru-RU" altLang="ru-UZ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  <m:r>
                          <a:rPr lang="en-US" altLang="ru-UZ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;</m:t>
                        </m:r>
                        <m:r>
                          <a:rPr lang="ru-RU" altLang="ru-UZ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e>
                    </m:d>
                  </m:oMath>
                </a14:m>
                <a:r>
                  <a:rPr lang="ru-RU" altLang="ru-UZ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и </a:t>
                </a:r>
                <a14:m>
                  <m:oMath xmlns:m="http://schemas.openxmlformats.org/officeDocument/2006/math">
                    <m:r>
                      <a:rPr lang="en-US" altLang="ru-UZ" sz="24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𝐵</m:t>
                    </m:r>
                    <m:r>
                      <a:rPr lang="ru-RU" altLang="ru-UZ" sz="24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(3;</m:t>
                    </m:r>
                    <m:r>
                      <a:rPr lang="ru-RU" altLang="ru-UZ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2</m:t>
                    </m:r>
                    <m:r>
                      <a:rPr lang="ru-RU" altLang="ru-UZ" sz="24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)</m:t>
                    </m:r>
                  </m:oMath>
                </a14:m>
                <a:r>
                  <a:rPr lang="ru-RU" altLang="ru-UZ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;</a:t>
                </a:r>
              </a:p>
              <a:p>
                <a:pPr algn="just"/>
                <a:endParaRPr lang="ru-RU" altLang="ru-UZ" sz="1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just"/>
                <a:r>
                  <a:rPr lang="ru-RU" altLang="ru-UZ" sz="2400" b="1" i="1" dirty="0">
                    <a:solidFill>
                      <a:schemeClr val="accent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Решение. </a:t>
                </a:r>
              </a:p>
              <a:p>
                <a:pPr marL="457200" indent="-457200" algn="just">
                  <a:buAutoNum type="arabicParenR"/>
                </a:pP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UZ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en-US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𝐴𝐵</m:t>
                        </m:r>
                      </m:e>
                    </m:acc>
                    <m:r>
                      <a:rPr lang="ru-RU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acc>
                      <m:accPr>
                        <m:chr m:val="̅"/>
                        <m:ctrlPr>
                          <a:rPr lang="ru-RU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ru-RU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(3−(−1);(9−4)</m:t>
                        </m:r>
                      </m:e>
                    </m:acc>
                    <m:r>
                      <a:rPr lang="ru-RU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acc>
                      <m:accPr>
                        <m:chr m:val="̅"/>
                        <m:ctrlPr>
                          <a:rPr lang="ru-RU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ru-RU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(4;5)</m:t>
                        </m:r>
                      </m:e>
                    </m:acc>
                  </m:oMath>
                </a14:m>
                <a:endParaRPr lang="ru-RU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457200" indent="-457200" algn="just">
                  <a:buAutoNum type="arabicParenR"/>
                </a:pP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UZ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en-US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𝐴𝐵</m:t>
                        </m:r>
                      </m:e>
                    </m:acc>
                    <m:r>
                      <a:rPr lang="ru-RU" sz="24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acc>
                      <m:accPr>
                        <m:chr m:val="̅"/>
                        <m:ctrlPr>
                          <a:rPr lang="ru-RU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ru-RU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(</m:t>
                        </m:r>
                        <m:r>
                          <a:rPr lang="ru-RU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  <m:r>
                          <a:rPr lang="ru-RU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a:rPr lang="ru-RU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  <m:r>
                          <a:rPr lang="ru-RU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;(</m:t>
                        </m:r>
                        <m:r>
                          <a:rPr lang="ru-RU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−1</m:t>
                        </m:r>
                        <m:r>
                          <a:rPr lang="ru-RU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a:rPr lang="ru-RU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(−5</m:t>
                        </m:r>
                        <m:r>
                          <a:rPr lang="ru-RU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)</m:t>
                        </m:r>
                      </m:e>
                    </m:acc>
                    <m:r>
                      <a:rPr lang="ru-RU" sz="24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acc>
                      <m:accPr>
                        <m:chr m:val="̅"/>
                        <m:ctrlPr>
                          <a:rPr lang="ru-RU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ru-RU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(</m:t>
                        </m:r>
                        <m:r>
                          <a:rPr lang="ru-RU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−1</m:t>
                        </m:r>
                        <m:r>
                          <a:rPr lang="ru-RU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;</m:t>
                        </m:r>
                        <m:r>
                          <a:rPr lang="ru-RU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  <m:r>
                          <a:rPr lang="ru-RU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)</m:t>
                        </m:r>
                      </m:e>
                    </m:acc>
                  </m:oMath>
                </a14:m>
                <a:endParaRPr lang="ru-RU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457200" indent="-457200" algn="just">
                  <a:buAutoNum type="arabicParenR"/>
                </a:pP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UZ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en-US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𝐴𝐵</m:t>
                        </m:r>
                      </m:e>
                    </m:acc>
                    <m:r>
                      <a:rPr lang="ru-RU" sz="24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acc>
                      <m:accPr>
                        <m:chr m:val="̅"/>
                        <m:ctrlPr>
                          <a:rPr lang="ru-RU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ru-RU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(3−</m:t>
                        </m:r>
                        <m:r>
                          <a:rPr lang="ru-RU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  <m:r>
                          <a:rPr lang="ru-RU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);(</m:t>
                        </m:r>
                        <m:r>
                          <a:rPr lang="ru-RU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  <m:r>
                          <a:rPr lang="ru-RU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a:rPr lang="ru-RU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  <m:r>
                          <a:rPr lang="ru-RU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)</m:t>
                        </m:r>
                      </m:e>
                    </m:acc>
                    <m:r>
                      <a:rPr lang="ru-RU" sz="24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acc>
                      <m:accPr>
                        <m:chr m:val="̅"/>
                        <m:ctrlPr>
                          <a:rPr lang="ru-RU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ru-RU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(</m:t>
                        </m:r>
                        <m:r>
                          <a:rPr lang="ru-RU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0</m:t>
                        </m:r>
                        <m:r>
                          <a:rPr lang="ru-RU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;</m:t>
                        </m:r>
                        <m:r>
                          <a:rPr lang="ru-RU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0</m:t>
                        </m:r>
                        <m:r>
                          <a:rPr lang="ru-RU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)</m:t>
                        </m:r>
                      </m:e>
                    </m:acc>
                  </m:oMath>
                </a14:m>
                <a:endParaRPr lang="ru-RU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6" name="Text Box 72">
                <a:extLst>
                  <a:ext uri="{FF2B5EF4-FFF2-40B4-BE49-F238E27FC236}">
                    <a16:creationId xmlns:a16="http://schemas.microsoft.com/office/drawing/2014/main" id="{15CFF516-0131-9549-9D74-8123725254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57264" y="843558"/>
                <a:ext cx="8815065" cy="3481979"/>
              </a:xfrm>
              <a:prstGeom prst="rect">
                <a:avLst/>
              </a:prstGeom>
              <a:blipFill>
                <a:blip r:embed="rId2"/>
                <a:stretch>
                  <a:fillRect l="-1151" b="-2182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4559706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2" descr="C:\Users\Iroda\Downloads\VQpq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2333479"/>
            <a:ext cx="3384376" cy="2163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bject 2">
            <a:extLst>
              <a:ext uri="{FF2B5EF4-FFF2-40B4-BE49-F238E27FC236}">
                <a16:creationId xmlns:a16="http://schemas.microsoft.com/office/drawing/2014/main" id="{7FC1F883-1236-4202-BC5C-D62FD599365E}"/>
              </a:ext>
            </a:extLst>
          </p:cNvPr>
          <p:cNvSpPr/>
          <p:nvPr/>
        </p:nvSpPr>
        <p:spPr>
          <a:xfrm>
            <a:off x="0" y="1362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170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одержимое 17">
            <a:extLst>
              <a:ext uri="{FF2B5EF4-FFF2-40B4-BE49-F238E27FC236}">
                <a16:creationId xmlns:a16="http://schemas.microsoft.com/office/drawing/2014/main" id="{4B89BF52-4653-4201-BE3B-EC0C2DD63791}"/>
              </a:ext>
            </a:extLst>
          </p:cNvPr>
          <p:cNvSpPr txBox="1">
            <a:spLocks/>
          </p:cNvSpPr>
          <p:nvPr/>
        </p:nvSpPr>
        <p:spPr>
          <a:xfrm>
            <a:off x="251520" y="111843"/>
            <a:ext cx="8835601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2200" b="0" i="0">
                <a:solidFill>
                  <a:srgbClr val="FEFEFE"/>
                </a:solidFill>
                <a:latin typeface="Arial"/>
                <a:ea typeface="+mn-ea"/>
                <a:cs typeface="Arial"/>
              </a:defRPr>
            </a:lvl1pPr>
            <a:lvl2pPr marL="724883">
              <a:defRPr>
                <a:latin typeface="+mn-lt"/>
                <a:ea typeface="+mn-ea"/>
                <a:cs typeface="+mn-cs"/>
              </a:defRPr>
            </a:lvl2pPr>
            <a:lvl3pPr marL="1449768">
              <a:defRPr>
                <a:latin typeface="+mn-lt"/>
                <a:ea typeface="+mn-ea"/>
                <a:cs typeface="+mn-cs"/>
              </a:defRPr>
            </a:lvl3pPr>
            <a:lvl4pPr marL="2174652">
              <a:defRPr>
                <a:latin typeface="+mn-lt"/>
                <a:ea typeface="+mn-ea"/>
                <a:cs typeface="+mn-cs"/>
              </a:defRPr>
            </a:lvl4pPr>
            <a:lvl5pPr marL="2899537">
              <a:defRPr>
                <a:latin typeface="+mn-lt"/>
                <a:ea typeface="+mn-ea"/>
                <a:cs typeface="+mn-cs"/>
              </a:defRPr>
            </a:lvl5pPr>
            <a:lvl6pPr marL="3624422">
              <a:defRPr>
                <a:latin typeface="+mn-lt"/>
                <a:ea typeface="+mn-ea"/>
                <a:cs typeface="+mn-cs"/>
              </a:defRPr>
            </a:lvl6pPr>
            <a:lvl7pPr marL="4349305">
              <a:defRPr>
                <a:latin typeface="+mn-lt"/>
                <a:ea typeface="+mn-ea"/>
                <a:cs typeface="+mn-cs"/>
              </a:defRPr>
            </a:lvl7pPr>
            <a:lvl8pPr marL="5074190">
              <a:defRPr>
                <a:latin typeface="+mn-lt"/>
                <a:ea typeface="+mn-ea"/>
                <a:cs typeface="+mn-cs"/>
              </a:defRPr>
            </a:lvl8pPr>
            <a:lvl9pPr marL="5799074">
              <a:defRPr>
                <a:latin typeface="+mn-lt"/>
                <a:ea typeface="+mn-ea"/>
                <a:cs typeface="+mn-cs"/>
              </a:defRPr>
            </a:lvl9pPr>
          </a:lstStyle>
          <a:p>
            <a:pPr algn="ctr" defTabSz="914400"/>
            <a:r>
              <a:rPr lang="ru-RU" sz="2800" b="1" kern="0" dirty="0"/>
              <a:t>ЗАДАНИЯ ДЛЯ САМОСТОЯТЕЛЬНОГО РЕШЕНИЯ</a:t>
            </a:r>
          </a:p>
        </p:txBody>
      </p:sp>
      <p:sp>
        <p:nvSpPr>
          <p:cNvPr id="7" name="Объект 2"/>
          <p:cNvSpPr>
            <a:spLocks noGrp="1"/>
          </p:cNvSpPr>
          <p:nvPr>
            <p:ph idx="4294967295"/>
          </p:nvPr>
        </p:nvSpPr>
        <p:spPr>
          <a:xfrm>
            <a:off x="107504" y="843557"/>
            <a:ext cx="8979617" cy="1067326"/>
          </a:xfrm>
          <a:prstGeom prst="rect">
            <a:avLst/>
          </a:prstGeom>
        </p:spPr>
        <p:txBody>
          <a:bodyPr lIns="81643" tIns="40822" rIns="81643" bIns="40822"/>
          <a:lstStyle/>
          <a:p>
            <a:r>
              <a:rPr lang="en-US" sz="3200" b="1" dirty="0"/>
              <a:t> </a:t>
            </a:r>
            <a:r>
              <a:rPr lang="en-US" sz="3200" b="1" i="1" dirty="0"/>
              <a:t> </a:t>
            </a:r>
            <a:r>
              <a:rPr lang="en-US" sz="3200" b="1" dirty="0"/>
              <a:t> </a:t>
            </a:r>
          </a:p>
          <a:p>
            <a:endParaRPr lang="en-US" sz="32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915566"/>
            <a:ext cx="84969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err="1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lang="ru-RU" sz="3600" b="1" dirty="0" err="1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ешить</a:t>
            </a:r>
            <a:r>
              <a:rPr lang="ru-RU" sz="3600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письменно задачи </a:t>
            </a:r>
            <a:r>
              <a:rPr lang="ru-RU" sz="3600" b="1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№ 23, 24</a:t>
            </a:r>
            <a:endParaRPr lang="ru-RU" sz="3600" b="1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3600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на странице </a:t>
            </a:r>
            <a:r>
              <a:rPr lang="en-US" sz="3600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  <a:r>
              <a:rPr lang="ru-RU" sz="3600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173143392"/>
      </p:ext>
    </p:extLst>
  </p:cSld>
  <p:clrMapOvr>
    <a:masterClrMapping/>
  </p:clrMapOvr>
  <p:transition spd="slow">
    <p:wip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12368c2cd8a2735ddf2c7012c4124d0e8ed30f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21586</TotalTime>
  <Words>342</Words>
  <Application>Microsoft Macintosh PowerPoint</Application>
  <PresentationFormat>Экран (16:9)</PresentationFormat>
  <Paragraphs>63</Paragraphs>
  <Slides>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Calibri</vt:lpstr>
      <vt:lpstr>Cambria Math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Презентация.cdr</dc:title>
  <dc:creator>Komlov Mirodil</dc:creator>
  <cp:lastModifiedBy>Rano7kh@icloud.com</cp:lastModifiedBy>
  <cp:revision>1530</cp:revision>
  <dcterms:created xsi:type="dcterms:W3CDTF">2020-04-09T07:32:19Z</dcterms:created>
  <dcterms:modified xsi:type="dcterms:W3CDTF">2021-04-06T07:30:16Z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2020-04-09T00:00:00Z</vt:filetime>
  </property>
  <property fmtid="{D5CDD505-2E9C-101B-9397-08002B2CF9AE}" pid="3" name="Creator">
    <vt:lpwstr>CorelDRAW 2019</vt:lpwstr>
  </property>
  <property fmtid="{D5CDD505-2E9C-101B-9397-08002B2CF9AE}" pid="4" name="LastSaved">
    <vt:filetime>2020-04-09T00:00:00Z</vt:filetime>
  </property>
</Properties>
</file>