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306" r:id="rId2"/>
    <p:sldId id="1568" r:id="rId3"/>
    <p:sldId id="1573" r:id="rId4"/>
    <p:sldId id="1574" r:id="rId5"/>
    <p:sldId id="1575" r:id="rId6"/>
    <p:sldId id="1577" r:id="rId7"/>
    <p:sldId id="1536" r:id="rId8"/>
  </p:sldIdLst>
  <p:sldSz cx="9144000" cy="5143500" type="screen16x9"/>
  <p:notesSz cx="5765800" cy="3244850"/>
  <p:custDataLst>
    <p:tags r:id="rId10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18" autoAdjust="0"/>
    <p:restoredTop sz="94584" autoAdjust="0"/>
  </p:normalViewPr>
  <p:slideViewPr>
    <p:cSldViewPr>
      <p:cViewPr varScale="1">
        <p:scale>
          <a:sx n="138" d="100"/>
          <a:sy n="138" d="100"/>
        </p:scale>
        <p:origin x="472" y="184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5318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68925" y="2387250"/>
            <a:ext cx="3636600" cy="22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6468430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ransition spd="slow">
    <p:wip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NUL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0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2386"/>
            <a:ext cx="9144000" cy="12979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19" dirty="0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385647" y="243913"/>
            <a:ext cx="5497998" cy="793770"/>
          </a:xfrm>
          <a:prstGeom prst="rect">
            <a:avLst/>
          </a:prstGeom>
        </p:spPr>
        <p:txBody>
          <a:bodyPr spcFirstLastPara="1" vert="horz" wrap="square" lIns="0" tIns="19013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16533" algn="ctr">
              <a:lnSpc>
                <a:spcPct val="100000"/>
              </a:lnSpc>
              <a:spcBef>
                <a:spcPts val="149"/>
              </a:spcBef>
            </a:pPr>
            <a:r>
              <a:rPr lang="ru-RU" sz="49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lang="en-US" sz="49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6092810" y="1779662"/>
            <a:ext cx="2721368" cy="278537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38" dirty="0"/>
          </a:p>
        </p:txBody>
      </p:sp>
      <p:sp>
        <p:nvSpPr>
          <p:cNvPr id="16" name="TextBox 15"/>
          <p:cNvSpPr txBox="1"/>
          <p:nvPr/>
        </p:nvSpPr>
        <p:spPr>
          <a:xfrm>
            <a:off x="898217" y="2154654"/>
            <a:ext cx="6494410" cy="278537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131"/>
            <a:r>
              <a:rPr lang="ru-RU" sz="4000" b="1" dirty="0">
                <a:solidFill>
                  <a:srgbClr val="002060"/>
                </a:solidFill>
                <a:latin typeface="Arial"/>
                <a:cs typeface="Arial"/>
              </a:rPr>
              <a:t>РЕШЕНИЕ ЗАДАЧ</a:t>
            </a:r>
          </a:p>
          <a:p>
            <a:pPr marL="20131"/>
            <a:r>
              <a:rPr lang="ru-RU" sz="4000" b="1" dirty="0">
                <a:solidFill>
                  <a:srgbClr val="002060"/>
                </a:solidFill>
                <a:latin typeface="Arial"/>
                <a:cs typeface="Arial"/>
              </a:rPr>
              <a:t>(9 часть)</a:t>
            </a:r>
          </a:p>
          <a:p>
            <a:pPr marL="20131"/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algn="ctr"/>
            <a:endParaRPr lang="en-US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6690" y="2154654"/>
            <a:ext cx="545421" cy="58493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9" name="Прямоугольник 8"/>
          <p:cNvSpPr/>
          <p:nvPr/>
        </p:nvSpPr>
        <p:spPr>
          <a:xfrm>
            <a:off x="346691" y="2859782"/>
            <a:ext cx="545421" cy="12979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624548" y="271423"/>
            <a:ext cx="699000" cy="73875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endParaRPr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45744" y="298787"/>
            <a:ext cx="1857773" cy="702078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класс</a:t>
            </a:r>
          </a:p>
        </p:txBody>
      </p:sp>
    </p:spTree>
    <p:extLst>
      <p:ext uri="{BB962C8B-B14F-4D97-AF65-F5344CB8AC3E}">
        <p14:creationId xmlns:p14="http://schemas.microsoft.com/office/powerpoint/2010/main" val="407840829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7264" y="843558"/>
                <a:ext cx="8815065" cy="389882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alt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1.</a:t>
                </a:r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ru-UZ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Найдите длину вектора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UZ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ru-RU" altLang="ru-UZ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если:</a:t>
                </a:r>
              </a:p>
              <a:p>
                <a:pPr algn="just"/>
                <a:r>
                  <a:rPr lang="ru-RU" altLang="ru-UZ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en-US" altLang="ru-UZ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d>
                      <m:dPr>
                        <m:ctrlPr>
                          <a:rPr lang="en-US" altLang="ru-UZ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  <m:r>
                          <a:rPr lang="en-US" altLang="ru-UZ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e>
                    </m:d>
                  </m:oMath>
                </a14:m>
                <a:r>
                  <a:rPr lang="ru-RU" altLang="ru-UZ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и </a:t>
                </a:r>
                <a14:m>
                  <m:oMath xmlns:m="http://schemas.openxmlformats.org/officeDocument/2006/math">
                    <m:r>
                      <a:rPr lang="en-US" altLang="ru-UZ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ru-RU" altLang="ru-UZ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ru-RU" altLang="ru-U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a:rPr lang="ru-RU" altLang="ru-UZ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altLang="ru-U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−5</m:t>
                    </m:r>
                    <m:r>
                      <a:rPr lang="ru-RU" altLang="ru-UZ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ru-RU" altLang="ru-UZ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</a:p>
              <a:p>
                <a:pPr algn="just"/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altLang="ru-UZ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en-US" altLang="ru-UZ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d>
                      <m:dPr>
                        <m:ctrlPr>
                          <a:rPr lang="en-US" altLang="ru-UZ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ru-UZ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−4</m:t>
                        </m:r>
                      </m:e>
                    </m:d>
                  </m:oMath>
                </a14:m>
                <a:r>
                  <a:rPr lang="ru-RU" altLang="ru-UZ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и </a:t>
                </a:r>
                <a14:m>
                  <m:oMath xmlns:m="http://schemas.openxmlformats.org/officeDocument/2006/math">
                    <m:r>
                      <a:rPr lang="en-US" altLang="ru-UZ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ru-RU" altLang="ru-UZ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ru-RU" altLang="ru-U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ru-RU" altLang="ru-UZ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altLang="ru-U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</m:t>
                    </m:r>
                    <m:r>
                      <a:rPr lang="ru-RU" altLang="ru-UZ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ru-RU" altLang="ru-UZ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</a:p>
              <a:p>
                <a:pPr algn="just"/>
                <a:endParaRPr lang="ru-RU" altLang="ru-UZ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alt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</a:t>
                </a:r>
                <a:r>
                  <a:rPr lang="ru-RU" altLang="ru-UZ" sz="24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ru-RU" altLang="ru-UZ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altLang="ru-UZ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ru-UZ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𝑨𝑩</m:t>
                              </m:r>
                            </m:e>
                          </m:acc>
                        </m:e>
                      </m:d>
                      <m:r>
                        <a:rPr lang="en-US" altLang="ru-UZ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altLang="ru-UZ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altLang="ru-UZ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ru-UZ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altLang="ru-UZ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ru-UZ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altLang="ru-UZ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altLang="ru-UZ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ru-UZ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ru-UZ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altLang="ru-UZ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altLang="ru-UZ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altLang="ru-UZ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altLang="ru-UZ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ru-UZ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ru-UZ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altLang="ru-UZ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ru-UZ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𝒚</m:t>
                                  </m:r>
                                </m:e>
                                <m:sub>
                                  <m:r>
                                    <a:rPr lang="en-US" altLang="ru-UZ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altLang="ru-UZ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ru-UZ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ru-UZ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𝒚</m:t>
                                  </m:r>
                                </m:e>
                                <m:sub>
                                  <m:r>
                                    <a:rPr lang="en-US" altLang="ru-UZ" sz="24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altLang="ru-UZ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altLang="ru-UZ" sz="2400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ru-RU" altLang="ru-UZ" sz="24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UZ" sz="2400" dirty="0">
                    <a:cs typeface="Arial" panose="020B0604020202020204" pitchFamily="34" charset="0"/>
                  </a:rPr>
                  <a:t>1</a:t>
                </a:r>
                <a:r>
                  <a:rPr lang="ru-UZ" sz="24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ru-UZ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𝐴𝐵</m:t>
                            </m:r>
                          </m:e>
                        </m:acc>
                      </m:e>
                    </m:d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sSup>
                          <m:sSupPr>
                            <m:ctrlPr>
                              <a:rPr lang="ru-RU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ru-RU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3−0)</m:t>
                            </m:r>
                          </m:e>
                          <m:sup>
                            <m:r>
                              <a:rPr lang="ru-RU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ru-RU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ru-RU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(−5−</m:t>
                            </m:r>
                            <m:d>
                              <m:dPr>
                                <m:ctrlPr>
                                  <a:rPr lang="ru-RU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ru-RU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−1</m:t>
                                </m:r>
                              </m:e>
                            </m:d>
                            <m:r>
                              <a:rPr lang="ru-RU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ru-RU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ru-RU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en-US" sz="240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  <a:p>
                <a:pPr algn="just"/>
                <a:r>
                  <a:rPr lang="ru-UZ" sz="2400" dirty="0">
                    <a:cs typeface="Arial" panose="020B0604020202020204" pitchFamily="34" charset="0"/>
                  </a:rPr>
                  <a:t>2</a:t>
                </a:r>
                <a:r>
                  <a:rPr lang="ru-UZ" sz="24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ru-UZ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𝐴𝐵</m:t>
                            </m:r>
                          </m:e>
                        </m:acc>
                      </m:e>
                    </m:d>
                    <m:r>
                      <a:rPr lang="ru-RU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2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(2−2)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(−1−</m:t>
                            </m:r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−4</m:t>
                                </m:r>
                              </m:e>
                            </m:d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ru-RU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7264" y="843558"/>
                <a:ext cx="8815065" cy="3898824"/>
              </a:xfrm>
              <a:prstGeom prst="rect">
                <a:avLst/>
              </a:prstGeom>
              <a:blipFill>
                <a:blip r:embed="rId2"/>
                <a:stretch>
                  <a:fillRect l="-1151" b="-1948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2303C35-7926-3345-9B4B-C46FEBC392BB}"/>
                  </a:ext>
                </a:extLst>
              </p:cNvPr>
              <p:cNvSpPr txBox="1"/>
              <p:nvPr/>
            </p:nvSpPr>
            <p:spPr>
              <a:xfrm>
                <a:off x="5292080" y="3363838"/>
                <a:ext cx="3213380" cy="50802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ru-UZ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9+16</m:t>
                          </m:r>
                        </m:e>
                      </m:ra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e>
                      </m:ra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ru-UZ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2303C35-7926-3345-9B4B-C46FEBC392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3363838"/>
                <a:ext cx="3213380" cy="508024"/>
              </a:xfrm>
              <a:prstGeom prst="rect">
                <a:avLst/>
              </a:prstGeom>
              <a:blipFill>
                <a:blip r:embed="rId3"/>
                <a:stretch>
                  <a:fillRect r="-787" b="-487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523A524-4ECB-134A-BA12-632572F7F682}"/>
                  </a:ext>
                </a:extLst>
              </p:cNvPr>
              <p:cNvSpPr txBox="1"/>
              <p:nvPr/>
            </p:nvSpPr>
            <p:spPr>
              <a:xfrm>
                <a:off x="5292080" y="4105545"/>
                <a:ext cx="2710229" cy="4816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ru-UZ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0+9</m:t>
                          </m:r>
                        </m:e>
                      </m:ra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</m:ra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ru-UZ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523A524-4ECB-134A-BA12-632572F7F6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4105545"/>
                <a:ext cx="2710229" cy="481607"/>
              </a:xfrm>
              <a:prstGeom prst="rect">
                <a:avLst/>
              </a:prstGeom>
              <a:blipFill>
                <a:blip r:embed="rId4"/>
                <a:stretch>
                  <a:fillRect r="-2326" b="-789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95403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467" y="987574"/>
                <a:ext cx="8815065" cy="247202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alt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2.</a:t>
                </a:r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Найдите сумму векторов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en-US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a:rPr lang="en-US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  <m:r>
                      <a:rPr lang="en-US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и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d>
                      <m:dPr>
                        <m:ctrlP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e>
                    </m:d>
                  </m:oMath>
                </a14:m>
                <a:endParaRPr lang="ru-RU" altLang="ru-UZ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altLang="ru-UZ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alt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altLang="ru-UZ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ru-RU" altLang="ru-UZ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e>
                      </m:acc>
                      <m:d>
                        <m:dPr>
                          <m:ctrlPr>
                            <a:rPr lang="en-US" altLang="ru-UZ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ru-RU" altLang="ru-UZ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  <m:r>
                            <a:rPr lang="en-US" altLang="ru-UZ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;</m:t>
                          </m:r>
                          <m:r>
                            <a:rPr lang="ru-RU" altLang="ru-UZ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e>
                      </m:d>
                      <m:r>
                        <a:rPr lang="ru-RU" altLang="ru-UZ" sz="24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ru-RU" altLang="ru-UZ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ru-UZ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e>
                      </m:acc>
                      <m:d>
                        <m:dPr>
                          <m:ctrlPr>
                            <a:rPr lang="en-US" altLang="ru-UZ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ru-RU" altLang="ru-UZ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altLang="ru-UZ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;</m:t>
                          </m:r>
                          <m:r>
                            <a:rPr lang="ru-RU" altLang="ru-UZ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</m:e>
                      </m:d>
                      <m:r>
                        <a:rPr lang="ru-RU" altLang="ru-UZ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ru-RU" altLang="ru-UZ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en-US" altLang="ru-UZ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  <m:r>
                                <a:rPr lang="en-US" altLang="ru-UZ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</m:t>
                              </m:r>
                              <m:r>
                                <a:rPr lang="ru-RU" altLang="ru-UZ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5</m:t>
                              </m:r>
                            </m:e>
                          </m:d>
                        </m:e>
                      </m:acc>
                      <m:r>
                        <a:rPr lang="ru-RU" altLang="ru-UZ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acc>
                        <m:accPr>
                          <m:chr m:val="̅"/>
                          <m:ctrlPr>
                            <a:rPr lang="ru-RU" altLang="ru-UZ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en-US" altLang="ru-UZ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altLang="ru-UZ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</m:t>
                              </m:r>
                              <m:r>
                                <a:rPr lang="ru-RU" altLang="ru-UZ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7</m:t>
                              </m:r>
                            </m:e>
                          </m:d>
                        </m:e>
                      </m:acc>
                      <m:r>
                        <a:rPr lang="ru-RU" altLang="ru-UZ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ru-RU" altLang="ru-UZ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ru-RU" altLang="ru-UZ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3+2</m:t>
                              </m:r>
                            </m:e>
                          </m:d>
                          <m:r>
                            <a:rPr lang="ru-RU" altLang="ru-UZ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;(5+7)</m:t>
                          </m:r>
                        </m:e>
                      </m:acc>
                      <m:r>
                        <a:rPr lang="ru-RU" altLang="ru-UZ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ru-RU" altLang="ru-UZ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ru-RU" altLang="ru-UZ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(5;12)</m:t>
                          </m:r>
                        </m:e>
                      </m:acc>
                    </m:oMath>
                  </m:oMathPara>
                </a14:m>
                <a:endParaRPr lang="ru-RU" altLang="ru-UZ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altLang="ru-UZ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Значит, координаты вектора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равны </a:t>
                </a:r>
                <a14:m>
                  <m:oMath xmlns:m="http://schemas.openxmlformats.org/officeDocument/2006/math">
                    <m:r>
                      <a:rPr lang="ru-RU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(5;12</m:t>
                    </m:r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4467" y="987574"/>
                <a:ext cx="8815065" cy="2472023"/>
              </a:xfrm>
              <a:prstGeom prst="rect">
                <a:avLst/>
              </a:prstGeom>
              <a:blipFill>
                <a:blip r:embed="rId2"/>
                <a:stretch>
                  <a:fillRect l="-1006" t="-1020" b="-4592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60875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467" y="987574"/>
                <a:ext cx="8815065" cy="285174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alt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3.</a:t>
                </a:r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Найдите разность векторов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en-US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−3</m:t>
                    </m:r>
                    <m:r>
                      <a:rPr lang="en-US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  <m:r>
                      <a:rPr lang="en-US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и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d>
                      <m:dPr>
                        <m:ctrlP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e>
                    </m:d>
                  </m:oMath>
                </a14:m>
                <a:endParaRPr lang="ru-RU" altLang="ru-UZ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altLang="ru-UZ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alt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</a:p>
              <a:p>
                <a:pPr algn="just"/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d>
                      <m:dPr>
                        <m:ctrlP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  <m: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e>
                    </m:d>
                    <m:r>
                      <a:rPr lang="ru-RU" altLang="ru-UZ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acc>
                      <m:accPr>
                        <m:chr m:val="⃗"/>
                        <m:ctrlP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d>
                      <m:dPr>
                        <m:ctrlP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e>
                    </m:d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en-US" altLang="ru-UZ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</m:t>
                            </m:r>
                            <m:r>
                              <a:rPr lang="en-US" altLang="ru-UZ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;</m:t>
                            </m:r>
                            <m:r>
                              <a:rPr lang="ru-RU" altLang="ru-UZ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5</m:t>
                            </m:r>
                          </m:e>
                        </m:d>
                      </m:e>
                    </m:acc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̅"/>
                        <m:ctrlP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en-US" altLang="ru-UZ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  <m:r>
                              <a:rPr lang="en-US" altLang="ru-UZ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;</m:t>
                            </m:r>
                            <m:r>
                              <a:rPr lang="ru-RU" altLang="ru-UZ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</m:t>
                            </m:r>
                          </m:e>
                        </m:d>
                      </m:e>
                    </m:acc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ru-RU" altLang="ru-UZ" sz="240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ru-RU" altLang="ru-UZ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−3−3</m:t>
                            </m:r>
                          </m:e>
                        </m:d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;(5−(−3))</m:t>
                        </m:r>
                      </m:e>
                    </m:acc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(−6;8)</m:t>
                        </m:r>
                      </m:e>
                    </m:acc>
                  </m:oMath>
                </a14:m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:endParaRPr lang="ru-RU" altLang="ru-UZ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Значит, координаты вектора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acc>
                      <m:accPr>
                        <m:chr m:val="⃗"/>
                        <m:ctrlP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равны </a:t>
                </a:r>
                <a14:m>
                  <m:oMath xmlns:m="http://schemas.openxmlformats.org/officeDocument/2006/math">
                    <m:r>
                      <a:rPr lang="ru-RU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−6</m:t>
                    </m:r>
                    <m:r>
                      <a:rPr lang="ru-RU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8)</m:t>
                    </m:r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4467" y="987574"/>
                <a:ext cx="8815065" cy="2851743"/>
              </a:xfrm>
              <a:prstGeom prst="rect">
                <a:avLst/>
              </a:prstGeom>
              <a:blipFill>
                <a:blip r:embed="rId2"/>
                <a:stretch>
                  <a:fillRect l="-1006" t="-885" b="-3982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18994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467" y="843558"/>
                <a:ext cx="8815065" cy="3929409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4.</a:t>
                </a:r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Даны векторы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−2</m:t>
                    </m:r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</m:t>
                    </m:r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и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e>
                    </m:d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 Найдите координаты вектора:</a:t>
                </a:r>
              </a:p>
              <a:p>
                <a:pPr algn="just"/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;  2)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;  3)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 </m:t>
                    </m:r>
                  </m:oMath>
                </a14:m>
                <a:endParaRPr lang="ru-RU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</a:p>
              <a:p>
                <a:pPr marL="457200" indent="-457200" algn="just">
                  <a:buAutoNum type="arabicParenR"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e>
                    </m:d>
                    <m:r>
                      <a:rPr lang="ru-RU" altLang="ru-UZ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e>
                    </m:d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−2</m:t>
                            </m:r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;</m:t>
                            </m:r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6</m:t>
                            </m:r>
                          </m:e>
                        </m:d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̅"/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−2</m:t>
                            </m:r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;</m:t>
                            </m:r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e>
                        </m:d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ru-RU" altLang="ru-UZ" sz="20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−2+(−2)</m:t>
                            </m:r>
                          </m:e>
                        </m:d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;(6+4)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(−4;10)</m:t>
                        </m:r>
                      </m:e>
                    </m:acc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e>
                    </m:d>
                    <m:r>
                      <a:rPr lang="ru-RU" altLang="ru-UZ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e>
                    </m:d>
                    <m:r>
                      <a:rPr lang="ru-RU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−2</m:t>
                            </m:r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;</m:t>
                            </m:r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6</m:t>
                            </m:r>
                          </m:e>
                        </m:d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acc>
                      <m:accPr>
                        <m:chr m:val="̅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−2</m:t>
                            </m:r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;</m:t>
                            </m:r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e>
                        </m:d>
                      </m:e>
                    </m:acc>
                    <m:r>
                      <a:rPr lang="ru-RU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ru-RU" altLang="ru-UZ" sz="200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−2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(−2)</m:t>
                            </m:r>
                          </m:e>
                        </m:d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;(6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4)</m:t>
                        </m:r>
                      </m:e>
                    </m:acc>
                    <m:r>
                      <a:rPr lang="ru-RU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acc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e>
                    </m:d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e>
                    </m:d>
                    <m:r>
                      <a:rPr lang="ru-RU" altLang="ru-UZ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−2</m:t>
                            </m:r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;</m:t>
                            </m:r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e>
                        </m:d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acc>
                      <m:accPr>
                        <m:chr m:val="̅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−2</m:t>
                            </m:r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;</m:t>
                            </m:r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6</m:t>
                            </m:r>
                          </m:e>
                        </m:d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ru-RU" altLang="ru-UZ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altLang="ru-UZ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−2−(−2)</m:t>
                            </m:r>
                          </m:e>
                        </m:d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;(4−6)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(0;−2)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4467" y="843558"/>
                <a:ext cx="8815065" cy="3929409"/>
              </a:xfrm>
              <a:prstGeom prst="rect">
                <a:avLst/>
              </a:prstGeom>
              <a:blipFill>
                <a:blip r:embed="rId2"/>
                <a:stretch>
                  <a:fillRect l="-718" t="-645" b="-1290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48760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467" y="843558"/>
                <a:ext cx="8815065" cy="3929409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5.</a:t>
                </a:r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Даны векторы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и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e>
                    </m:d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 Найдите координаты вектора:</a:t>
                </a:r>
              </a:p>
              <a:p>
                <a:pPr algn="just"/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ru-RU" altLang="ru-UZ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;  2)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−3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;  3) 2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 </m:t>
                    </m:r>
                  </m:oMath>
                </a14:m>
                <a:endParaRPr lang="ru-RU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</a:p>
              <a:p>
                <a:pPr marL="457200" indent="-457200" algn="just">
                  <a:buAutoNum type="arabicParenR"/>
                </a:pPr>
                <a14:m>
                  <m:oMath xmlns:m="http://schemas.openxmlformats.org/officeDocument/2006/math"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e>
                    </m:d>
                    <m:r>
                      <a:rPr lang="ru-RU" altLang="ru-UZ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e>
                    </m:d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d>
                          <m:dPr>
                            <m:ctrlP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;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</m:d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̅"/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;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e>
                        </m:d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ru-RU" altLang="ru-UZ" sz="20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4+(−1)</m:t>
                            </m:r>
                          </m:e>
                        </m:d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;(6+0)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(3;6)</m:t>
                        </m:r>
                      </m:e>
                    </m:acc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e>
                    </m:d>
                    <m:r>
                      <a:rPr lang="ru-RU" altLang="ru-UZ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e>
                    </m:d>
                    <m:r>
                      <a:rPr lang="ru-RU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;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</m:d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acc>
                      <m:accPr>
                        <m:chr m:val="̅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d>
                          <m:dPr>
                            <m:ctrlP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;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e>
                        </m:d>
                      </m:e>
                    </m:acc>
                    <m:r>
                      <a:rPr lang="ru-RU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ru-RU" altLang="ru-UZ" sz="200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(−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</m:d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;(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3−0</m:t>
                        </m:r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acc>
                    <m:r>
                      <a:rPr lang="ru-RU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acc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3) 2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e>
                    </m:d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e>
                    </m:d>
                    <m:r>
                      <a:rPr lang="ru-RU" altLang="ru-UZ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d>
                          <m:dPr>
                            <m:ctrlP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;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e>
                        </m:d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acc>
                      <m:accPr>
                        <m:chr m:val="̅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;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</m:d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ru-RU" altLang="ru-UZ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altLang="ru-UZ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−2−2</m:t>
                            </m:r>
                          </m:e>
                        </m:d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;(0−3)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(−4;−3)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4467" y="843558"/>
                <a:ext cx="8815065" cy="3929409"/>
              </a:xfrm>
              <a:prstGeom prst="rect">
                <a:avLst/>
              </a:prstGeom>
              <a:blipFill>
                <a:blip r:embed="rId2"/>
                <a:stretch>
                  <a:fillRect l="-718" t="-645" b="-1290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55B528A0-0C3E-F44E-BD97-7EDCF2CFA879}"/>
                  </a:ext>
                </a:extLst>
              </p:cNvPr>
              <p:cNvSpPr/>
              <p:nvPr/>
            </p:nvSpPr>
            <p:spPr>
              <a:xfrm>
                <a:off x="5436096" y="1851670"/>
                <a:ext cx="2219710" cy="4199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ru-RU" altLang="ru-UZ" sz="2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  <m: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6</m:t>
                              </m:r>
                            </m:e>
                          </m:d>
                        </m:e>
                      </m:acc>
                      <m:r>
                        <a:rPr lang="ru-RU" altLang="ru-UZ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acc>
                        <m:accPr>
                          <m:chr m:val="̅"/>
                          <m:ctrlPr>
                            <a:rPr lang="ru-RU" altLang="ru-UZ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</m:t>
                              </m:r>
                              <m: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</m:t>
                              </m:r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e>
                          </m:d>
                        </m:e>
                      </m:acc>
                      <m:r>
                        <a:rPr lang="ru-RU" altLang="ru-UZ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altLang="ru-UZ" sz="200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55B528A0-0C3E-F44E-BD97-7EDCF2CFA8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096" y="1851670"/>
                <a:ext cx="2219710" cy="4199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BAF234CC-7E78-0B4B-83DE-6EFBE255D746}"/>
                  </a:ext>
                </a:extLst>
              </p:cNvPr>
              <p:cNvSpPr/>
              <p:nvPr/>
            </p:nvSpPr>
            <p:spPr>
              <a:xfrm>
                <a:off x="5220072" y="2808262"/>
                <a:ext cx="1957715" cy="4199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ru-RU" altLang="ru-UZ" sz="2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</m:t>
                              </m:r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</m:d>
                        </m:e>
                      </m:acc>
                      <m:r>
                        <a:rPr lang="ru-RU" altLang="ru-UZ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ru-RU" altLang="ru-UZ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  <m: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</m:t>
                              </m:r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e>
                          </m:d>
                        </m:e>
                      </m:acc>
                    </m:oMath>
                  </m:oMathPara>
                </a14:m>
                <a:endParaRPr lang="ru-UZ" sz="2000" dirty="0"/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BAF234CC-7E78-0B4B-83DE-6EFBE255D7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2808262"/>
                <a:ext cx="1957715" cy="41992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3BA427A5-E0FA-4348-A8D9-4B6D42BBFB07}"/>
                  </a:ext>
                </a:extLst>
              </p:cNvPr>
              <p:cNvSpPr/>
              <p:nvPr/>
            </p:nvSpPr>
            <p:spPr>
              <a:xfrm>
                <a:off x="5220072" y="3806428"/>
                <a:ext cx="1957715" cy="4199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ru-RU" altLang="ru-UZ" sz="2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</m:t>
                              </m:r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e>
                          </m:d>
                        </m:e>
                      </m:acc>
                      <m:r>
                        <a:rPr lang="ru-RU" altLang="ru-UZ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ru-RU" altLang="ru-UZ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</m:t>
                              </m:r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</m:d>
                        </m:e>
                      </m:acc>
                    </m:oMath>
                  </m:oMathPara>
                </a14:m>
                <a:endParaRPr lang="ru-UZ" sz="2000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3BA427A5-E0FA-4348-A8D9-4B6D42BBFB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3806428"/>
                <a:ext cx="1957715" cy="41992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72743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333479"/>
            <a:ext cx="3384376" cy="216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1362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11843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915566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3600" b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ешить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письменно задачи № 27, 28</a:t>
            </a:r>
          </a:p>
          <a:p>
            <a:pPr algn="ctr"/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странице </a:t>
            </a:r>
            <a:r>
              <a:rPr lang="en-US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173143392"/>
      </p:ext>
    </p:extLst>
  </p:cSld>
  <p:clrMapOvr>
    <a:masterClrMapping/>
  </p:clrMapOvr>
  <p:transition spd="slow">
    <p:wip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2368c2cd8a2735ddf2c7012c4124d0e8ed30f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21588</TotalTime>
  <Words>364</Words>
  <Application>Microsoft Macintosh PowerPoint</Application>
  <PresentationFormat>Экран (16:9)</PresentationFormat>
  <Paragraphs>59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Rano7kh@icloud.com</cp:lastModifiedBy>
  <cp:revision>1531</cp:revision>
  <dcterms:created xsi:type="dcterms:W3CDTF">2020-04-09T07:32:19Z</dcterms:created>
  <dcterms:modified xsi:type="dcterms:W3CDTF">2021-04-06T07:33:22Z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