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06" r:id="rId2"/>
    <p:sldId id="1606" r:id="rId3"/>
    <p:sldId id="1537" r:id="rId4"/>
    <p:sldId id="1538" r:id="rId5"/>
    <p:sldId id="1638" r:id="rId6"/>
    <p:sldId id="1570" r:id="rId7"/>
    <p:sldId id="1577" r:id="rId8"/>
    <p:sldId id="1536" r:id="rId9"/>
  </p:sldIdLst>
  <p:sldSz cx="9144000" cy="5143500" type="screen16x9"/>
  <p:notesSz cx="5765800" cy="3244850"/>
  <p:custDataLst>
    <p:tags r:id="rId11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18" autoAdjust="0"/>
    <p:restoredTop sz="94584" autoAdjust="0"/>
  </p:normalViewPr>
  <p:slideViewPr>
    <p:cSldViewPr>
      <p:cViewPr varScale="1">
        <p:scale>
          <a:sx n="138" d="100"/>
          <a:sy n="138" d="100"/>
        </p:scale>
        <p:origin x="472" y="184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318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68925" y="2387250"/>
            <a:ext cx="3636600" cy="22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6468430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3C4D0-843E-456E-B3AF-890712B1749A}" type="datetimeFigureOut">
              <a:rPr lang="ru-RU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EAC5C-3F6A-48E8-B302-2280B1EFA2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385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8" r:id="rId7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3.xml"/><Relationship Id="rId6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2386"/>
            <a:ext cx="9144000" cy="12979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19" dirty="0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385647" y="243913"/>
            <a:ext cx="5497998" cy="793770"/>
          </a:xfrm>
          <a:prstGeom prst="rect">
            <a:avLst/>
          </a:prstGeom>
        </p:spPr>
        <p:txBody>
          <a:bodyPr spcFirstLastPara="1" vert="horz" wrap="square" lIns="0" tIns="1901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16533" algn="ctr">
              <a:lnSpc>
                <a:spcPct val="100000"/>
              </a:lnSpc>
              <a:spcBef>
                <a:spcPts val="149"/>
              </a:spcBef>
            </a:pPr>
            <a:r>
              <a:rPr lang="ru-RU" sz="49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lang="en-US" sz="49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6092810" y="1779662"/>
            <a:ext cx="2721368" cy="27853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38" dirty="0"/>
          </a:p>
        </p:txBody>
      </p:sp>
      <p:sp>
        <p:nvSpPr>
          <p:cNvPr id="16" name="TextBox 15"/>
          <p:cNvSpPr txBox="1"/>
          <p:nvPr/>
        </p:nvSpPr>
        <p:spPr>
          <a:xfrm>
            <a:off x="898217" y="2154654"/>
            <a:ext cx="6494410" cy="21698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131"/>
            <a:r>
              <a:rPr lang="ru-RU" sz="4000" b="1" dirty="0">
                <a:solidFill>
                  <a:srgbClr val="002060"/>
                </a:solidFill>
                <a:latin typeface="Arial"/>
                <a:cs typeface="Arial"/>
              </a:rPr>
              <a:t>ПОВТОРЕНИЕ</a:t>
            </a:r>
          </a:p>
          <a:p>
            <a:pPr marL="20131"/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endParaRPr lang="en-US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6690" y="2154654"/>
            <a:ext cx="545421" cy="58493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9" name="Прямоугольник 8"/>
          <p:cNvSpPr/>
          <p:nvPr/>
        </p:nvSpPr>
        <p:spPr>
          <a:xfrm>
            <a:off x="346691" y="2859782"/>
            <a:ext cx="545421" cy="12979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624548" y="271423"/>
            <a:ext cx="699000" cy="73875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45744" y="298787"/>
            <a:ext cx="1857773" cy="702078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класс</a:t>
            </a:r>
          </a:p>
        </p:txBody>
      </p:sp>
    </p:spTree>
    <p:extLst>
      <p:ext uri="{BB962C8B-B14F-4D97-AF65-F5344CB8AC3E}">
        <p14:creationId xmlns:p14="http://schemas.microsoft.com/office/powerpoint/2010/main" val="40784082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65264"/>
            <a:ext cx="8835601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600" b="1" kern="0" dirty="0"/>
              <a:t>РЕШЕНИЕ ЗАДАЧ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4420" y="865019"/>
            <a:ext cx="879516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2  (стр. 151).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Найдите периметр четырехугольника, если его наименьшая сторона равна 7 см, а каждая следующая сторона на 4 см больше предыдущей.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1BB534F-FD66-FB49-BA6A-6A2BB0465BCF}"/>
                  </a:ext>
                </a:extLst>
              </p:cNvPr>
              <p:cNvSpPr/>
              <p:nvPr/>
            </p:nvSpPr>
            <p:spPr>
              <a:xfrm>
                <a:off x="648209" y="3527748"/>
                <a:ext cx="54136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1BB534F-FD66-FB49-BA6A-6A2BB0465B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209" y="3527748"/>
                <a:ext cx="541366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8043153-FA61-A14F-921A-83A1E255A841}"/>
                  </a:ext>
                </a:extLst>
              </p:cNvPr>
              <p:cNvSpPr/>
              <p:nvPr/>
            </p:nvSpPr>
            <p:spPr>
              <a:xfrm>
                <a:off x="1512292" y="2363038"/>
                <a:ext cx="52168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8043153-FA61-A14F-921A-83A1E255A8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292" y="2363038"/>
                <a:ext cx="521681" cy="5386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05F0AC2D-A59B-3247-9B80-F34817750583}"/>
                  </a:ext>
                </a:extLst>
              </p:cNvPr>
              <p:cNvSpPr/>
              <p:nvPr/>
            </p:nvSpPr>
            <p:spPr>
              <a:xfrm>
                <a:off x="3252850" y="2748347"/>
                <a:ext cx="50558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05F0AC2D-A59B-3247-9B80-F348177505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2850" y="2748347"/>
                <a:ext cx="505588" cy="5386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3004DC6B-F75E-384C-A5A3-90097498126D}"/>
                  </a:ext>
                </a:extLst>
              </p:cNvPr>
              <p:cNvSpPr/>
              <p:nvPr/>
            </p:nvSpPr>
            <p:spPr>
              <a:xfrm>
                <a:off x="2361954" y="4419571"/>
                <a:ext cx="537005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3004DC6B-F75E-384C-A5A3-9009749812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1954" y="4419571"/>
                <a:ext cx="537005" cy="5386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8FB7FFD-4AE7-C64B-BCC7-9014A1D3ABDB}"/>
                  </a:ext>
                </a:extLst>
              </p:cNvPr>
              <p:cNvSpPr txBox="1"/>
              <p:nvPr/>
            </p:nvSpPr>
            <p:spPr>
              <a:xfrm>
                <a:off x="4002182" y="2067174"/>
                <a:ext cx="4999051" cy="33069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RU" sz="24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ешение</a:t>
                </a:r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+4+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+4+4+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+4+4+4</m:t>
                    </m:r>
                  </m:oMath>
                </a14:m>
                <a:r>
                  <a:rPr lang="en-US" sz="24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+4+4+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+4+4+4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=52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</m:t>
                    </m:r>
                  </m:oMath>
                </a14:m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𝑷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𝟓𝟐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с</m:t>
                    </m:r>
                    <m:r>
                      <a:rPr lang="ru-RU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м. </m:t>
                    </m:r>
                  </m:oMath>
                </a14:m>
                <a:endParaRPr lang="ru-RU" sz="2400" b="1" i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8FB7FFD-4AE7-C64B-BCC7-9014A1D3AB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2182" y="2067174"/>
                <a:ext cx="4999051" cy="3306931"/>
              </a:xfrm>
              <a:prstGeom prst="rect">
                <a:avLst/>
              </a:prstGeom>
              <a:blipFill>
                <a:blip r:embed="rId6"/>
                <a:stretch>
                  <a:fillRect l="-3807" t="-267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3E65EC8-A637-0241-AC04-9C89C77BC726}"/>
              </a:ext>
            </a:extLst>
          </p:cNvPr>
          <p:cNvCxnSpPr>
            <a:cxnSpLocks/>
          </p:cNvCxnSpPr>
          <p:nvPr/>
        </p:nvCxnSpPr>
        <p:spPr>
          <a:xfrm flipV="1">
            <a:off x="988949" y="2577233"/>
            <a:ext cx="1046687" cy="1609195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60B29A5D-5BB0-0F4C-A682-ACB4D8DB75E2}"/>
              </a:ext>
            </a:extLst>
          </p:cNvPr>
          <p:cNvCxnSpPr/>
          <p:nvPr/>
        </p:nvCxnSpPr>
        <p:spPr>
          <a:xfrm>
            <a:off x="1487180" y="2796765"/>
            <a:ext cx="1782037" cy="441775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4C61B16D-BA1A-4640-9A61-A27244F2C786}"/>
              </a:ext>
            </a:extLst>
          </p:cNvPr>
          <p:cNvCxnSpPr>
            <a:cxnSpLocks/>
          </p:cNvCxnSpPr>
          <p:nvPr/>
        </p:nvCxnSpPr>
        <p:spPr>
          <a:xfrm flipH="1">
            <a:off x="2391724" y="2981976"/>
            <a:ext cx="829473" cy="160599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2EE843A4-1669-5247-BA3F-DF386C13E8F5}"/>
              </a:ext>
            </a:extLst>
          </p:cNvPr>
          <p:cNvCxnSpPr/>
          <p:nvPr/>
        </p:nvCxnSpPr>
        <p:spPr>
          <a:xfrm flipH="1" flipV="1">
            <a:off x="1002337" y="3608746"/>
            <a:ext cx="1825387" cy="840696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789B8AA-ED2C-9641-9F1C-717CD1C1B14A}"/>
                  </a:ext>
                </a:extLst>
              </p:cNvPr>
              <p:cNvSpPr txBox="1"/>
              <p:nvPr/>
            </p:nvSpPr>
            <p:spPr>
              <a:xfrm>
                <a:off x="1207575" y="2981976"/>
                <a:ext cx="24795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789B8AA-ED2C-9641-9F1C-717CD1C1B1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575" y="2981976"/>
                <a:ext cx="247952" cy="369332"/>
              </a:xfrm>
              <a:prstGeom prst="rect">
                <a:avLst/>
              </a:prstGeom>
              <a:blipFill>
                <a:blip r:embed="rId7"/>
                <a:stretch>
                  <a:fillRect l="-15000" r="-15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04CBEF7-989A-7542-8ED8-4D8BC9D14CB6}"/>
                  </a:ext>
                </a:extLst>
              </p:cNvPr>
              <p:cNvSpPr txBox="1"/>
              <p:nvPr/>
            </p:nvSpPr>
            <p:spPr>
              <a:xfrm>
                <a:off x="2219801" y="2544941"/>
                <a:ext cx="78393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+4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04CBEF7-989A-7542-8ED8-4D8BC9D14C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9801" y="2544941"/>
                <a:ext cx="783933" cy="369332"/>
              </a:xfrm>
              <a:prstGeom prst="rect">
                <a:avLst/>
              </a:prstGeom>
              <a:blipFill>
                <a:blip r:embed="rId8"/>
                <a:stretch>
                  <a:fillRect l="-4762" r="-7937" b="-10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9BCE766-A7EC-7444-9483-BE4F6F7A89E4}"/>
                  </a:ext>
                </a:extLst>
              </p:cNvPr>
              <p:cNvSpPr txBox="1"/>
              <p:nvPr/>
            </p:nvSpPr>
            <p:spPr>
              <a:xfrm rot="18121870">
                <a:off x="2668835" y="3675293"/>
                <a:ext cx="110472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+4+4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9BCE766-A7EC-7444-9483-BE4F6F7A89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121870">
                <a:off x="2668835" y="3675293"/>
                <a:ext cx="1104726" cy="307777"/>
              </a:xfrm>
              <a:prstGeom prst="rect">
                <a:avLst/>
              </a:prstGeom>
              <a:blipFill>
                <a:blip r:embed="rId9"/>
                <a:stretch>
                  <a:fillRect t="-1124" r="-4348" b="-224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5A3EFDB-5957-0D47-B736-DE6A1A1663A5}"/>
                  </a:ext>
                </a:extLst>
              </p:cNvPr>
              <p:cNvSpPr txBox="1"/>
              <p:nvPr/>
            </p:nvSpPr>
            <p:spPr>
              <a:xfrm rot="1166723">
                <a:off x="815257" y="4328840"/>
                <a:ext cx="155375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+4+4+4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5A3EFDB-5957-0D47-B736-DE6A1A1663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166723">
                <a:off x="815257" y="4328840"/>
                <a:ext cx="1553759" cy="307777"/>
              </a:xfrm>
              <a:prstGeom prst="rect">
                <a:avLst/>
              </a:prstGeom>
              <a:blipFill>
                <a:blip r:embed="rId10"/>
                <a:stretch>
                  <a:fillRect l="-1600" r="-1600" b="-468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08404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9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bject 2">
            <a:extLst>
              <a:ext uri="{FF2B5EF4-FFF2-40B4-BE49-F238E27FC236}">
                <a16:creationId xmlns:a16="http://schemas.microsoft.com/office/drawing/2014/main" id="{006BD481-BCF9-4041-8D9F-2A7D89C0D3C5}"/>
              </a:ext>
            </a:extLst>
          </p:cNvPr>
          <p:cNvSpPr/>
          <p:nvPr/>
        </p:nvSpPr>
        <p:spPr>
          <a:xfrm>
            <a:off x="0" y="1362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Содержимое 17">
            <a:extLst>
              <a:ext uri="{FF2B5EF4-FFF2-40B4-BE49-F238E27FC236}">
                <a16:creationId xmlns:a16="http://schemas.microsoft.com/office/drawing/2014/main" id="{1A8E881C-32EF-BD49-A297-B9FD33A4BF86}"/>
              </a:ext>
            </a:extLst>
          </p:cNvPr>
          <p:cNvSpPr txBox="1">
            <a:spLocks/>
          </p:cNvSpPr>
          <p:nvPr/>
        </p:nvSpPr>
        <p:spPr>
          <a:xfrm>
            <a:off x="154198" y="153592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2BB042F-FB6D-DC49-AA5A-228190EAB1F4}"/>
                  </a:ext>
                </a:extLst>
              </p:cNvPr>
              <p:cNvSpPr txBox="1"/>
              <p:nvPr/>
            </p:nvSpPr>
            <p:spPr>
              <a:xfrm>
                <a:off x="123350" y="921534"/>
                <a:ext cx="886644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5 (стр. 151) </a:t>
                </a:r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В четырехугольнике </a:t>
                </a:r>
                <a14:m>
                  <m:oMath xmlns:m="http://schemas.openxmlformats.org/officeDocument/2006/math"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𝐵𝐶𝐷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𝐶𝐷</m:t>
                    </m:r>
                    <m:r>
                      <a:rPr lang="en-US" sz="2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𝐴𝐷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ru-UZ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углы четырехугольника, если угол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втрое больше угла В. </a:t>
                </a:r>
                <a:endParaRPr 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2BB042F-FB6D-DC49-AA5A-228190EAB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50" y="921534"/>
                <a:ext cx="8866449" cy="707886"/>
              </a:xfrm>
              <a:prstGeom prst="rect">
                <a:avLst/>
              </a:prstGeom>
              <a:blipFill>
                <a:blip r:embed="rId2"/>
                <a:stretch>
                  <a:fillRect l="-715" t="-3509" b="-1403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Трапеция 11">
            <a:extLst>
              <a:ext uri="{FF2B5EF4-FFF2-40B4-BE49-F238E27FC236}">
                <a16:creationId xmlns:a16="http://schemas.microsoft.com/office/drawing/2014/main" id="{5A6859BF-716A-AA45-B299-4B7880675D0C}"/>
              </a:ext>
            </a:extLst>
          </p:cNvPr>
          <p:cNvSpPr/>
          <p:nvPr/>
        </p:nvSpPr>
        <p:spPr>
          <a:xfrm>
            <a:off x="899592" y="2715766"/>
            <a:ext cx="2232248" cy="1080120"/>
          </a:xfrm>
          <a:prstGeom prst="trapezoid">
            <a:avLst>
              <a:gd name="adj" fmla="val 38545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UZ">
              <a:solidFill>
                <a:schemeClr val="accent3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35FD465-D05F-4048-A35F-64953A1E8D2A}"/>
                  </a:ext>
                </a:extLst>
              </p:cNvPr>
              <p:cNvSpPr txBox="1"/>
              <p:nvPr/>
            </p:nvSpPr>
            <p:spPr>
              <a:xfrm>
                <a:off x="576940" y="3775690"/>
                <a:ext cx="322652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35FD465-D05F-4048-A35F-64953A1E8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940" y="3775690"/>
                <a:ext cx="322652" cy="446276"/>
              </a:xfrm>
              <a:prstGeom prst="rect">
                <a:avLst/>
              </a:prstGeom>
              <a:blipFill>
                <a:blip r:embed="rId3"/>
                <a:stretch>
                  <a:fillRect l="-25926" r="-22222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7130E10-D8CA-0C4D-9CA8-4BC358B9BBB6}"/>
                  </a:ext>
                </a:extLst>
              </p:cNvPr>
              <p:cNvSpPr txBox="1"/>
              <p:nvPr/>
            </p:nvSpPr>
            <p:spPr>
              <a:xfrm>
                <a:off x="1043608" y="2289686"/>
                <a:ext cx="33701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7130E10-D8CA-0C4D-9CA8-4BC358B9BB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289686"/>
                <a:ext cx="337015" cy="446276"/>
              </a:xfrm>
              <a:prstGeom prst="rect">
                <a:avLst/>
              </a:prstGeom>
              <a:blipFill>
                <a:blip r:embed="rId4"/>
                <a:stretch>
                  <a:fillRect l="-25926" r="-22222" b="-277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ADB2629-B5FB-274D-BC27-DAED022C7DFC}"/>
                  </a:ext>
                </a:extLst>
              </p:cNvPr>
              <p:cNvSpPr txBox="1"/>
              <p:nvPr/>
            </p:nvSpPr>
            <p:spPr>
              <a:xfrm>
                <a:off x="2699792" y="2279588"/>
                <a:ext cx="320922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ADB2629-B5FB-274D-BC27-DAED022C7D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2279588"/>
                <a:ext cx="320922" cy="446276"/>
              </a:xfrm>
              <a:prstGeom prst="rect">
                <a:avLst/>
              </a:prstGeom>
              <a:blipFill>
                <a:blip r:embed="rId5"/>
                <a:stretch>
                  <a:fillRect l="-25926" r="-18519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BFC23DE-8CDF-ED45-8865-29164239D290}"/>
                  </a:ext>
                </a:extLst>
              </p:cNvPr>
              <p:cNvSpPr txBox="1"/>
              <p:nvPr/>
            </p:nvSpPr>
            <p:spPr>
              <a:xfrm>
                <a:off x="3020714" y="3755794"/>
                <a:ext cx="352340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BFC23DE-8CDF-ED45-8865-29164239D2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0714" y="3755794"/>
                <a:ext cx="352340" cy="446276"/>
              </a:xfrm>
              <a:prstGeom prst="rect">
                <a:avLst/>
              </a:prstGeom>
              <a:blipFill>
                <a:blip r:embed="rId6"/>
                <a:stretch>
                  <a:fillRect l="-25000" r="-21429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223DAB-2D4C-F945-8213-142F3513F472}"/>
                  </a:ext>
                </a:extLst>
              </p:cNvPr>
              <p:cNvSpPr txBox="1"/>
              <p:nvPr/>
            </p:nvSpPr>
            <p:spPr>
              <a:xfrm>
                <a:off x="3848093" y="1781650"/>
                <a:ext cx="3716851" cy="35812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=360°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=360°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360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=45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ru-UZ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=45°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ru-UZ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=125°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4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</a:t>
                </a:r>
                <a:r>
                  <a:rPr lang="ru-RU" sz="2400" b="1" i="1" dirty="0" err="1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твет</a:t>
                </a:r>
                <a:r>
                  <a:rPr lang="ru-RU" sz="24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ru-UZ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  <m:r>
                      <a:rPr lang="ru-RU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=∠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𝑫</m:t>
                    </m:r>
                    <m:r>
                      <a:rPr lang="en-US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𝟒𝟓</m:t>
                    </m:r>
                    <m:r>
                      <a:rPr lang="en-US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4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4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     </a:t>
                </a:r>
                <a14:m>
                  <m:oMath xmlns:m="http://schemas.openxmlformats.org/officeDocument/2006/math">
                    <m:r>
                      <a:rPr lang="ru-UZ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𝑩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=∠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𝑪</m:t>
                    </m:r>
                    <m:r>
                      <a:rPr lang="en-US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𝟏𝟐𝟓</m:t>
                    </m:r>
                    <m:r>
                      <a:rPr lang="en-US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4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223DAB-2D4C-F945-8213-142F3513F4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8093" y="1781650"/>
                <a:ext cx="3716851" cy="3581237"/>
              </a:xfrm>
              <a:prstGeom prst="rect">
                <a:avLst/>
              </a:prstGeom>
              <a:blipFill>
                <a:blip r:embed="rId7"/>
                <a:stretch>
                  <a:fillRect l="-2381" t="-141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E803352-ACC0-9A4A-9DCD-E465C96E6C65}"/>
                  </a:ext>
                </a:extLst>
              </p:cNvPr>
              <p:cNvSpPr txBox="1"/>
              <p:nvPr/>
            </p:nvSpPr>
            <p:spPr>
              <a:xfrm>
                <a:off x="1043608" y="3376032"/>
                <a:ext cx="24173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E803352-ACC0-9A4A-9DCD-E465C96E6C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376032"/>
                <a:ext cx="241733" cy="369332"/>
              </a:xfrm>
              <a:prstGeom prst="rect">
                <a:avLst/>
              </a:prstGeom>
              <a:blipFill>
                <a:blip r:embed="rId8"/>
                <a:stretch>
                  <a:fillRect l="-15000" r="-10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86836C51-0246-1047-A49D-CA132BE54883}"/>
                  </a:ext>
                </a:extLst>
              </p:cNvPr>
              <p:cNvSpPr txBox="1"/>
              <p:nvPr/>
            </p:nvSpPr>
            <p:spPr>
              <a:xfrm>
                <a:off x="1315320" y="2711926"/>
                <a:ext cx="41165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86836C51-0246-1047-A49D-CA132BE548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5320" y="2711926"/>
                <a:ext cx="411651" cy="369332"/>
              </a:xfrm>
              <a:prstGeom prst="rect">
                <a:avLst/>
              </a:prstGeom>
              <a:blipFill>
                <a:blip r:embed="rId9"/>
                <a:stretch>
                  <a:fillRect l="-18182" r="-15152" b="-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048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bject 2">
            <a:extLst>
              <a:ext uri="{FF2B5EF4-FFF2-40B4-BE49-F238E27FC236}">
                <a16:creationId xmlns:a16="http://schemas.microsoft.com/office/drawing/2014/main" id="{006BD481-BCF9-4041-8D9F-2A7D89C0D3C5}"/>
              </a:ext>
            </a:extLst>
          </p:cNvPr>
          <p:cNvSpPr/>
          <p:nvPr/>
        </p:nvSpPr>
        <p:spPr>
          <a:xfrm>
            <a:off x="0" y="1362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Содержимое 17">
            <a:extLst>
              <a:ext uri="{FF2B5EF4-FFF2-40B4-BE49-F238E27FC236}">
                <a16:creationId xmlns:a16="http://schemas.microsoft.com/office/drawing/2014/main" id="{1A8E881C-32EF-BD49-A297-B9FD33A4BF86}"/>
              </a:ext>
            </a:extLst>
          </p:cNvPr>
          <p:cNvSpPr txBox="1">
            <a:spLocks/>
          </p:cNvSpPr>
          <p:nvPr/>
        </p:nvSpPr>
        <p:spPr>
          <a:xfrm>
            <a:off x="154198" y="153592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2BB042F-FB6D-DC49-AA5A-228190EAB1F4}"/>
                  </a:ext>
                </a:extLst>
              </p:cNvPr>
              <p:cNvSpPr txBox="1"/>
              <p:nvPr/>
            </p:nvSpPr>
            <p:spPr>
              <a:xfrm>
                <a:off x="123350" y="921534"/>
                <a:ext cx="886644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6 (стр. 151) </a:t>
                </a:r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В равнобедренной трапеции </a:t>
                </a:r>
                <a14:m>
                  <m:oMath xmlns:m="http://schemas.openxmlformats.org/officeDocument/2006/math"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𝐵𝐶𝐷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a:rPr lang="en-US" sz="2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</m:t>
                    </m:r>
                    <m:r>
                      <a:rPr lang="ru-RU" sz="2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  <m:r>
                      <a:rPr lang="en-US" sz="2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ru-RU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=24 с</m:t>
                    </m:r>
                    <m:r>
                      <a:rPr lang="ru-RU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 и </m:t>
                    </m:r>
                    <m:r>
                      <a:rPr lang="ru-RU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=60°. </m:t>
                    </m:r>
                  </m:oMath>
                </a14:m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о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снование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AD. </a:t>
                </a:r>
                <a:endParaRPr 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2BB042F-FB6D-DC49-AA5A-228190EAB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50" y="921534"/>
                <a:ext cx="8866449" cy="707886"/>
              </a:xfrm>
              <a:prstGeom prst="rect">
                <a:avLst/>
              </a:prstGeom>
              <a:blipFill>
                <a:blip r:embed="rId2"/>
                <a:stretch>
                  <a:fillRect l="-715" t="-3509" b="-1403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Трапеция 11">
            <a:extLst>
              <a:ext uri="{FF2B5EF4-FFF2-40B4-BE49-F238E27FC236}">
                <a16:creationId xmlns:a16="http://schemas.microsoft.com/office/drawing/2014/main" id="{5A6859BF-716A-AA45-B299-4B7880675D0C}"/>
              </a:ext>
            </a:extLst>
          </p:cNvPr>
          <p:cNvSpPr/>
          <p:nvPr/>
        </p:nvSpPr>
        <p:spPr>
          <a:xfrm>
            <a:off x="899592" y="2715766"/>
            <a:ext cx="2232248" cy="1080120"/>
          </a:xfrm>
          <a:prstGeom prst="trapezoid">
            <a:avLst>
              <a:gd name="adj" fmla="val 3854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35FD465-D05F-4048-A35F-64953A1E8D2A}"/>
                  </a:ext>
                </a:extLst>
              </p:cNvPr>
              <p:cNvSpPr txBox="1"/>
              <p:nvPr/>
            </p:nvSpPr>
            <p:spPr>
              <a:xfrm>
                <a:off x="576940" y="3775690"/>
                <a:ext cx="322652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35FD465-D05F-4048-A35F-64953A1E8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940" y="3775690"/>
                <a:ext cx="322652" cy="446276"/>
              </a:xfrm>
              <a:prstGeom prst="rect">
                <a:avLst/>
              </a:prstGeom>
              <a:blipFill>
                <a:blip r:embed="rId3"/>
                <a:stretch>
                  <a:fillRect l="-25926" r="-22222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7130E10-D8CA-0C4D-9CA8-4BC358B9BBB6}"/>
                  </a:ext>
                </a:extLst>
              </p:cNvPr>
              <p:cNvSpPr txBox="1"/>
              <p:nvPr/>
            </p:nvSpPr>
            <p:spPr>
              <a:xfrm>
                <a:off x="1043608" y="2289686"/>
                <a:ext cx="33701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7130E10-D8CA-0C4D-9CA8-4BC358B9BB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289686"/>
                <a:ext cx="337015" cy="446276"/>
              </a:xfrm>
              <a:prstGeom prst="rect">
                <a:avLst/>
              </a:prstGeom>
              <a:blipFill>
                <a:blip r:embed="rId4"/>
                <a:stretch>
                  <a:fillRect l="-25926" r="-22222" b="-277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ADB2629-B5FB-274D-BC27-DAED022C7DFC}"/>
                  </a:ext>
                </a:extLst>
              </p:cNvPr>
              <p:cNvSpPr txBox="1"/>
              <p:nvPr/>
            </p:nvSpPr>
            <p:spPr>
              <a:xfrm>
                <a:off x="2699792" y="2279588"/>
                <a:ext cx="320922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ADB2629-B5FB-274D-BC27-DAED022C7D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2279588"/>
                <a:ext cx="320922" cy="446276"/>
              </a:xfrm>
              <a:prstGeom prst="rect">
                <a:avLst/>
              </a:prstGeom>
              <a:blipFill>
                <a:blip r:embed="rId5"/>
                <a:stretch>
                  <a:fillRect l="-25926" r="-18519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BFC23DE-8CDF-ED45-8865-29164239D290}"/>
                  </a:ext>
                </a:extLst>
              </p:cNvPr>
              <p:cNvSpPr txBox="1"/>
              <p:nvPr/>
            </p:nvSpPr>
            <p:spPr>
              <a:xfrm>
                <a:off x="3020714" y="3755794"/>
                <a:ext cx="352340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BFC23DE-8CDF-ED45-8865-29164239D2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0714" y="3755794"/>
                <a:ext cx="352340" cy="446276"/>
              </a:xfrm>
              <a:prstGeom prst="rect">
                <a:avLst/>
              </a:prstGeom>
              <a:blipFill>
                <a:blip r:embed="rId6"/>
                <a:stretch>
                  <a:fillRect l="-25000" r="-21429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223DAB-2D4C-F945-8213-142F3513F472}"/>
                  </a:ext>
                </a:extLst>
              </p:cNvPr>
              <p:cNvSpPr txBox="1"/>
              <p:nvPr/>
            </p:nvSpPr>
            <p:spPr>
              <a:xfrm>
                <a:off x="3848093" y="1781650"/>
                <a:ext cx="4212885" cy="2246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𝑐𝑜𝑠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60°=</m:t>
                    </m:r>
                    <m:f>
                      <m:f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𝐹𝐷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𝐶𝐷</m:t>
                        </m:r>
                      </m:den>
                    </m:f>
                  </m:oMath>
                </a14:m>
                <a:r>
                  <a:rPr lang="en-US" sz="2400" i="1" dirty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𝐹𝐷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𝐶𝐷𝑐𝑜𝑠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60°=24∙</m:t>
                    </m:r>
                    <m:f>
                      <m:f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=12</m:t>
                    </m:r>
                  </m:oMath>
                </a14:m>
                <a:r>
                  <a:rPr lang="en-US" sz="2400" i="1" dirty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𝐴𝐷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𝐹𝐷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=48</m:t>
                    </m:r>
                  </m:oMath>
                </a14:m>
                <a:r>
                  <a:rPr lang="en-US" sz="2400" i="1" dirty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en-US" sz="2400" b="1" i="1" dirty="0" err="1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</a:t>
                </a:r>
                <a:r>
                  <a:rPr lang="ru-RU" sz="2400" b="1" i="1" dirty="0" err="1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твет</a:t>
                </a:r>
                <a:r>
                  <a:rPr lang="ru-RU" sz="24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𝑨𝑫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𝟒𝟖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см</m:t>
                    </m:r>
                  </m:oMath>
                </a14:m>
                <a:endParaRPr 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B223DAB-2D4C-F945-8213-142F3513F4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8093" y="1781650"/>
                <a:ext cx="4212885" cy="2246769"/>
              </a:xfrm>
              <a:prstGeom prst="rect">
                <a:avLst/>
              </a:prstGeom>
              <a:blipFill>
                <a:blip r:embed="rId7"/>
                <a:stretch>
                  <a:fillRect l="-2102" t="-2247" b="-50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E803352-ACC0-9A4A-9DCD-E465C96E6C65}"/>
                  </a:ext>
                </a:extLst>
              </p:cNvPr>
              <p:cNvSpPr txBox="1"/>
              <p:nvPr/>
            </p:nvSpPr>
            <p:spPr>
              <a:xfrm>
                <a:off x="658378" y="2987474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24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E803352-ACC0-9A4A-9DCD-E465C96E6C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378" y="2987474"/>
                <a:ext cx="408766" cy="369332"/>
              </a:xfrm>
              <a:prstGeom prst="rect">
                <a:avLst/>
              </a:prstGeom>
              <a:blipFill>
                <a:blip r:embed="rId8"/>
                <a:stretch>
                  <a:fillRect l="-15152" r="-18182" b="-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86836C51-0246-1047-A49D-CA132BE54883}"/>
                  </a:ext>
                </a:extLst>
              </p:cNvPr>
              <p:cNvSpPr txBox="1"/>
              <p:nvPr/>
            </p:nvSpPr>
            <p:spPr>
              <a:xfrm>
                <a:off x="1756366" y="2289686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20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86836C51-0246-1047-A49D-CA132BE548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6366" y="2289686"/>
                <a:ext cx="408766" cy="369332"/>
              </a:xfrm>
              <a:prstGeom prst="rect">
                <a:avLst/>
              </a:prstGeom>
              <a:blipFill>
                <a:blip r:embed="rId9"/>
                <a:stretch>
                  <a:fillRect l="-18182" r="-15152" b="-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856633E-7A2B-264A-97BC-A0D6111BF728}"/>
                  </a:ext>
                </a:extLst>
              </p:cNvPr>
              <p:cNvSpPr txBox="1"/>
              <p:nvPr/>
            </p:nvSpPr>
            <p:spPr>
              <a:xfrm>
                <a:off x="2927457" y="2973976"/>
                <a:ext cx="408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24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856633E-7A2B-264A-97BC-A0D6111BF7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7457" y="2973976"/>
                <a:ext cx="408766" cy="369332"/>
              </a:xfrm>
              <a:prstGeom prst="rect">
                <a:avLst/>
              </a:prstGeom>
              <a:blipFill>
                <a:blip r:embed="rId10"/>
                <a:stretch>
                  <a:fillRect l="-15152" r="-15152" b="-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8F6EB9C-D8F0-5840-8671-C3460D82D51C}"/>
                  </a:ext>
                </a:extLst>
              </p:cNvPr>
              <p:cNvSpPr txBox="1"/>
              <p:nvPr/>
            </p:nvSpPr>
            <p:spPr>
              <a:xfrm>
                <a:off x="2698388" y="3518887"/>
                <a:ext cx="39594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60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ru-UZ" sz="18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8F6EB9C-D8F0-5840-8671-C3460D82D5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388" y="3518887"/>
                <a:ext cx="395942" cy="276999"/>
              </a:xfrm>
              <a:prstGeom prst="rect">
                <a:avLst/>
              </a:prstGeom>
              <a:blipFill>
                <a:blip r:embed="rId11"/>
                <a:stretch>
                  <a:fillRect l="-12500" r="-12500" b="-41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AC811F81-F44B-6C4F-87F7-DC162C48C1BB}"/>
              </a:ext>
            </a:extLst>
          </p:cNvPr>
          <p:cNvCxnSpPr/>
          <p:nvPr/>
        </p:nvCxnSpPr>
        <p:spPr>
          <a:xfrm>
            <a:off x="2699792" y="2735962"/>
            <a:ext cx="0" cy="1059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FC3B2F9-8712-AB45-9B9E-13F15D0364DF}"/>
                  </a:ext>
                </a:extLst>
              </p:cNvPr>
              <p:cNvSpPr txBox="1"/>
              <p:nvPr/>
            </p:nvSpPr>
            <p:spPr>
              <a:xfrm>
                <a:off x="2530357" y="3775690"/>
                <a:ext cx="325538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FC3B2F9-8712-AB45-9B9E-13F15D0364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357" y="3775690"/>
                <a:ext cx="325538" cy="446276"/>
              </a:xfrm>
              <a:prstGeom prst="rect">
                <a:avLst/>
              </a:prstGeom>
              <a:blipFill>
                <a:blip r:embed="rId12"/>
                <a:stretch>
                  <a:fillRect l="-26923" r="-19231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236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>
            <a:extLst>
              <a:ext uri="{FF2B5EF4-FFF2-40B4-BE49-F238E27FC236}">
                <a16:creationId xmlns:a16="http://schemas.microsoft.com/office/drawing/2014/main" id="{03D3B68A-ACDC-EF44-80B0-191B8F225F89}"/>
              </a:ext>
            </a:extLst>
          </p:cNvPr>
          <p:cNvSpPr txBox="1"/>
          <p:nvPr/>
        </p:nvSpPr>
        <p:spPr>
          <a:xfrm>
            <a:off x="2693081" y="163653"/>
            <a:ext cx="3812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grpSp>
        <p:nvGrpSpPr>
          <p:cNvPr id="31" name="Группа 30">
            <a:extLst>
              <a:ext uri="{FF2B5EF4-FFF2-40B4-BE49-F238E27FC236}">
                <a16:creationId xmlns:a16="http://schemas.microsoft.com/office/drawing/2014/main" id="{68FCF568-3A00-4548-8560-511C15D5D42E}"/>
              </a:ext>
            </a:extLst>
          </p:cNvPr>
          <p:cNvGrpSpPr/>
          <p:nvPr/>
        </p:nvGrpSpPr>
        <p:grpSpPr>
          <a:xfrm>
            <a:off x="1169528" y="1275570"/>
            <a:ext cx="3763962" cy="2398094"/>
            <a:chOff x="1896003" y="1196690"/>
            <a:chExt cx="5018617" cy="3197458"/>
          </a:xfrm>
        </p:grpSpPr>
        <p:sp>
          <p:nvSpPr>
            <p:cNvPr id="32" name="Параллелограмм 31">
              <a:extLst>
                <a:ext uri="{FF2B5EF4-FFF2-40B4-BE49-F238E27FC236}">
                  <a16:creationId xmlns:a16="http://schemas.microsoft.com/office/drawing/2014/main" id="{4BDF99FF-8E5C-FC46-BDF2-B83F62D871AB}"/>
                </a:ext>
              </a:extLst>
            </p:cNvPr>
            <p:cNvSpPr/>
            <p:nvPr/>
          </p:nvSpPr>
          <p:spPr>
            <a:xfrm>
              <a:off x="1979640" y="1700760"/>
              <a:ext cx="4824670" cy="2066560"/>
            </a:xfrm>
            <a:prstGeom prst="parallelogram">
              <a:avLst/>
            </a:prstGeom>
            <a:no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175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03E208B-2DB4-1F4F-AAB9-6501BE66ECAB}"/>
                </a:ext>
              </a:extLst>
            </p:cNvPr>
            <p:cNvSpPr txBox="1"/>
            <p:nvPr/>
          </p:nvSpPr>
          <p:spPr>
            <a:xfrm>
              <a:off x="1896003" y="3717040"/>
              <a:ext cx="553997" cy="677108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ru-RU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А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0F71D01-DFEF-2A4E-A955-9B2EB9086950}"/>
                </a:ext>
              </a:extLst>
            </p:cNvPr>
            <p:cNvSpPr txBox="1"/>
            <p:nvPr/>
          </p:nvSpPr>
          <p:spPr>
            <a:xfrm>
              <a:off x="2051650" y="1270459"/>
              <a:ext cx="553997" cy="677108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ru-RU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В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9ED84F7-E50E-8745-BEBD-E6D1E760FF9E}"/>
                </a:ext>
              </a:extLst>
            </p:cNvPr>
            <p:cNvSpPr txBox="1"/>
            <p:nvPr/>
          </p:nvSpPr>
          <p:spPr>
            <a:xfrm>
              <a:off x="6360623" y="1196690"/>
              <a:ext cx="553997" cy="677108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ru-RU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С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C50A874-A972-B04F-B4CC-7D9421DD422D}"/>
                </a:ext>
              </a:extLst>
            </p:cNvPr>
            <p:cNvSpPr txBox="1"/>
            <p:nvPr/>
          </p:nvSpPr>
          <p:spPr>
            <a:xfrm>
              <a:off x="5784542" y="3717040"/>
              <a:ext cx="579645" cy="677108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27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9E7ABF03-65B9-1849-805F-EF44CF3A5410}"/>
              </a:ext>
            </a:extLst>
          </p:cNvPr>
          <p:cNvSpPr txBox="1"/>
          <p:nvPr/>
        </p:nvSpPr>
        <p:spPr>
          <a:xfrm>
            <a:off x="1570951" y="786369"/>
            <a:ext cx="388619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en-US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50 см, 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 - AB = 7 (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см);  </a:t>
            </a:r>
            <a:endParaRPr lang="en-US" sz="1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8A560FF-CF8E-A84A-9624-EDAC29AF9DAE}"/>
              </a:ext>
            </a:extLst>
          </p:cNvPr>
          <p:cNvSpPr txBox="1"/>
          <p:nvPr/>
        </p:nvSpPr>
        <p:spPr>
          <a:xfrm>
            <a:off x="5204040" y="890117"/>
            <a:ext cx="3024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A B -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?, В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C -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?,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CD - ? AD -?</a:t>
            </a:r>
            <a:endParaRPr lang="ru-RU" sz="18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DD00DFF-A73C-6F49-8991-6A5CE9A979F1}"/>
              </a:ext>
            </a:extLst>
          </p:cNvPr>
          <p:cNvSpPr txBox="1"/>
          <p:nvPr/>
        </p:nvSpPr>
        <p:spPr>
          <a:xfrm>
            <a:off x="347993" y="886384"/>
            <a:ext cx="93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A7B6BDD-8152-1741-8410-DC51A843D8FB}"/>
              </a:ext>
            </a:extLst>
          </p:cNvPr>
          <p:cNvSpPr txBox="1"/>
          <p:nvPr/>
        </p:nvSpPr>
        <p:spPr>
          <a:xfrm>
            <a:off x="1385558" y="4516020"/>
            <a:ext cx="1044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924B8EE-E595-5B49-A401-4A51E8F171CA}"/>
              </a:ext>
            </a:extLst>
          </p:cNvPr>
          <p:cNvSpPr txBox="1"/>
          <p:nvPr/>
        </p:nvSpPr>
        <p:spPr>
          <a:xfrm>
            <a:off x="4029616" y="1113548"/>
            <a:ext cx="113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51E475E-8DF0-294D-9442-1F6491BF1444}"/>
              </a:ext>
            </a:extLst>
          </p:cNvPr>
          <p:cNvSpPr txBox="1"/>
          <p:nvPr/>
        </p:nvSpPr>
        <p:spPr>
          <a:xfrm>
            <a:off x="1223535" y="192366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F22E33D-AD0A-0149-8890-091D247C4236}"/>
              </a:ext>
            </a:extLst>
          </p:cNvPr>
          <p:cNvSpPr txBox="1"/>
          <p:nvPr/>
        </p:nvSpPr>
        <p:spPr>
          <a:xfrm>
            <a:off x="4680015" y="213969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B432401-0005-1E4C-8919-06FC9355F450}"/>
              </a:ext>
            </a:extLst>
          </p:cNvPr>
          <p:cNvSpPr txBox="1"/>
          <p:nvPr/>
        </p:nvSpPr>
        <p:spPr>
          <a:xfrm>
            <a:off x="2357693" y="3165833"/>
            <a:ext cx="898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21DCF45-DE7A-0C47-A1D3-5B87212B4256}"/>
              </a:ext>
            </a:extLst>
          </p:cNvPr>
          <p:cNvSpPr txBox="1"/>
          <p:nvPr/>
        </p:nvSpPr>
        <p:spPr>
          <a:xfrm>
            <a:off x="2897768" y="1275570"/>
            <a:ext cx="898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486BD6A-2D09-E547-A668-265822FE564F}"/>
              </a:ext>
            </a:extLst>
          </p:cNvPr>
          <p:cNvSpPr txBox="1"/>
          <p:nvPr/>
        </p:nvSpPr>
        <p:spPr>
          <a:xfrm>
            <a:off x="5166083" y="1383586"/>
            <a:ext cx="23537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Если АВ = </a:t>
            </a:r>
            <a:r>
              <a:rPr lang="ru-RU" sz="1800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(см), то </a:t>
            </a:r>
          </a:p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= x + 7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(см).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BE78BBE-88C9-2A46-80D6-E83BACD92EEA}"/>
              </a:ext>
            </a:extLst>
          </p:cNvPr>
          <p:cNvSpPr txBox="1"/>
          <p:nvPr/>
        </p:nvSpPr>
        <p:spPr>
          <a:xfrm>
            <a:off x="5058068" y="2031676"/>
            <a:ext cx="252582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en-US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2(AD + AB)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4A04493-1239-0C4F-AFA2-A237C28EDB6D}"/>
              </a:ext>
            </a:extLst>
          </p:cNvPr>
          <p:cNvSpPr txBox="1"/>
          <p:nvPr/>
        </p:nvSpPr>
        <p:spPr>
          <a:xfrm>
            <a:off x="4950052" y="2463736"/>
            <a:ext cx="265303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en-US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2(x + (x + 7))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7A6788B-A062-3A4B-B68F-DEA463A8A9F3}"/>
              </a:ext>
            </a:extLst>
          </p:cNvPr>
          <p:cNvSpPr txBox="1"/>
          <p:nvPr/>
        </p:nvSpPr>
        <p:spPr>
          <a:xfrm>
            <a:off x="5004061" y="2895795"/>
            <a:ext cx="1848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2x + 2x + 14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FB9E343-25D6-A544-9A8C-BC4608103C1D}"/>
              </a:ext>
            </a:extLst>
          </p:cNvPr>
          <p:cNvSpPr txBox="1"/>
          <p:nvPr/>
        </p:nvSpPr>
        <p:spPr>
          <a:xfrm>
            <a:off x="5004060" y="3219840"/>
            <a:ext cx="1316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4x =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- 14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BD7F119-F1B7-144F-A772-1FBFBF2460C3}"/>
              </a:ext>
            </a:extLst>
          </p:cNvPr>
          <p:cNvSpPr txBox="1"/>
          <p:nvPr/>
        </p:nvSpPr>
        <p:spPr>
          <a:xfrm>
            <a:off x="1763610" y="3651900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4x = 34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14FB034-8533-4A4F-9933-8682E31822D4}"/>
              </a:ext>
            </a:extLst>
          </p:cNvPr>
          <p:cNvSpPr txBox="1"/>
          <p:nvPr/>
        </p:nvSpPr>
        <p:spPr>
          <a:xfrm>
            <a:off x="3221812" y="3651900"/>
            <a:ext cx="1085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= 34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4</a:t>
            </a:r>
            <a:endParaRPr lang="en-US" sz="1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7943F14-868F-D840-A5B0-6D3FA0509BB1}"/>
              </a:ext>
            </a:extLst>
          </p:cNvPr>
          <p:cNvSpPr txBox="1"/>
          <p:nvPr/>
        </p:nvSpPr>
        <p:spPr>
          <a:xfrm>
            <a:off x="5004060" y="3597893"/>
            <a:ext cx="662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=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1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9AF7972-A5D4-D748-9234-FE58096A8C57}"/>
              </a:ext>
            </a:extLst>
          </p:cNvPr>
          <p:cNvSpPr txBox="1"/>
          <p:nvPr/>
        </p:nvSpPr>
        <p:spPr>
          <a:xfrm>
            <a:off x="1439565" y="3921938"/>
            <a:ext cx="4969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Если АВ = 9 см, то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= x + 7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9 +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16 (см).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91A8DCD-1CA5-124D-A5AA-B1593F16B4FE}"/>
              </a:ext>
            </a:extLst>
          </p:cNvPr>
          <p:cNvSpPr txBox="1"/>
          <p:nvPr/>
        </p:nvSpPr>
        <p:spPr>
          <a:xfrm>
            <a:off x="1439566" y="4245983"/>
            <a:ext cx="3846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 =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CD =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 см, 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= BC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16 (см).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A1EF4DF-1367-4C48-9987-014F081987E7}"/>
              </a:ext>
            </a:extLst>
          </p:cNvPr>
          <p:cNvSpPr txBox="1"/>
          <p:nvPr/>
        </p:nvSpPr>
        <p:spPr>
          <a:xfrm>
            <a:off x="2303686" y="4570028"/>
            <a:ext cx="3846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 =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CD =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 см, 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= BC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16 (см).</a:t>
            </a:r>
          </a:p>
        </p:txBody>
      </p:sp>
    </p:spTree>
    <p:extLst>
      <p:ext uri="{BB962C8B-B14F-4D97-AF65-F5344CB8AC3E}">
        <p14:creationId xmlns:p14="http://schemas.microsoft.com/office/powerpoint/2010/main" val="30321910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0" grpId="0"/>
      <p:bldP spid="41" grpId="0"/>
      <p:bldP spid="42" grpId="0"/>
      <p:bldP spid="44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7264" y="843558"/>
                <a:ext cx="8815065" cy="348197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5.</a:t>
                </a:r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Найдите координаты вектора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если:</a:t>
                </a:r>
              </a:p>
              <a:p>
                <a:pPr algn="just"/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d>
                      <m:dPr>
                        <m:ctrlP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e>
                    </m:d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</a:p>
              <a:p>
                <a:pPr algn="just"/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d>
                      <m:dPr>
                        <m:ctrlP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−5</m:t>
                        </m:r>
                      </m:e>
                    </m:d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</a:p>
              <a:p>
                <a:pPr algn="just"/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d>
                      <m:dPr>
                        <m:ctrlP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en-US" alt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en-US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(3;</m:t>
                    </m:r>
                    <m:r>
                      <a:rPr lang="ru-RU" altLang="ru-UZ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ru-RU" altLang="ru-UZ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ru-RU" alt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algn="just"/>
                <a:endParaRPr lang="ru-RU" altLang="ru-UZ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(3−(−1);(9−4)</m:t>
                        </m:r>
                      </m:e>
                    </m:acc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(4;5)</m:t>
                        </m:r>
                      </m:e>
                    </m:acc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;(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(−5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acc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acc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</m:acc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(3−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);(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acc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acc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7264" y="843558"/>
                <a:ext cx="8815065" cy="3481979"/>
              </a:xfrm>
              <a:prstGeom prst="rect">
                <a:avLst/>
              </a:prstGeom>
              <a:blipFill>
                <a:blip r:embed="rId2"/>
                <a:stretch>
                  <a:fillRect l="-1151" b="-218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55970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467" y="843558"/>
                <a:ext cx="8815065" cy="392940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6.</a:t>
                </a: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Даны векторы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и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e>
                    </m:d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 Найдите координаты вектора:</a:t>
                </a:r>
              </a:p>
              <a:p>
                <a:pPr algn="just"/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ru-RU" altLang="ru-UZ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;  2)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−3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;  3) 2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endParaRPr lang="ru-RU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</m:d>
                    <m:r>
                      <a:rPr lang="ru-RU" altLang="ru-UZ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e>
                    </m:d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d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̅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</m:d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altLang="ru-UZ" sz="20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4+(−1)</m:t>
                            </m:r>
                          </m:e>
                        </m:d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;(6+0)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(3;6)</m:t>
                        </m:r>
                      </m:e>
                    </m:acc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</m:d>
                    <m:r>
                      <a:rPr lang="ru-RU" altLang="ru-UZ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e>
                    </m:d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d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</m:d>
                      </m:e>
                    </m:acc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altLang="ru-UZ" sz="20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(−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</m:d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;(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3−0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acc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acc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3) 2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e>
                    </m:d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</m:d>
                    <m:r>
                      <a:rPr lang="ru-RU" altLang="ru-UZ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e>
                        </m:d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̅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;</m:t>
                            </m:r>
                            <m:r>
                              <a:rPr lang="ru-RU" altLang="ru-UZ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d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altLang="ru-UZ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altLang="ru-UZ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d>
                          <m:dPr>
                            <m:ctrlP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−2−2</m:t>
                            </m:r>
                          </m:e>
                        </m:d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;(0−3)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(−4;−3)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4467" y="843558"/>
                <a:ext cx="8815065" cy="3929409"/>
              </a:xfrm>
              <a:prstGeom prst="rect">
                <a:avLst/>
              </a:prstGeom>
              <a:blipFill>
                <a:blip r:embed="rId2"/>
                <a:stretch>
                  <a:fillRect l="-718" t="-645" b="-129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55B528A0-0C3E-F44E-BD97-7EDCF2CFA879}"/>
                  </a:ext>
                </a:extLst>
              </p:cNvPr>
              <p:cNvSpPr/>
              <p:nvPr/>
            </p:nvSpPr>
            <p:spPr>
              <a:xfrm>
                <a:off x="5436096" y="1851670"/>
                <a:ext cx="2219710" cy="419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altLang="ru-UZ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  <m: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6</m:t>
                              </m:r>
                            </m:e>
                          </m:d>
                        </m:e>
                      </m:acc>
                      <m:r>
                        <a:rPr lang="ru-RU" altLang="ru-UZ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ru-RU" altLang="ru-UZ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  <m: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</m:d>
                        </m:e>
                      </m:acc>
                      <m:r>
                        <a:rPr lang="ru-RU" altLang="ru-UZ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altLang="ru-UZ" sz="20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55B528A0-0C3E-F44E-BD97-7EDCF2CFA8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1851670"/>
                <a:ext cx="2219710" cy="4199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BAF234CC-7E78-0B4B-83DE-6EFBE255D746}"/>
                  </a:ext>
                </a:extLst>
              </p:cNvPr>
              <p:cNvSpPr/>
              <p:nvPr/>
            </p:nvSpPr>
            <p:spPr>
              <a:xfrm>
                <a:off x="5220072" y="2808262"/>
                <a:ext cx="1957715" cy="419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altLang="ru-UZ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</m:d>
                        </m:e>
                      </m:acc>
                      <m:r>
                        <a:rPr lang="ru-RU" altLang="ru-UZ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ru-RU" altLang="ru-UZ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  <m: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</m:d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BAF234CC-7E78-0B4B-83DE-6EFBE255D7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2808262"/>
                <a:ext cx="1957715" cy="41992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BA427A5-E0FA-4348-A8D9-4B6D42BBFB07}"/>
                  </a:ext>
                </a:extLst>
              </p:cNvPr>
              <p:cNvSpPr/>
              <p:nvPr/>
            </p:nvSpPr>
            <p:spPr>
              <a:xfrm>
                <a:off x="5220072" y="3806428"/>
                <a:ext cx="1957715" cy="419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altLang="ru-UZ" sz="2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</m:d>
                        </m:e>
                      </m:acc>
                      <m:r>
                        <a:rPr lang="ru-RU" altLang="ru-UZ" sz="20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ru-RU" altLang="ru-UZ" sz="2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</m:d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BA427A5-E0FA-4348-A8D9-4B6D42BBFB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3806428"/>
                <a:ext cx="1957715" cy="4199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72743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333479"/>
            <a:ext cx="3384376" cy="216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1362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15566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3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ешить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письменно ТЕСТ № 6</a:t>
            </a:r>
          </a:p>
          <a:p>
            <a:pPr algn="ctr"/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странице </a:t>
            </a: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73143392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2368c2cd8a2735ddf2c7012c4124d0e8ed30f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21591</TotalTime>
  <Words>591</Words>
  <Application>Microsoft Macintosh PowerPoint</Application>
  <PresentationFormat>Экран (16:9)</PresentationFormat>
  <Paragraphs>106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1533</cp:revision>
  <dcterms:created xsi:type="dcterms:W3CDTF">2020-04-09T07:32:19Z</dcterms:created>
  <dcterms:modified xsi:type="dcterms:W3CDTF">2021-04-06T07:37:15Z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