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1381" r:id="rId2"/>
    <p:sldId id="1707" r:id="rId3"/>
    <p:sldId id="1695" r:id="rId4"/>
    <p:sldId id="1700" r:id="rId5"/>
    <p:sldId id="1701" r:id="rId6"/>
    <p:sldId id="1703" r:id="rId7"/>
    <p:sldId id="1704" r:id="rId8"/>
    <p:sldId id="268" r:id="rId9"/>
    <p:sldId id="269" r:id="rId10"/>
    <p:sldId id="262" r:id="rId11"/>
    <p:sldId id="271" r:id="rId12"/>
    <p:sldId id="276" r:id="rId13"/>
    <p:sldId id="1639" r:id="rId14"/>
  </p:sldIdLst>
  <p:sldSz cx="9144000" cy="5143500" type="screen16x9"/>
  <p:notesSz cx="5765800" cy="3244850"/>
  <p:custDataLst>
    <p:tags r:id="rId16"/>
  </p:custDataLst>
  <p:defaultTextStyle>
    <a:defPPr>
      <a:defRPr lang="ru-RU"/>
    </a:defPPr>
    <a:lvl1pPr marL="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4883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49768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465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899537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2442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49305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7419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799074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6391">
          <p15:clr>
            <a:srgbClr val="A4A3A4"/>
          </p15:clr>
        </p15:guide>
        <p15:guide id="4" pos="4451">
          <p15:clr>
            <a:srgbClr val="A4A3A4"/>
          </p15:clr>
        </p15:guide>
        <p15:guide id="5" orient="horz" pos="2057">
          <p15:clr>
            <a:srgbClr val="A4A3A4"/>
          </p15:clr>
        </p15:guide>
        <p15:guide id="6" orient="horz" pos="4566">
          <p15:clr>
            <a:srgbClr val="A4A3A4"/>
          </p15:clr>
        </p15:guide>
        <p15:guide id="7" pos="1662">
          <p15:clr>
            <a:srgbClr val="A4A3A4"/>
          </p15:clr>
        </p15:guide>
        <p15:guide id="8" pos="342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Средний стиль 3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Средний стиль 3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Светлый стиль 2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E171933-4619-4E11-9A3F-F7608DF75F80}" styleName="Средний стиль 1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1EBBBCC-DAD2-459C-BE2E-F6DE35CF9A28}" styleName="Темный стиль 2 — акцент 3/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44" autoAdjust="0"/>
    <p:restoredTop sz="92958" autoAdjust="0"/>
  </p:normalViewPr>
  <p:slideViewPr>
    <p:cSldViewPr>
      <p:cViewPr varScale="1">
        <p:scale>
          <a:sx n="136" d="100"/>
          <a:sy n="136" d="100"/>
        </p:scale>
        <p:origin x="824" y="192"/>
      </p:cViewPr>
      <p:guideLst>
        <p:guide orient="horz" pos="2880"/>
        <p:guide pos="2160"/>
        <p:guide orient="horz" pos="6391"/>
        <p:guide pos="4451"/>
        <p:guide orient="horz" pos="2057"/>
        <p:guide orient="horz" pos="4566"/>
        <p:guide pos="1662"/>
        <p:guide pos="342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ln w="22225" cap="rnd">
              <a:solidFill>
                <a:schemeClr val="accent1"/>
              </a:solidFill>
              <a:round/>
            </a:ln>
            <a:effectLst/>
          </c:spPr>
          <c:marker>
            <c:symbol val="diamond"/>
            <c:size val="6"/>
            <c:spPr>
              <a:solidFill>
                <a:schemeClr val="accent1"/>
              </a:solidFill>
              <a:ln w="9525">
                <a:solidFill>
                  <a:schemeClr val="accent1"/>
                </a:solidFill>
                <a:round/>
              </a:ln>
              <a:effectLst/>
            </c:spPr>
          </c:marker>
          <c:cat>
            <c:numRef>
              <c:f>Лист1!$A$2:$A$9</c:f>
              <c:numCache>
                <c:formatCode>General</c:formatCode>
                <c:ptCount val="8"/>
                <c:pt idx="0">
                  <c:v>38</c:v>
                </c:pt>
                <c:pt idx="1">
                  <c:v>39</c:v>
                </c:pt>
                <c:pt idx="2">
                  <c:v>40</c:v>
                </c:pt>
                <c:pt idx="3">
                  <c:v>41</c:v>
                </c:pt>
                <c:pt idx="4">
                  <c:v>42</c:v>
                </c:pt>
                <c:pt idx="5">
                  <c:v>43</c:v>
                </c:pt>
                <c:pt idx="6">
                  <c:v>44</c:v>
                </c:pt>
                <c:pt idx="7">
                  <c:v>45</c:v>
                </c:pt>
              </c:numCache>
            </c:num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4</c:v>
                </c:pt>
                <c:pt idx="1">
                  <c:v>4</c:v>
                </c:pt>
                <c:pt idx="2">
                  <c:v>19</c:v>
                </c:pt>
                <c:pt idx="3">
                  <c:v>27</c:v>
                </c:pt>
                <c:pt idx="4">
                  <c:v>23</c:v>
                </c:pt>
                <c:pt idx="5">
                  <c:v>14</c:v>
                </c:pt>
                <c:pt idx="6">
                  <c:v>6</c:v>
                </c:pt>
                <c:pt idx="7">
                  <c:v>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243-8B4F-A269-8A6607E53A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50647952"/>
        <c:axId val="1450649600"/>
      </c:lineChart>
      <c:catAx>
        <c:axId val="1450647952"/>
        <c:scaling>
          <c:orientation val="minMax"/>
        </c:scaling>
        <c:delete val="0"/>
        <c:axPos val="b"/>
        <c:minorGridlines>
          <c:spPr>
            <a:ln>
              <a:solidFill>
                <a:schemeClr val="tx1">
                  <a:lumMod val="5000"/>
                  <a:lumOff val="95000"/>
                </a:schemeClr>
              </a:solidFill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UZ"/>
          </a:p>
        </c:txPr>
        <c:crossAx val="1450649600"/>
        <c:crosses val="autoZero"/>
        <c:auto val="1"/>
        <c:lblAlgn val="ctr"/>
        <c:lblOffset val="100"/>
        <c:noMultiLvlLbl val="0"/>
      </c:catAx>
      <c:valAx>
        <c:axId val="14506496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UZ"/>
          </a:p>
        </c:txPr>
        <c:crossAx val="14506479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U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ln w="22225" cap="rnd">
              <a:solidFill>
                <a:schemeClr val="accent1"/>
              </a:solidFill>
              <a:round/>
            </a:ln>
            <a:effectLst/>
          </c:spPr>
          <c:marker>
            <c:symbol val="diamond"/>
            <c:size val="6"/>
            <c:spPr>
              <a:solidFill>
                <a:schemeClr val="accent1"/>
              </a:solidFill>
              <a:ln w="9525">
                <a:solidFill>
                  <a:schemeClr val="accent1"/>
                </a:solidFill>
                <a:round/>
              </a:ln>
              <a:effectLst/>
            </c:spPr>
          </c:marker>
          <c:cat>
            <c:numRef>
              <c:f>Лист1!$A$2:$A$9</c:f>
              <c:numCache>
                <c:formatCode>General</c:formatCode>
                <c:ptCount val="8"/>
                <c:pt idx="0">
                  <c:v>38</c:v>
                </c:pt>
                <c:pt idx="1">
                  <c:v>39</c:v>
                </c:pt>
                <c:pt idx="2">
                  <c:v>40</c:v>
                </c:pt>
                <c:pt idx="3">
                  <c:v>41</c:v>
                </c:pt>
                <c:pt idx="4">
                  <c:v>42</c:v>
                </c:pt>
                <c:pt idx="5">
                  <c:v>43</c:v>
                </c:pt>
                <c:pt idx="6">
                  <c:v>44</c:v>
                </c:pt>
                <c:pt idx="7">
                  <c:v>45</c:v>
                </c:pt>
              </c:numCache>
            </c:num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0.04</c:v>
                </c:pt>
                <c:pt idx="1">
                  <c:v>0.04</c:v>
                </c:pt>
                <c:pt idx="2">
                  <c:v>0.19</c:v>
                </c:pt>
                <c:pt idx="3">
                  <c:v>0.27</c:v>
                </c:pt>
                <c:pt idx="4">
                  <c:v>0.23</c:v>
                </c:pt>
                <c:pt idx="5">
                  <c:v>0.14000000000000001</c:v>
                </c:pt>
                <c:pt idx="6">
                  <c:v>0.06</c:v>
                </c:pt>
                <c:pt idx="7">
                  <c:v>0.03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243-8B4F-A269-8A6607E53A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50647952"/>
        <c:axId val="1450649600"/>
      </c:lineChart>
      <c:catAx>
        <c:axId val="1450647952"/>
        <c:scaling>
          <c:orientation val="minMax"/>
        </c:scaling>
        <c:delete val="0"/>
        <c:axPos val="b"/>
        <c:minorGridlines>
          <c:spPr>
            <a:ln>
              <a:solidFill>
                <a:schemeClr val="tx1">
                  <a:lumMod val="5000"/>
                  <a:lumOff val="95000"/>
                </a:schemeClr>
              </a:solidFill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UZ"/>
          </a:p>
        </c:txPr>
        <c:crossAx val="1450649600"/>
        <c:crosses val="autoZero"/>
        <c:auto val="1"/>
        <c:lblAlgn val="ctr"/>
        <c:lblOffset val="100"/>
        <c:noMultiLvlLbl val="0"/>
      </c:catAx>
      <c:valAx>
        <c:axId val="14506496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UZ"/>
          </a:p>
        </c:txPr>
        <c:crossAx val="14506479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U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42319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684637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026958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369276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711595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05391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39623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738553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909EBE-9F82-4E48-A1EA-E1BF2E0BBA3C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421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3"/>
            <a:ext cx="777240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59"/>
            <a:ext cx="640080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537440"/>
          </a:xfrm>
        </p:spPr>
        <p:txBody>
          <a:bodyPr lIns="0" tIns="0" rIns="0" bIns="0"/>
          <a:lstStyle>
            <a:lvl1pPr>
              <a:defRPr sz="35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6015" y="112796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93481" y="1142501"/>
            <a:ext cx="2893250" cy="3420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508137" y="1674387"/>
            <a:ext cx="4158102" cy="1639679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03245515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814960-0AA9-3E43-8C77-93AAC64D0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42900"/>
            <a:ext cx="8229600" cy="40780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UZ"/>
          </a:p>
        </p:txBody>
      </p:sp>
      <p:sp>
        <p:nvSpPr>
          <p:cNvPr id="3" name="Таблица 2">
            <a:extLst>
              <a:ext uri="{FF2B5EF4-FFF2-40B4-BE49-F238E27FC236}">
                <a16:creationId xmlns:a16="http://schemas.microsoft.com/office/drawing/2014/main" id="{737CDA9E-4245-6A43-BA8F-7D1EA68AD9D9}"/>
              </a:ext>
            </a:extLst>
          </p:cNvPr>
          <p:cNvSpPr>
            <a:spLocks noGrp="1"/>
          </p:cNvSpPr>
          <p:nvPr>
            <p:ph type="tbl" idx="1"/>
          </p:nvPr>
        </p:nvSpPr>
        <p:spPr>
          <a:xfrm>
            <a:off x="457200" y="1485900"/>
            <a:ext cx="8229600" cy="338554"/>
          </a:xfrm>
        </p:spPr>
        <p:txBody>
          <a:bodyPr/>
          <a:lstStyle/>
          <a:p>
            <a:endParaRPr lang="ru-U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9819EF1-66AA-DF48-A6A2-B96A08AE2D6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124200" y="4686300"/>
            <a:ext cx="2895600" cy="446276"/>
          </a:xfrm>
        </p:spPr>
        <p:txBody>
          <a:bodyPr/>
          <a:lstStyle>
            <a:lvl1pPr>
              <a:defRPr/>
            </a:lvl1pPr>
          </a:lstStyle>
          <a:p>
            <a:endParaRPr lang="ru-RU" altLang="ru-U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19ED247-DD42-E34B-AFE2-0C257CC6247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6553200" y="4686300"/>
            <a:ext cx="2133600" cy="446276"/>
          </a:xfrm>
        </p:spPr>
        <p:txBody>
          <a:bodyPr/>
          <a:lstStyle>
            <a:lvl1pPr>
              <a:defRPr/>
            </a:lvl1pPr>
          </a:lstStyle>
          <a:p>
            <a:fld id="{830BE7A0-EBF8-C94D-8077-F4884CA569E8}" type="slidenum">
              <a:rPr lang="ru-RU" altLang="ru-UZ"/>
              <a:pPr/>
              <a:t>‹#›</a:t>
            </a:fld>
            <a:endParaRPr lang="ru-RU" altLang="ru-UZ"/>
          </a:p>
        </p:txBody>
      </p:sp>
      <p:sp>
        <p:nvSpPr>
          <p:cNvPr id="6" name="Дата 5">
            <a:extLst>
              <a:ext uri="{FF2B5EF4-FFF2-40B4-BE49-F238E27FC236}">
                <a16:creationId xmlns:a16="http://schemas.microsoft.com/office/drawing/2014/main" id="{7A240632-D338-0747-B897-F874440AE2EB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457200" y="4683919"/>
            <a:ext cx="2133600" cy="446276"/>
          </a:xfrm>
        </p:spPr>
        <p:txBody>
          <a:bodyPr/>
          <a:lstStyle>
            <a:lvl1pPr>
              <a:defRPr/>
            </a:lvl1pPr>
          </a:lstStyle>
          <a:p>
            <a:endParaRPr lang="ru-RU" altLang="ru-UZ"/>
          </a:p>
        </p:txBody>
      </p:sp>
    </p:spTree>
    <p:extLst>
      <p:ext uri="{BB962C8B-B14F-4D97-AF65-F5344CB8AC3E}">
        <p14:creationId xmlns:p14="http://schemas.microsoft.com/office/powerpoint/2010/main" val="4257318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B8126A-F5CE-2D44-8D07-646320629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4499" y="2127557"/>
            <a:ext cx="2555002" cy="81560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U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04D0F22-A809-B84B-9BCC-6FA0522815B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U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375C86F-8412-F64E-986B-138C27971F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FFC099F-001F-234F-B73A-C4B0EA6EE493}" type="slidenum">
              <a:rPr lang="ru-RU" altLang="ru-UZ"/>
              <a:pPr/>
              <a:t>‹#›</a:t>
            </a:fld>
            <a:endParaRPr lang="ru-RU" altLang="ru-U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3E158F1-1160-DE4F-856B-A4BD0FC82556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UZ"/>
          </a:p>
        </p:txBody>
      </p:sp>
    </p:spTree>
    <p:extLst>
      <p:ext uri="{BB962C8B-B14F-4D97-AF65-F5344CB8AC3E}">
        <p14:creationId xmlns:p14="http://schemas.microsoft.com/office/powerpoint/2010/main" val="104278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D888DE-F0D1-4C07-9D81-277C158B11AF}" type="datetimeFigureOut">
              <a:rPr lang="ru-RU" smtClean="0"/>
              <a:pPr/>
              <a:t>30.03.2021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8D2A37-DB54-4CA1-99C6-3F3A7A2F970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9572751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7"/>
            <a:ext cx="2555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1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3/30/21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ransition spd="slow">
    <p:wipe/>
  </p:transition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1.xml"/><Relationship Id="rId4" Type="http://schemas.openxmlformats.org/officeDocument/2006/relationships/image" Target="NUL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2703"/>
            <a:ext cx="9130468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6516217" y="361576"/>
            <a:ext cx="1896518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6516217" y="361576"/>
            <a:ext cx="1896518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6624154" y="486653"/>
            <a:ext cx="1769442" cy="574343"/>
          </a:xfrm>
          <a:prstGeom prst="rect">
            <a:avLst/>
          </a:prstGeom>
        </p:spPr>
        <p:txBody>
          <a:bodyPr vert="horz" wrap="square" lIns="0" tIns="25164" rIns="0" bIns="0" rtlCol="0">
            <a:spAutoFit/>
          </a:bodyPr>
          <a:lstStyle/>
          <a:p>
            <a:pPr>
              <a:spcBef>
                <a:spcPts val="198"/>
              </a:spcBef>
            </a:pPr>
            <a:r>
              <a:rPr lang="ru-RU" sz="3567" b="1" spc="16" dirty="0">
                <a:solidFill>
                  <a:srgbClr val="FEFEFE"/>
                </a:solidFill>
                <a:latin typeface="Arial"/>
                <a:cs typeface="Arial"/>
              </a:rPr>
              <a:t>8 класс</a:t>
            </a:r>
            <a:endParaRPr sz="3567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97CDA16A-066A-4BED-8F29-21556D7AB731}"/>
              </a:ext>
            </a:extLst>
          </p:cNvPr>
          <p:cNvSpPr txBox="1">
            <a:spLocks/>
          </p:cNvSpPr>
          <p:nvPr/>
        </p:nvSpPr>
        <p:spPr>
          <a:xfrm>
            <a:off x="1348127" y="341809"/>
            <a:ext cx="4808049" cy="854086"/>
          </a:xfrm>
          <a:prstGeom prst="rect">
            <a:avLst/>
          </a:prstGeom>
        </p:spPr>
        <p:txBody>
          <a:bodyPr vert="horz" wrap="square" lIns="0" tIns="23183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0161" algn="ctr" defTabSz="1451610">
              <a:spcBef>
                <a:spcPts val="181"/>
              </a:spcBef>
              <a:defRPr/>
            </a:pPr>
            <a:r>
              <a:rPr lang="ru-RU" sz="5398" kern="0" spc="8" dirty="0">
                <a:solidFill>
                  <a:sysClr val="window" lastClr="FFFFFF"/>
                </a:solidFill>
              </a:rPr>
              <a:t>АЛГЕБРА</a:t>
            </a:r>
            <a:endParaRPr lang="en-US" sz="5398" kern="0" spc="8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D2168EAD-EAD9-4C91-B3BA-D0FB4D707556}"/>
              </a:ext>
            </a:extLst>
          </p:cNvPr>
          <p:cNvSpPr/>
          <p:nvPr/>
        </p:nvSpPr>
        <p:spPr>
          <a:xfrm>
            <a:off x="568083" y="1062322"/>
            <a:ext cx="25201" cy="49394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2">
            <a:extLst>
              <a:ext uri="{FF2B5EF4-FFF2-40B4-BE49-F238E27FC236}">
                <a16:creationId xmlns:a16="http://schemas.microsoft.com/office/drawing/2014/main" id="{5AAAE1A5-5083-45BC-BB77-451BC6095476}"/>
              </a:ext>
            </a:extLst>
          </p:cNvPr>
          <p:cNvSpPr/>
          <p:nvPr/>
        </p:nvSpPr>
        <p:spPr>
          <a:xfrm>
            <a:off x="519209" y="1049896"/>
            <a:ext cx="614902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3">
            <a:extLst>
              <a:ext uri="{FF2B5EF4-FFF2-40B4-BE49-F238E27FC236}">
                <a16:creationId xmlns:a16="http://schemas.microsoft.com/office/drawing/2014/main" id="{42562BD1-38C5-4FEF-BE28-9E2028CE083A}"/>
              </a:ext>
            </a:extLst>
          </p:cNvPr>
          <p:cNvSpPr/>
          <p:nvPr/>
        </p:nvSpPr>
        <p:spPr>
          <a:xfrm>
            <a:off x="580507" y="496597"/>
            <a:ext cx="0" cy="541315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4">
            <a:extLst>
              <a:ext uri="{FF2B5EF4-FFF2-40B4-BE49-F238E27FC236}">
                <a16:creationId xmlns:a16="http://schemas.microsoft.com/office/drawing/2014/main" id="{199D57BF-AFEE-4760-B709-A1E005ECDEF4}"/>
              </a:ext>
            </a:extLst>
          </p:cNvPr>
          <p:cNvSpPr/>
          <p:nvPr/>
        </p:nvSpPr>
        <p:spPr>
          <a:xfrm>
            <a:off x="640771" y="539961"/>
            <a:ext cx="448576" cy="467728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1" name="object 15">
            <a:extLst>
              <a:ext uri="{FF2B5EF4-FFF2-40B4-BE49-F238E27FC236}">
                <a16:creationId xmlns:a16="http://schemas.microsoft.com/office/drawing/2014/main" id="{DFF3D60F-1869-4734-8178-4BFE8F5C0368}"/>
              </a:ext>
            </a:extLst>
          </p:cNvPr>
          <p:cNvSpPr/>
          <p:nvPr/>
        </p:nvSpPr>
        <p:spPr>
          <a:xfrm>
            <a:off x="1068705" y="1084186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2" name="object 16">
            <a:extLst>
              <a:ext uri="{FF2B5EF4-FFF2-40B4-BE49-F238E27FC236}">
                <a16:creationId xmlns:a16="http://schemas.microsoft.com/office/drawing/2014/main" id="{C22A3C16-3643-4C83-83DD-E1EA8CC4BADD}"/>
              </a:ext>
            </a:extLst>
          </p:cNvPr>
          <p:cNvSpPr/>
          <p:nvPr/>
        </p:nvSpPr>
        <p:spPr>
          <a:xfrm>
            <a:off x="487236" y="515970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1935350"/>
            <a:ext cx="2790048" cy="211117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object 4">
            <a:extLst>
              <a:ext uri="{FF2B5EF4-FFF2-40B4-BE49-F238E27FC236}">
                <a16:creationId xmlns:a16="http://schemas.microsoft.com/office/drawing/2014/main" id="{2F04DEE2-4207-734D-BC91-D84C85FF089E}"/>
              </a:ext>
            </a:extLst>
          </p:cNvPr>
          <p:cNvSpPr txBox="1"/>
          <p:nvPr/>
        </p:nvSpPr>
        <p:spPr>
          <a:xfrm>
            <a:off x="1089347" y="2159424"/>
            <a:ext cx="6022489" cy="2071071"/>
          </a:xfrm>
          <a:prstGeom prst="rect">
            <a:avLst/>
          </a:prstGeom>
        </p:spPr>
        <p:txBody>
          <a:bodyPr vert="horz" wrap="square" lIns="0" tIns="13961" rIns="0" bIns="0" rtlCol="0">
            <a:spAutoFit/>
          </a:bodyPr>
          <a:lstStyle/>
          <a:p>
            <a:pPr marL="18405" defTabSz="914114">
              <a:spcBef>
                <a:spcPts val="110"/>
              </a:spcBef>
            </a:pPr>
            <a:r>
              <a:rPr lang="ru-RU" sz="4400" b="1" dirty="0">
                <a:solidFill>
                  <a:srgbClr val="2365C7"/>
                </a:solidFill>
                <a:latin typeface="Arial"/>
                <a:cs typeface="Arial"/>
              </a:rPr>
              <a:t>ТЕМА</a:t>
            </a:r>
            <a:r>
              <a:rPr sz="4400" b="1" dirty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r>
              <a:rPr lang="en-US" sz="4400" b="1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endParaRPr lang="ru-RU" sz="4400" b="1" dirty="0">
              <a:solidFill>
                <a:srgbClr val="2365C7"/>
              </a:solidFill>
              <a:latin typeface="Arial"/>
              <a:cs typeface="Arial"/>
            </a:endParaRPr>
          </a:p>
          <a:p>
            <a:pPr marL="18405" defTabSz="914114">
              <a:spcBef>
                <a:spcPts val="110"/>
              </a:spcBef>
            </a:pPr>
            <a:r>
              <a:rPr lang="ru-RU" sz="4400" b="1" dirty="0">
                <a:solidFill>
                  <a:schemeClr val="tx2"/>
                </a:solidFill>
                <a:latin typeface="Arial"/>
                <a:cs typeface="Arial"/>
              </a:rPr>
              <a:t>РЕШЕНИЕ ЗАДАЧ</a:t>
            </a:r>
          </a:p>
          <a:p>
            <a:pPr marL="18405" defTabSz="914114">
              <a:spcBef>
                <a:spcPts val="110"/>
              </a:spcBef>
            </a:pPr>
            <a:r>
              <a:rPr lang="ru-RU" sz="4400" b="1" dirty="0">
                <a:solidFill>
                  <a:schemeClr val="tx2"/>
                </a:solidFill>
                <a:latin typeface="Arial"/>
                <a:cs typeface="Arial"/>
              </a:rPr>
              <a:t>(2 </a:t>
            </a:r>
            <a:r>
              <a:rPr lang="ru-RU" sz="4000" b="1" dirty="0">
                <a:solidFill>
                  <a:schemeClr val="tx2"/>
                </a:solidFill>
                <a:latin typeface="Arial"/>
                <a:cs typeface="Arial"/>
              </a:rPr>
              <a:t>часть</a:t>
            </a:r>
            <a:r>
              <a:rPr lang="ru-RU" sz="4400" b="1" dirty="0">
                <a:solidFill>
                  <a:schemeClr val="tx2"/>
                </a:solidFill>
                <a:latin typeface="Arial"/>
                <a:cs typeface="Arial"/>
              </a:rPr>
              <a:t>)</a:t>
            </a:r>
            <a:endParaRPr sz="4400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19" name="object 5">
            <a:extLst>
              <a:ext uri="{FF2B5EF4-FFF2-40B4-BE49-F238E27FC236}">
                <a16:creationId xmlns:a16="http://schemas.microsoft.com/office/drawing/2014/main" id="{45F1357F-4EFB-A04D-BC67-D59F409442D4}"/>
              </a:ext>
            </a:extLst>
          </p:cNvPr>
          <p:cNvSpPr/>
          <p:nvPr/>
        </p:nvSpPr>
        <p:spPr>
          <a:xfrm>
            <a:off x="419168" y="2115138"/>
            <a:ext cx="562851" cy="67263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3" name="object 5">
            <a:extLst>
              <a:ext uri="{FF2B5EF4-FFF2-40B4-BE49-F238E27FC236}">
                <a16:creationId xmlns:a16="http://schemas.microsoft.com/office/drawing/2014/main" id="{7A92A707-36AB-2E46-9577-129D76D0CAAB}"/>
              </a:ext>
            </a:extLst>
          </p:cNvPr>
          <p:cNvSpPr/>
          <p:nvPr/>
        </p:nvSpPr>
        <p:spPr>
          <a:xfrm>
            <a:off x="408749" y="2931790"/>
            <a:ext cx="562851" cy="151216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285604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72733" y="931774"/>
            <a:ext cx="379078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Найдите моду ряда чисел:</a:t>
            </a:r>
          </a:p>
          <a:p>
            <a:r>
              <a:rPr lang="ru-RU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а) 5,12,38,5,76,12,67,5,38.</a:t>
            </a: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755576" y="1746444"/>
            <a:ext cx="214314" cy="119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691680" y="1746444"/>
            <a:ext cx="267893" cy="119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3071802" y="1728831"/>
            <a:ext cx="375050" cy="119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11560" y="1926603"/>
            <a:ext cx="149508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chemeClr val="tx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Решение:</a:t>
            </a:r>
          </a:p>
          <a:p>
            <a:r>
              <a:rPr lang="ru-RU" sz="2400" b="1" dirty="0">
                <a:solidFill>
                  <a:schemeClr val="tx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Мода -5.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09202" y="3007022"/>
            <a:ext cx="55185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б) -7;-8;-11;0;-7;-11.</a:t>
            </a:r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660503" y="3468687"/>
            <a:ext cx="267893" cy="119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2160967" y="3501459"/>
            <a:ext cx="267893" cy="119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2553286" y="3500268"/>
            <a:ext cx="428628" cy="119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1408697" y="3467496"/>
            <a:ext cx="428628" cy="119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473244" y="3703139"/>
            <a:ext cx="33754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tx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Решение:</a:t>
            </a:r>
          </a:p>
          <a:p>
            <a:r>
              <a:rPr lang="ru-RU" sz="2400" b="1" dirty="0">
                <a:solidFill>
                  <a:schemeClr val="tx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Мода - -7;-11.</a:t>
            </a:r>
          </a:p>
        </p:txBody>
      </p:sp>
      <p:sp>
        <p:nvSpPr>
          <p:cNvPr id="17" name="object 2">
            <a:extLst>
              <a:ext uri="{FF2B5EF4-FFF2-40B4-BE49-F238E27FC236}">
                <a16:creationId xmlns:a16="http://schemas.microsoft.com/office/drawing/2014/main" id="{34AB31DF-F524-1149-B313-604D625CE1BE}"/>
              </a:ext>
            </a:extLst>
          </p:cNvPr>
          <p:cNvSpPr/>
          <p:nvPr/>
        </p:nvSpPr>
        <p:spPr>
          <a:xfrm>
            <a:off x="2" y="2572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A0DFA37-6B5B-A149-8A02-8018579A27D1}"/>
              </a:ext>
            </a:extLst>
          </p:cNvPr>
          <p:cNvSpPr/>
          <p:nvPr/>
        </p:nvSpPr>
        <p:spPr>
          <a:xfrm>
            <a:off x="107504" y="64189"/>
            <a:ext cx="903649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405" algn="ctr" defTabSz="914114">
              <a:spcBef>
                <a:spcPts val="110"/>
              </a:spcBef>
            </a:pPr>
            <a:r>
              <a:rPr lang="ru-RU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СРЕДНЯЯ ВЕЛИЧИНА. МОДА. МЕДИАНА. 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3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A97B789D-58D7-084E-9953-80A89DF019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7544" y="944960"/>
            <a:ext cx="7992888" cy="923330"/>
          </a:xfrm>
        </p:spPr>
        <p:txBody>
          <a:bodyPr/>
          <a:lstStyle/>
          <a:p>
            <a:r>
              <a:rPr lang="ru-RU" altLang="ru-UZ" sz="3000" dirty="0">
                <a:solidFill>
                  <a:schemeClr val="tx2"/>
                </a:solidFill>
              </a:rPr>
              <a:t>Найдите для данного ряда чисел</a:t>
            </a:r>
          </a:p>
        </p:txBody>
      </p:sp>
      <p:sp>
        <p:nvSpPr>
          <p:cNvPr id="26627" name="Text Box 3">
            <a:extLst>
              <a:ext uri="{FF2B5EF4-FFF2-40B4-BE49-F238E27FC236}">
                <a16:creationId xmlns:a16="http://schemas.microsoft.com/office/drawing/2014/main" id="{40F56064-A435-9F47-9484-547DA23514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9437" y="1587104"/>
            <a:ext cx="2364750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UZ" sz="2700">
                <a:latin typeface="Comic Sans MS" panose="030F0902030302020204" pitchFamily="66" charset="0"/>
              </a:rPr>
              <a:t>3,   24,  6,   7</a:t>
            </a:r>
          </a:p>
        </p:txBody>
      </p:sp>
      <p:graphicFrame>
        <p:nvGraphicFramePr>
          <p:cNvPr id="26628" name="Group 4">
            <a:extLst>
              <a:ext uri="{FF2B5EF4-FFF2-40B4-BE49-F238E27FC236}">
                <a16:creationId xmlns:a16="http://schemas.microsoft.com/office/drawing/2014/main" id="{4D626EA6-55DE-5E4C-A383-8D0DAF1EA81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353867" y="2416969"/>
          <a:ext cx="4574381" cy="1316832"/>
        </p:xfrm>
        <a:graphic>
          <a:graphicData uri="http://schemas.openxmlformats.org/drawingml/2006/table">
            <a:tbl>
              <a:tblPr/>
              <a:tblGrid>
                <a:gridCol w="3078956">
                  <a:extLst>
                    <a:ext uri="{9D8B030D-6E8A-4147-A177-3AD203B41FA5}">
                      <a16:colId xmlns:a16="http://schemas.microsoft.com/office/drawing/2014/main" val="2458577204"/>
                    </a:ext>
                  </a:extLst>
                </a:gridCol>
                <a:gridCol w="1495425">
                  <a:extLst>
                    <a:ext uri="{9D8B030D-6E8A-4147-A177-3AD203B41FA5}">
                      <a16:colId xmlns:a16="http://schemas.microsoft.com/office/drawing/2014/main" val="2381067883"/>
                    </a:ext>
                  </a:extLst>
                </a:gridCol>
              </a:tblGrid>
              <a:tr h="43934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U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</a:rPr>
                        <a:t>Среднее арифметическое</a:t>
                      </a:r>
                    </a:p>
                  </a:txBody>
                  <a:tcPr marL="67500" marR="67500" marT="35100" marB="351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U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</a:rPr>
                        <a:t>10</a:t>
                      </a:r>
                    </a:p>
                  </a:txBody>
                  <a:tcPr marL="67500" marR="67500" marT="35100" marB="351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9826909"/>
                  </a:ext>
                </a:extLst>
              </a:tr>
              <a:tr h="4381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U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</a:rPr>
                        <a:t>Размах</a:t>
                      </a:r>
                    </a:p>
                  </a:txBody>
                  <a:tcPr marL="67500" marR="67500" marT="35100" marB="351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U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</a:rPr>
                        <a:t>21</a:t>
                      </a:r>
                    </a:p>
                  </a:txBody>
                  <a:tcPr marL="67500" marR="67500" marT="35100" marB="351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0479993"/>
                  </a:ext>
                </a:extLst>
              </a:tr>
              <a:tr h="43934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U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</a:rPr>
                        <a:t>Мода</a:t>
                      </a:r>
                    </a:p>
                  </a:txBody>
                  <a:tcPr marL="67500" marR="67500" marT="35100" marB="351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U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</a:rPr>
                        <a:t>нет</a:t>
                      </a:r>
                    </a:p>
                  </a:txBody>
                  <a:tcPr marL="67500" marR="67500" marT="35100" marB="351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3208617"/>
                  </a:ext>
                </a:extLst>
              </a:tr>
            </a:tbl>
          </a:graphicData>
        </a:graphic>
      </p:graphicFrame>
      <p:sp>
        <p:nvSpPr>
          <p:cNvPr id="26642" name="Rectangle 18">
            <a:extLst>
              <a:ext uri="{FF2B5EF4-FFF2-40B4-BE49-F238E27FC236}">
                <a16:creationId xmlns:a16="http://schemas.microsoft.com/office/drawing/2014/main" id="{70608CF1-D094-7549-B93F-317B4B39E2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1" y="2459832"/>
            <a:ext cx="621506" cy="37028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UZ" sz="2175"/>
          </a:p>
        </p:txBody>
      </p:sp>
      <p:sp>
        <p:nvSpPr>
          <p:cNvPr id="26643" name="Rectangle 19">
            <a:extLst>
              <a:ext uri="{FF2B5EF4-FFF2-40B4-BE49-F238E27FC236}">
                <a16:creationId xmlns:a16="http://schemas.microsoft.com/office/drawing/2014/main" id="{24553E6D-F65B-5B44-B08F-58648C86E4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2879" y="2889647"/>
            <a:ext cx="621506" cy="37028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UZ" sz="2175"/>
          </a:p>
        </p:txBody>
      </p:sp>
      <p:sp>
        <p:nvSpPr>
          <p:cNvPr id="26644" name="Rectangle 20">
            <a:extLst>
              <a:ext uri="{FF2B5EF4-FFF2-40B4-BE49-F238E27FC236}">
                <a16:creationId xmlns:a16="http://schemas.microsoft.com/office/drawing/2014/main" id="{3221C54A-BC90-1342-A947-25E3174522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8832" y="3319463"/>
            <a:ext cx="621506" cy="37028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UZ" sz="2175"/>
          </a:p>
        </p:txBody>
      </p:sp>
      <p:sp>
        <p:nvSpPr>
          <p:cNvPr id="26645" name="Text Box 21">
            <a:extLst>
              <a:ext uri="{FF2B5EF4-FFF2-40B4-BE49-F238E27FC236}">
                <a16:creationId xmlns:a16="http://schemas.microsoft.com/office/drawing/2014/main" id="{8992BFB7-C3C3-CF44-86E5-38B3688924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5812" y="2448972"/>
            <a:ext cx="467915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UZ" sz="2100" dirty="0">
                <a:solidFill>
                  <a:schemeClr val="tx2"/>
                </a:solidFill>
                <a:latin typeface="Comic Sans MS" panose="030F0902030302020204" pitchFamily="66" charset="0"/>
              </a:rPr>
              <a:t>?</a:t>
            </a:r>
          </a:p>
        </p:txBody>
      </p:sp>
      <p:sp>
        <p:nvSpPr>
          <p:cNvPr id="26646" name="Text Box 22">
            <a:extLst>
              <a:ext uri="{FF2B5EF4-FFF2-40B4-BE49-F238E27FC236}">
                <a16:creationId xmlns:a16="http://schemas.microsoft.com/office/drawing/2014/main" id="{946DD7D5-E313-5342-95FF-5A5CBAD5EE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1192" y="2917500"/>
            <a:ext cx="486965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UZ" sz="2100">
                <a:solidFill>
                  <a:schemeClr val="tx2"/>
                </a:solidFill>
                <a:latin typeface="Comic Sans MS" panose="030F0902030302020204" pitchFamily="66" charset="0"/>
              </a:rPr>
              <a:t>?</a:t>
            </a:r>
          </a:p>
        </p:txBody>
      </p:sp>
      <p:sp>
        <p:nvSpPr>
          <p:cNvPr id="26647" name="Text Box 23">
            <a:extLst>
              <a:ext uri="{FF2B5EF4-FFF2-40B4-BE49-F238E27FC236}">
                <a16:creationId xmlns:a16="http://schemas.microsoft.com/office/drawing/2014/main" id="{95BBDD8F-035D-D24D-A668-F8CFBF4650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8141" y="3392530"/>
            <a:ext cx="432197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UZ" sz="2100">
                <a:solidFill>
                  <a:schemeClr val="tx2"/>
                </a:solidFill>
                <a:latin typeface="Comic Sans MS" panose="030F0902030302020204" pitchFamily="66" charset="0"/>
              </a:rPr>
              <a:t>?</a:t>
            </a:r>
          </a:p>
        </p:txBody>
      </p:sp>
      <p:sp>
        <p:nvSpPr>
          <p:cNvPr id="11" name="object 2">
            <a:extLst>
              <a:ext uri="{FF2B5EF4-FFF2-40B4-BE49-F238E27FC236}">
                <a16:creationId xmlns:a16="http://schemas.microsoft.com/office/drawing/2014/main" id="{329F1BAC-BBBF-5E4F-8E04-7763AC3187FE}"/>
              </a:ext>
            </a:extLst>
          </p:cNvPr>
          <p:cNvSpPr/>
          <p:nvPr/>
        </p:nvSpPr>
        <p:spPr>
          <a:xfrm>
            <a:off x="2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12" name="object 4">
            <a:extLst>
              <a:ext uri="{FF2B5EF4-FFF2-40B4-BE49-F238E27FC236}">
                <a16:creationId xmlns:a16="http://schemas.microsoft.com/office/drawing/2014/main" id="{8593750F-2C0A-E141-A01B-14998A194BAE}"/>
              </a:ext>
            </a:extLst>
          </p:cNvPr>
          <p:cNvSpPr txBox="1">
            <a:spLocks/>
          </p:cNvSpPr>
          <p:nvPr/>
        </p:nvSpPr>
        <p:spPr>
          <a:xfrm>
            <a:off x="-4118" y="128701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18405" algn="ctr" defTabSz="914114">
              <a:spcBef>
                <a:spcPts val="110"/>
              </a:spcBef>
            </a:pPr>
            <a:r>
              <a:rPr lang="ru-RU" sz="2800" dirty="0">
                <a:solidFill>
                  <a:schemeClr val="bg1"/>
                </a:solidFill>
              </a:rPr>
              <a:t>РЕШЕНИЕ ЗАДАЧ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6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266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266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6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266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266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6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266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266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/>
      <p:bldP spid="26645" grpId="0"/>
      <p:bldP spid="26645" grpId="1"/>
      <p:bldP spid="26646" grpId="0"/>
      <p:bldP spid="26646" grpId="1"/>
      <p:bldP spid="26647" grpId="0"/>
      <p:bldP spid="26647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8361F9F6-A7C4-B34B-920F-477C185BEF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7544" y="954613"/>
            <a:ext cx="7848872" cy="923330"/>
          </a:xfrm>
        </p:spPr>
        <p:txBody>
          <a:bodyPr/>
          <a:lstStyle/>
          <a:p>
            <a:r>
              <a:rPr lang="ru-RU" altLang="ru-UZ" sz="3000" dirty="0">
                <a:solidFill>
                  <a:schemeClr val="tx2"/>
                </a:solidFill>
              </a:rPr>
              <a:t>Найдите для данного ряда чисел</a:t>
            </a:r>
          </a:p>
        </p:txBody>
      </p:sp>
      <p:sp>
        <p:nvSpPr>
          <p:cNvPr id="31747" name="Text Box 3">
            <a:extLst>
              <a:ext uri="{FF2B5EF4-FFF2-40B4-BE49-F238E27FC236}">
                <a16:creationId xmlns:a16="http://schemas.microsoft.com/office/drawing/2014/main" id="{56AEA0D5-E155-504E-8804-22157FA80A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9438" y="1587104"/>
            <a:ext cx="2624436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UZ" sz="2700">
                <a:latin typeface="Comic Sans MS" panose="030F0902030302020204" pitchFamily="66" charset="0"/>
              </a:rPr>
              <a:t>5,   14,   20,   5</a:t>
            </a:r>
          </a:p>
        </p:txBody>
      </p:sp>
      <p:graphicFrame>
        <p:nvGraphicFramePr>
          <p:cNvPr id="31748" name="Group 4">
            <a:extLst>
              <a:ext uri="{FF2B5EF4-FFF2-40B4-BE49-F238E27FC236}">
                <a16:creationId xmlns:a16="http://schemas.microsoft.com/office/drawing/2014/main" id="{59A7BE5F-EC38-ED4A-8DCE-6950C580499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353867" y="2416969"/>
          <a:ext cx="4574381" cy="1316832"/>
        </p:xfrm>
        <a:graphic>
          <a:graphicData uri="http://schemas.openxmlformats.org/drawingml/2006/table">
            <a:tbl>
              <a:tblPr/>
              <a:tblGrid>
                <a:gridCol w="3078956">
                  <a:extLst>
                    <a:ext uri="{9D8B030D-6E8A-4147-A177-3AD203B41FA5}">
                      <a16:colId xmlns:a16="http://schemas.microsoft.com/office/drawing/2014/main" val="469772358"/>
                    </a:ext>
                  </a:extLst>
                </a:gridCol>
                <a:gridCol w="1495425">
                  <a:extLst>
                    <a:ext uri="{9D8B030D-6E8A-4147-A177-3AD203B41FA5}">
                      <a16:colId xmlns:a16="http://schemas.microsoft.com/office/drawing/2014/main" val="610806954"/>
                    </a:ext>
                  </a:extLst>
                </a:gridCol>
              </a:tblGrid>
              <a:tr h="43934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U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</a:rPr>
                        <a:t>Среднее арифметическое</a:t>
                      </a:r>
                    </a:p>
                  </a:txBody>
                  <a:tcPr marL="67500" marR="67500" marT="35100" marB="351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U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</a:rPr>
                        <a:t>11</a:t>
                      </a:r>
                    </a:p>
                  </a:txBody>
                  <a:tcPr marL="67500" marR="67500" marT="35100" marB="351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6435654"/>
                  </a:ext>
                </a:extLst>
              </a:tr>
              <a:tr h="4381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U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</a:rPr>
                        <a:t>Размах</a:t>
                      </a:r>
                    </a:p>
                  </a:txBody>
                  <a:tcPr marL="67500" marR="67500" marT="35100" marB="351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U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</a:rPr>
                        <a:t>15</a:t>
                      </a:r>
                    </a:p>
                  </a:txBody>
                  <a:tcPr marL="67500" marR="67500" marT="35100" marB="351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8502678"/>
                  </a:ext>
                </a:extLst>
              </a:tr>
              <a:tr h="43934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U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</a:rPr>
                        <a:t>Мода</a:t>
                      </a:r>
                    </a:p>
                  </a:txBody>
                  <a:tcPr marL="67500" marR="67500" marT="35100" marB="351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UZ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902030302020204" pitchFamily="66" charset="0"/>
                        </a:rPr>
                        <a:t>5</a:t>
                      </a:r>
                    </a:p>
                  </a:txBody>
                  <a:tcPr marL="67500" marR="67500" marT="35100" marB="351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829806"/>
                  </a:ext>
                </a:extLst>
              </a:tr>
            </a:tbl>
          </a:graphicData>
        </a:graphic>
      </p:graphicFrame>
      <p:sp>
        <p:nvSpPr>
          <p:cNvPr id="31762" name="Rectangle 18">
            <a:extLst>
              <a:ext uri="{FF2B5EF4-FFF2-40B4-BE49-F238E27FC236}">
                <a16:creationId xmlns:a16="http://schemas.microsoft.com/office/drawing/2014/main" id="{69941772-4512-9340-86FE-4C6A22EBCA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5969" y="2459832"/>
            <a:ext cx="621506" cy="37028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UZ" sz="2175"/>
          </a:p>
        </p:txBody>
      </p:sp>
      <p:sp>
        <p:nvSpPr>
          <p:cNvPr id="31763" name="Rectangle 19">
            <a:extLst>
              <a:ext uri="{FF2B5EF4-FFF2-40B4-BE49-F238E27FC236}">
                <a16:creationId xmlns:a16="http://schemas.microsoft.com/office/drawing/2014/main" id="{37440224-9325-0D41-8B2D-0449142DA3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1448" y="2889647"/>
            <a:ext cx="621506" cy="37028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UZ" sz="2175"/>
          </a:p>
        </p:txBody>
      </p:sp>
      <p:sp>
        <p:nvSpPr>
          <p:cNvPr id="31764" name="Rectangle 20">
            <a:extLst>
              <a:ext uri="{FF2B5EF4-FFF2-40B4-BE49-F238E27FC236}">
                <a16:creationId xmlns:a16="http://schemas.microsoft.com/office/drawing/2014/main" id="{BE75EBFD-6552-F442-A124-BD0DFD3E22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1" y="3319463"/>
            <a:ext cx="621506" cy="37028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UZ" sz="2175"/>
          </a:p>
        </p:txBody>
      </p:sp>
      <p:sp>
        <p:nvSpPr>
          <p:cNvPr id="31765" name="Text Box 21">
            <a:extLst>
              <a:ext uri="{FF2B5EF4-FFF2-40B4-BE49-F238E27FC236}">
                <a16:creationId xmlns:a16="http://schemas.microsoft.com/office/drawing/2014/main" id="{2414C834-4C60-654C-8C4B-6485E5130D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26944" y="2422922"/>
            <a:ext cx="325730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UZ" sz="2100">
                <a:solidFill>
                  <a:schemeClr val="tx2"/>
                </a:solidFill>
                <a:latin typeface="Comic Sans MS" panose="030F0902030302020204" pitchFamily="66" charset="0"/>
              </a:rPr>
              <a:t>?</a:t>
            </a:r>
          </a:p>
        </p:txBody>
      </p:sp>
      <p:sp>
        <p:nvSpPr>
          <p:cNvPr id="31766" name="Text Box 22">
            <a:extLst>
              <a:ext uri="{FF2B5EF4-FFF2-40B4-BE49-F238E27FC236}">
                <a16:creationId xmlns:a16="http://schemas.microsoft.com/office/drawing/2014/main" id="{87544268-FC3D-D645-A3CB-D04B8B4D80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2897" y="2842022"/>
            <a:ext cx="325730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UZ" sz="2100">
                <a:solidFill>
                  <a:schemeClr val="tx2"/>
                </a:solidFill>
                <a:latin typeface="Comic Sans MS" panose="030F0902030302020204" pitchFamily="66" charset="0"/>
              </a:rPr>
              <a:t>?</a:t>
            </a:r>
          </a:p>
        </p:txBody>
      </p:sp>
      <p:sp>
        <p:nvSpPr>
          <p:cNvPr id="31767" name="Text Box 23">
            <a:extLst>
              <a:ext uri="{FF2B5EF4-FFF2-40B4-BE49-F238E27FC236}">
                <a16:creationId xmlns:a16="http://schemas.microsoft.com/office/drawing/2014/main" id="{2C82EBEA-CFD3-9043-9FD8-3437CF137B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60281" y="3283744"/>
            <a:ext cx="325730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UZ" sz="2100">
                <a:solidFill>
                  <a:schemeClr val="tx2"/>
                </a:solidFill>
                <a:latin typeface="Comic Sans MS" panose="030F0902030302020204" pitchFamily="66" charset="0"/>
              </a:rPr>
              <a:t>?</a:t>
            </a:r>
          </a:p>
        </p:txBody>
      </p:sp>
      <p:sp>
        <p:nvSpPr>
          <p:cNvPr id="11" name="object 2">
            <a:extLst>
              <a:ext uri="{FF2B5EF4-FFF2-40B4-BE49-F238E27FC236}">
                <a16:creationId xmlns:a16="http://schemas.microsoft.com/office/drawing/2014/main" id="{526C4AFE-5ABE-B64B-8ADA-DA7165C2C1B7}"/>
              </a:ext>
            </a:extLst>
          </p:cNvPr>
          <p:cNvSpPr/>
          <p:nvPr/>
        </p:nvSpPr>
        <p:spPr>
          <a:xfrm>
            <a:off x="2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12" name="object 4">
            <a:extLst>
              <a:ext uri="{FF2B5EF4-FFF2-40B4-BE49-F238E27FC236}">
                <a16:creationId xmlns:a16="http://schemas.microsoft.com/office/drawing/2014/main" id="{A76106FF-69B3-394F-B305-61D9EB11033E}"/>
              </a:ext>
            </a:extLst>
          </p:cNvPr>
          <p:cNvSpPr txBox="1">
            <a:spLocks/>
          </p:cNvSpPr>
          <p:nvPr/>
        </p:nvSpPr>
        <p:spPr>
          <a:xfrm>
            <a:off x="-4118" y="128701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18405" algn="ctr" defTabSz="914114">
              <a:spcBef>
                <a:spcPts val="110"/>
              </a:spcBef>
            </a:pPr>
            <a:r>
              <a:rPr lang="ru-RU" sz="2800" dirty="0">
                <a:solidFill>
                  <a:schemeClr val="bg1"/>
                </a:solidFill>
              </a:rPr>
              <a:t>РЕШЕНИЕ ЗАДАЧ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1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1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317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317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1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317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317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31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317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317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/>
      <p:bldP spid="31765" grpId="0"/>
      <p:bldP spid="31765" grpId="1"/>
      <p:bldP spid="31766" grpId="0"/>
      <p:bldP spid="31766" grpId="1"/>
      <p:bldP spid="31767" grpId="0"/>
      <p:bldP spid="31767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Iroda\Downloads\VQpq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1139" y="2575148"/>
            <a:ext cx="3931537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06484" y="213579"/>
            <a:ext cx="8835601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2800" b="1" kern="0" dirty="0"/>
              <a:t>ЗАДАНИЕ ДЛЯ САМОСТОЯТЕЛЬНОГО РЕШЕНИЯ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15272" y="1113620"/>
            <a:ext cx="856895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Выполнить</a:t>
            </a:r>
            <a:r>
              <a:rPr lang="ru-RU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письменно</a:t>
            </a:r>
            <a:r>
              <a:rPr lang="ru-RU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задание</a:t>
            </a:r>
            <a:r>
              <a:rPr lang="ru-RU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№ 481</a:t>
            </a:r>
            <a:endParaRPr lang="en-US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а странице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99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161727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2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-4118" y="128701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18405" algn="ctr" defTabSz="914114">
              <a:spcBef>
                <a:spcPts val="110"/>
              </a:spcBef>
            </a:pPr>
            <a:r>
              <a:rPr lang="ru-RU" sz="2800" dirty="0">
                <a:solidFill>
                  <a:schemeClr val="bg1"/>
                </a:solidFill>
              </a:rPr>
              <a:t>ПРОВЕРКА САМОСТОЯТЕЛЬНОЙ РАБОТЫ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19362" y="987574"/>
            <a:ext cx="87052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B46CF9E-D06B-8F49-B4D6-854623204348}"/>
                  </a:ext>
                </a:extLst>
              </p:cNvPr>
              <p:cNvSpPr txBox="1"/>
              <p:nvPr/>
            </p:nvSpPr>
            <p:spPr>
              <a:xfrm>
                <a:off x="107683" y="767942"/>
                <a:ext cx="8892200" cy="40968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Найдите: 1) среднее значение; 2) моду; 3) медиану; 4) размах выборки. </a:t>
                </a:r>
              </a:p>
              <a:p>
                <a:r>
                  <a:rPr lang="ru-RU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477. 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2) -3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, -3, 4, 4, 4, 6, 6, -3, -2, 4, 5, -4.</a:t>
                </a:r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400" b="1" dirty="0">
                    <a:solidFill>
                      <a:schemeClr val="accent3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-4, -3, -3, -3, -2, 4, 4, 4, 4, 5, 6, 6. </a:t>
                </a:r>
                <a:endParaRPr lang="ru-RU" sz="2400" b="1" dirty="0">
                  <a:solidFill>
                    <a:schemeClr val="accent3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2400" b="1" dirty="0">
                  <a:solidFill>
                    <a:schemeClr val="accent3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Среднее значение:</a:t>
                </a:r>
              </a:p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ru-RU" sz="2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acc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−4−3−3−3−2+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4+4+4+4+5+6+6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12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,5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М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ода: 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4</a:t>
                </a:r>
              </a:p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Медиана: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4</a:t>
                </a:r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Размах выборки: 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6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-(-4)=</a:t>
                </a:r>
                <a:r>
                  <a:rPr lang="en-US" sz="2400">
                    <a:latin typeface="Arial" panose="020B0604020202020204" pitchFamily="34" charset="0"/>
                    <a:cs typeface="Arial" panose="020B0604020202020204" pitchFamily="34" charset="0"/>
                  </a:rPr>
                  <a:t>10</a:t>
                </a:r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B46CF9E-D06B-8F49-B4D6-8546232043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683" y="767942"/>
                <a:ext cx="8892200" cy="4096891"/>
              </a:xfrm>
              <a:prstGeom prst="rect">
                <a:avLst/>
              </a:prstGeom>
              <a:blipFill>
                <a:blip r:embed="rId3"/>
                <a:stretch>
                  <a:fillRect l="-1141" t="-1235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56434103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2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467544" y="180197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18405" algn="ctr" defTabSz="914114">
              <a:spcBef>
                <a:spcPts val="110"/>
              </a:spcBef>
            </a:pPr>
            <a:r>
              <a:rPr lang="ru-RU" sz="2800" dirty="0">
                <a:solidFill>
                  <a:schemeClr val="bg1"/>
                </a:solidFill>
              </a:rPr>
              <a:t>РЕШЕНИЕ ЗАДАЧ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19362" y="987574"/>
            <a:ext cx="87052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B46CF9E-D06B-8F49-B4D6-854623204348}"/>
              </a:ext>
            </a:extLst>
          </p:cNvPr>
          <p:cNvSpPr txBox="1"/>
          <p:nvPr/>
        </p:nvSpPr>
        <p:spPr>
          <a:xfrm>
            <a:off x="219362" y="929895"/>
            <a:ext cx="870527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 1.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При измерении длины коконов получили следующие результаты (в сантиметрах): 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3,4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; 3,34; 3,24; 3,40; 3,62; 3,45; 3,43; 3,35; 3,50; 3,56. 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Постройте вариационный ряд для этих значений. </a:t>
            </a: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Решение. 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3,24; 3,34;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3,35; 3,4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; 3,4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; 3,4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; 3,4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; 3,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50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; 3,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56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; 3,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62.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3" descr="C:\Users\user\Desktop\1 КАРТИНКИ\школа\рисованные человечки\Рисунок10.gif">
            <a:extLst>
              <a:ext uri="{FF2B5EF4-FFF2-40B4-BE49-F238E27FC236}">
                <a16:creationId xmlns:a16="http://schemas.microsoft.com/office/drawing/2014/main" id="{76DE2046-93B3-B14A-822E-17012B01B8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4141" y="3036903"/>
            <a:ext cx="1263959" cy="2106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391775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2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-4118" y="128701"/>
            <a:ext cx="9144000" cy="518869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18405" algn="ctr" defTabSz="914114">
              <a:spcBef>
                <a:spcPts val="110"/>
              </a:spcBef>
            </a:pPr>
            <a:r>
              <a:rPr lang="ru-RU" sz="3200" dirty="0">
                <a:solidFill>
                  <a:schemeClr val="bg1"/>
                </a:solidFill>
              </a:rPr>
              <a:t>РЕШЕНИЕ ЗАДАЧ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19362" y="987574"/>
            <a:ext cx="87052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B46CF9E-D06B-8F49-B4D6-854623204348}"/>
                  </a:ext>
                </a:extLst>
              </p:cNvPr>
              <p:cNvSpPr txBox="1"/>
              <p:nvPr/>
            </p:nvSpPr>
            <p:spPr>
              <a:xfrm>
                <a:off x="395536" y="815819"/>
                <a:ext cx="8618446" cy="41549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Задача 469. 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Приведена таблица размеров обуви с частотами призывников на военную службу:</a:t>
                </a:r>
              </a:p>
              <a:p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457200" indent="-457200">
                  <a:buAutoNum type="arabicParenR"/>
                </a:pP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Постройте таблицу относительных частот. </a:t>
                </a:r>
              </a:p>
              <a:p>
                <a:pPr marL="457200" indent="-457200">
                  <a:buAutoNum type="arabicParenR"/>
                </a:pP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Постройте полигон частот.</a:t>
                </a:r>
              </a:p>
              <a:p>
                <a:pPr marL="457200" indent="-457200">
                  <a:buAutoNum type="arabicParenR"/>
                </a:pP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Постройте полигон относительных частот.  </a:t>
                </a:r>
              </a:p>
              <a:p>
                <a:pPr marL="457200" indent="-457200">
                  <a:buAutoNum type="arabicParenR"/>
                </a:pPr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=4+4+19+27+23+14+6+3=100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B46CF9E-D06B-8F49-B4D6-8546232043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815819"/>
                <a:ext cx="8618446" cy="4154984"/>
              </a:xfrm>
              <a:prstGeom prst="rect">
                <a:avLst/>
              </a:prstGeom>
              <a:blipFill>
                <a:blip r:embed="rId2"/>
                <a:stretch>
                  <a:fillRect l="-1178" t="-122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" name="Таблица 5">
            <a:extLst>
              <a:ext uri="{FF2B5EF4-FFF2-40B4-BE49-F238E27FC236}">
                <a16:creationId xmlns:a16="http://schemas.microsoft.com/office/drawing/2014/main" id="{0D290DB1-5D8C-E54C-BC42-D270CCFAC8B2}"/>
              </a:ext>
            </a:extLst>
          </p:cNvPr>
          <p:cNvGraphicFramePr>
            <a:graphicFrameLocks noGrp="1"/>
          </p:cNvGraphicFramePr>
          <p:nvPr/>
        </p:nvGraphicFramePr>
        <p:xfrm>
          <a:off x="1403648" y="1800196"/>
          <a:ext cx="6067186" cy="106299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461308">
                  <a:extLst>
                    <a:ext uri="{9D8B030D-6E8A-4147-A177-3AD203B41FA5}">
                      <a16:colId xmlns:a16="http://schemas.microsoft.com/office/drawing/2014/main" val="791102732"/>
                    </a:ext>
                  </a:extLst>
                </a:gridCol>
                <a:gridCol w="618700">
                  <a:extLst>
                    <a:ext uri="{9D8B030D-6E8A-4147-A177-3AD203B41FA5}">
                      <a16:colId xmlns:a16="http://schemas.microsoft.com/office/drawing/2014/main" val="2595469702"/>
                    </a:ext>
                  </a:extLst>
                </a:gridCol>
                <a:gridCol w="618700">
                  <a:extLst>
                    <a:ext uri="{9D8B030D-6E8A-4147-A177-3AD203B41FA5}">
                      <a16:colId xmlns:a16="http://schemas.microsoft.com/office/drawing/2014/main" val="1176174153"/>
                    </a:ext>
                  </a:extLst>
                </a:gridCol>
                <a:gridCol w="618700">
                  <a:extLst>
                    <a:ext uri="{9D8B030D-6E8A-4147-A177-3AD203B41FA5}">
                      <a16:colId xmlns:a16="http://schemas.microsoft.com/office/drawing/2014/main" val="2775704882"/>
                    </a:ext>
                  </a:extLst>
                </a:gridCol>
                <a:gridCol w="589538">
                  <a:extLst>
                    <a:ext uri="{9D8B030D-6E8A-4147-A177-3AD203B41FA5}">
                      <a16:colId xmlns:a16="http://schemas.microsoft.com/office/drawing/2014/main" val="709820575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3448417844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570812075"/>
                    </a:ext>
                  </a:extLst>
                </a:gridCol>
                <a:gridCol w="512862">
                  <a:extLst>
                    <a:ext uri="{9D8B030D-6E8A-4147-A177-3AD203B41FA5}">
                      <a16:colId xmlns:a16="http://schemas.microsoft.com/office/drawing/2014/main" val="864414010"/>
                    </a:ext>
                  </a:extLst>
                </a:gridCol>
                <a:gridCol w="495250">
                  <a:extLst>
                    <a:ext uri="{9D8B030D-6E8A-4147-A177-3AD203B41FA5}">
                      <a16:colId xmlns:a16="http://schemas.microsoft.com/office/drawing/2014/main" val="3331882389"/>
                    </a:ext>
                  </a:extLst>
                </a:gridCol>
              </a:tblGrid>
              <a:tr h="625291">
                <a:tc>
                  <a:txBody>
                    <a:bodyPr/>
                    <a:lstStyle/>
                    <a:p>
                      <a:r>
                        <a:rPr lang="ru-UZ" dirty="0"/>
                        <a:t>Измерения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3612795"/>
                  </a:ext>
                </a:extLst>
              </a:tr>
              <a:tr h="437703">
                <a:tc>
                  <a:txBody>
                    <a:bodyPr/>
                    <a:lstStyle/>
                    <a:p>
                      <a:r>
                        <a:rPr lang="ru-UZ" dirty="0"/>
                        <a:t>Частота</a:t>
                      </a:r>
                      <a:r>
                        <a:rPr lang="en-US" dirty="0"/>
                        <a:t> (n)</a:t>
                      </a:r>
                      <a:endParaRPr lang="ru-U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71775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585559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2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-4118" y="128701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18405" algn="ctr" defTabSz="914114">
              <a:spcBef>
                <a:spcPts val="110"/>
              </a:spcBef>
            </a:pPr>
            <a:r>
              <a:rPr lang="ru-RU" sz="2800" dirty="0">
                <a:solidFill>
                  <a:schemeClr val="bg1"/>
                </a:solidFill>
              </a:rPr>
              <a:t>РЕШЕНИЕ ЗАДАЧ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19362" y="987574"/>
            <a:ext cx="87052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B46CF9E-D06B-8F49-B4D6-854623204348}"/>
                  </a:ext>
                </a:extLst>
              </p:cNvPr>
              <p:cNvSpPr txBox="1"/>
              <p:nvPr/>
            </p:nvSpPr>
            <p:spPr>
              <a:xfrm>
                <a:off x="107683" y="767942"/>
                <a:ext cx="8892200" cy="20622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Решение. </a:t>
                </a:r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𝑾</m:t>
                        </m:r>
                      </m:e>
                      <m:sub>
                        <m:r>
                          <a:rPr lang="ru-RU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𝒏</m:t>
                        </m:r>
                      </m:sub>
                    </m:sSub>
                    <m:r>
                      <a:rPr lang="en-US" sz="2400" b="1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24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b="1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2400" b="1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𝒏</m:t>
                            </m:r>
                          </m:e>
                          <m:sub>
                            <m:r>
                              <a:rPr lang="en-US" sz="2400" b="1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𝒌</m:t>
                            </m:r>
                          </m:sub>
                        </m:sSub>
                      </m:num>
                      <m:den>
                        <m:r>
                          <a:rPr lang="en-US" sz="2400" b="1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𝒏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endParaRPr lang="en-US" sz="2400" b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1) Таблица относительных частот.</a:t>
                </a:r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B46CF9E-D06B-8F49-B4D6-8546232043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683" y="767942"/>
                <a:ext cx="8892200" cy="2062231"/>
              </a:xfrm>
              <a:prstGeom prst="rect">
                <a:avLst/>
              </a:prstGeom>
              <a:blipFill>
                <a:blip r:embed="rId2"/>
                <a:stretch>
                  <a:fillRect l="-1141" t="-2454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Таблица 5">
                <a:extLst>
                  <a:ext uri="{FF2B5EF4-FFF2-40B4-BE49-F238E27FC236}">
                    <a16:creationId xmlns:a16="http://schemas.microsoft.com/office/drawing/2014/main" id="{10CB4739-78E3-574D-8BAE-E28CB1A5AEB1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44116" y="2433756"/>
              <a:ext cx="8316313" cy="1265371"/>
            </p:xfrm>
            <a:graphic>
              <a:graphicData uri="http://schemas.openxmlformats.org/drawingml/2006/table">
                <a:tbl>
                  <a:tblPr firstRow="1" bandRow="1">
                    <a:tableStyleId>{F5AB1C69-6EDB-4FF4-983F-18BD219EF322}</a:tableStyleId>
                  </a:tblPr>
                  <a:tblGrid>
                    <a:gridCol w="2003020">
                      <a:extLst>
                        <a:ext uri="{9D8B030D-6E8A-4147-A177-3AD203B41FA5}">
                          <a16:colId xmlns:a16="http://schemas.microsoft.com/office/drawing/2014/main" val="791102732"/>
                        </a:ext>
                      </a:extLst>
                    </a:gridCol>
                    <a:gridCol w="848054">
                      <a:extLst>
                        <a:ext uri="{9D8B030D-6E8A-4147-A177-3AD203B41FA5}">
                          <a16:colId xmlns:a16="http://schemas.microsoft.com/office/drawing/2014/main" val="2595469702"/>
                        </a:ext>
                      </a:extLst>
                    </a:gridCol>
                    <a:gridCol w="848054">
                      <a:extLst>
                        <a:ext uri="{9D8B030D-6E8A-4147-A177-3AD203B41FA5}">
                          <a16:colId xmlns:a16="http://schemas.microsoft.com/office/drawing/2014/main" val="1176174153"/>
                        </a:ext>
                      </a:extLst>
                    </a:gridCol>
                    <a:gridCol w="848054">
                      <a:extLst>
                        <a:ext uri="{9D8B030D-6E8A-4147-A177-3AD203B41FA5}">
                          <a16:colId xmlns:a16="http://schemas.microsoft.com/office/drawing/2014/main" val="2775704882"/>
                        </a:ext>
                      </a:extLst>
                    </a:gridCol>
                    <a:gridCol w="808082">
                      <a:extLst>
                        <a:ext uri="{9D8B030D-6E8A-4147-A177-3AD203B41FA5}">
                          <a16:colId xmlns:a16="http://schemas.microsoft.com/office/drawing/2014/main" val="709820575"/>
                        </a:ext>
                      </a:extLst>
                    </a:gridCol>
                    <a:gridCol w="789613">
                      <a:extLst>
                        <a:ext uri="{9D8B030D-6E8A-4147-A177-3AD203B41FA5}">
                          <a16:colId xmlns:a16="http://schemas.microsoft.com/office/drawing/2014/main" val="3448417844"/>
                        </a:ext>
                      </a:extLst>
                    </a:gridCol>
                    <a:gridCol w="789613">
                      <a:extLst>
                        <a:ext uri="{9D8B030D-6E8A-4147-A177-3AD203B41FA5}">
                          <a16:colId xmlns:a16="http://schemas.microsoft.com/office/drawing/2014/main" val="570812075"/>
                        </a:ext>
                      </a:extLst>
                    </a:gridCol>
                    <a:gridCol w="702982">
                      <a:extLst>
                        <a:ext uri="{9D8B030D-6E8A-4147-A177-3AD203B41FA5}">
                          <a16:colId xmlns:a16="http://schemas.microsoft.com/office/drawing/2014/main" val="864414010"/>
                        </a:ext>
                      </a:extLst>
                    </a:gridCol>
                    <a:gridCol w="678841">
                      <a:extLst>
                        <a:ext uri="{9D8B030D-6E8A-4147-A177-3AD203B41FA5}">
                          <a16:colId xmlns:a16="http://schemas.microsoft.com/office/drawing/2014/main" val="3331882389"/>
                        </a:ext>
                      </a:extLst>
                    </a:gridCol>
                  </a:tblGrid>
                  <a:tr h="625291">
                    <a:tc>
                      <a:txBody>
                        <a:bodyPr/>
                        <a:lstStyle/>
                        <a:p>
                          <a:r>
                            <a:rPr lang="ru-UZ" dirty="0"/>
                            <a:t>Измерения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39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453612795"/>
                      </a:ext>
                    </a:extLst>
                  </a:tr>
                  <a:tr h="437703">
                    <a:tc>
                      <a:txBody>
                        <a:bodyPr/>
                        <a:lstStyle/>
                        <a:p>
                          <a:r>
                            <a:rPr lang="ru-UZ" dirty="0"/>
                            <a:t>Относительная частота</a:t>
                          </a:r>
                          <a:r>
                            <a:rPr lang="en-US" dirty="0"/>
                            <a:t> (n)</a:t>
                          </a:r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i="1" dirty="0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num>
                                  <m:den>
                                    <m:r>
                                      <a:rPr lang="en-US" b="0" i="1" dirty="0" smtClean="0">
                                        <a:latin typeface="Cambria Math" panose="02040503050406030204" pitchFamily="18" charset="0"/>
                                      </a:rPr>
                                      <m:t>100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UZ" i="1" dirty="0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num>
                                  <m:den>
                                    <m:r>
                                      <a:rPr lang="en-US" b="0" i="1" dirty="0" smtClean="0">
                                        <a:latin typeface="Cambria Math" panose="02040503050406030204" pitchFamily="18" charset="0"/>
                                      </a:rPr>
                                      <m:t>100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UZ" i="1" dirty="0" smtClean="0">
                                        <a:latin typeface="Cambria Math" panose="02040503050406030204" pitchFamily="18" charset="0"/>
                                      </a:rPr>
                                      <m:t>19</m:t>
                                    </m:r>
                                  </m:num>
                                  <m:den>
                                    <m:r>
                                      <a:rPr lang="en-US" b="0" i="1" dirty="0" smtClean="0">
                                        <a:latin typeface="Cambria Math" panose="02040503050406030204" pitchFamily="18" charset="0"/>
                                      </a:rPr>
                                      <m:t>100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UZ" i="1" dirty="0" smtClean="0">
                                        <a:latin typeface="Cambria Math" panose="02040503050406030204" pitchFamily="18" charset="0"/>
                                      </a:rPr>
                                      <m:t>27</m:t>
                                    </m:r>
                                  </m:num>
                                  <m:den>
                                    <m:r>
                                      <a:rPr lang="en-US" b="0" i="1" dirty="0" smtClean="0">
                                        <a:latin typeface="Cambria Math" panose="02040503050406030204" pitchFamily="18" charset="0"/>
                                      </a:rPr>
                                      <m:t>100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UZ" i="1" dirty="0" smtClean="0">
                                        <a:latin typeface="Cambria Math" panose="02040503050406030204" pitchFamily="18" charset="0"/>
                                      </a:rPr>
                                      <m:t>23</m:t>
                                    </m:r>
                                  </m:num>
                                  <m:den>
                                    <m:r>
                                      <a:rPr lang="en-US" b="0" i="1" dirty="0" smtClean="0">
                                        <a:latin typeface="Cambria Math" panose="02040503050406030204" pitchFamily="18" charset="0"/>
                                      </a:rPr>
                                      <m:t>100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UZ" i="1" dirty="0" smtClean="0">
                                        <a:latin typeface="Cambria Math" panose="02040503050406030204" pitchFamily="18" charset="0"/>
                                      </a:rPr>
                                      <m:t>14</m:t>
                                    </m:r>
                                  </m:num>
                                  <m:den>
                                    <m:r>
                                      <a:rPr lang="en-US" b="0" i="1" dirty="0" smtClean="0">
                                        <a:latin typeface="Cambria Math" panose="02040503050406030204" pitchFamily="18" charset="0"/>
                                      </a:rPr>
                                      <m:t>100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UZ" i="1" dirty="0" smtClean="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num>
                                  <m:den>
                                    <m:r>
                                      <a:rPr lang="en-US" b="0" i="1" dirty="0" smtClean="0">
                                        <a:latin typeface="Cambria Math" panose="02040503050406030204" pitchFamily="18" charset="0"/>
                                      </a:rPr>
                                      <m:t>100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UZ" i="1" dirty="0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b="0" i="1" dirty="0" smtClean="0">
                                        <a:latin typeface="Cambria Math" panose="02040503050406030204" pitchFamily="18" charset="0"/>
                                      </a:rPr>
                                      <m:t>100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37717753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Таблица 5">
                <a:extLst>
                  <a:ext uri="{FF2B5EF4-FFF2-40B4-BE49-F238E27FC236}">
                    <a16:creationId xmlns:a16="http://schemas.microsoft.com/office/drawing/2014/main" id="{10CB4739-78E3-574D-8BAE-E28CB1A5AEB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431157715"/>
                  </p:ext>
                </p:extLst>
              </p:nvPr>
            </p:nvGraphicFramePr>
            <p:xfrm>
              <a:off x="144116" y="2433756"/>
              <a:ext cx="8316313" cy="1265371"/>
            </p:xfrm>
            <a:graphic>
              <a:graphicData uri="http://schemas.openxmlformats.org/drawingml/2006/table">
                <a:tbl>
                  <a:tblPr firstRow="1" bandRow="1">
                    <a:tableStyleId>{F5AB1C69-6EDB-4FF4-983F-18BD219EF322}</a:tableStyleId>
                  </a:tblPr>
                  <a:tblGrid>
                    <a:gridCol w="2003020">
                      <a:extLst>
                        <a:ext uri="{9D8B030D-6E8A-4147-A177-3AD203B41FA5}">
                          <a16:colId xmlns:a16="http://schemas.microsoft.com/office/drawing/2014/main" val="791102732"/>
                        </a:ext>
                      </a:extLst>
                    </a:gridCol>
                    <a:gridCol w="848054">
                      <a:extLst>
                        <a:ext uri="{9D8B030D-6E8A-4147-A177-3AD203B41FA5}">
                          <a16:colId xmlns:a16="http://schemas.microsoft.com/office/drawing/2014/main" val="2595469702"/>
                        </a:ext>
                      </a:extLst>
                    </a:gridCol>
                    <a:gridCol w="848054">
                      <a:extLst>
                        <a:ext uri="{9D8B030D-6E8A-4147-A177-3AD203B41FA5}">
                          <a16:colId xmlns:a16="http://schemas.microsoft.com/office/drawing/2014/main" val="1176174153"/>
                        </a:ext>
                      </a:extLst>
                    </a:gridCol>
                    <a:gridCol w="848054">
                      <a:extLst>
                        <a:ext uri="{9D8B030D-6E8A-4147-A177-3AD203B41FA5}">
                          <a16:colId xmlns:a16="http://schemas.microsoft.com/office/drawing/2014/main" val="2775704882"/>
                        </a:ext>
                      </a:extLst>
                    </a:gridCol>
                    <a:gridCol w="808082">
                      <a:extLst>
                        <a:ext uri="{9D8B030D-6E8A-4147-A177-3AD203B41FA5}">
                          <a16:colId xmlns:a16="http://schemas.microsoft.com/office/drawing/2014/main" val="709820575"/>
                        </a:ext>
                      </a:extLst>
                    </a:gridCol>
                    <a:gridCol w="789613">
                      <a:extLst>
                        <a:ext uri="{9D8B030D-6E8A-4147-A177-3AD203B41FA5}">
                          <a16:colId xmlns:a16="http://schemas.microsoft.com/office/drawing/2014/main" val="3448417844"/>
                        </a:ext>
                      </a:extLst>
                    </a:gridCol>
                    <a:gridCol w="789613">
                      <a:extLst>
                        <a:ext uri="{9D8B030D-6E8A-4147-A177-3AD203B41FA5}">
                          <a16:colId xmlns:a16="http://schemas.microsoft.com/office/drawing/2014/main" val="570812075"/>
                        </a:ext>
                      </a:extLst>
                    </a:gridCol>
                    <a:gridCol w="702982">
                      <a:extLst>
                        <a:ext uri="{9D8B030D-6E8A-4147-A177-3AD203B41FA5}">
                          <a16:colId xmlns:a16="http://schemas.microsoft.com/office/drawing/2014/main" val="864414010"/>
                        </a:ext>
                      </a:extLst>
                    </a:gridCol>
                    <a:gridCol w="678841">
                      <a:extLst>
                        <a:ext uri="{9D8B030D-6E8A-4147-A177-3AD203B41FA5}">
                          <a16:colId xmlns:a16="http://schemas.microsoft.com/office/drawing/2014/main" val="3331882389"/>
                        </a:ext>
                      </a:extLst>
                    </a:gridCol>
                  </a:tblGrid>
                  <a:tr h="625291">
                    <a:tc>
                      <a:txBody>
                        <a:bodyPr/>
                        <a:lstStyle/>
                        <a:p>
                          <a:r>
                            <a:rPr lang="ru-UZ" dirty="0"/>
                            <a:t>Измерения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39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453612795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r>
                            <a:rPr lang="ru-UZ" dirty="0"/>
                            <a:t>Относительная частота</a:t>
                          </a:r>
                          <a:r>
                            <a:rPr lang="en-US" dirty="0"/>
                            <a:t> (n)</a:t>
                          </a:r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3"/>
                          <a:stretch>
                            <a:fillRect l="-237313" t="-101961" r="-646269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3"/>
                          <a:stretch>
                            <a:fillRect l="-337313" t="-101961" r="-546269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3"/>
                          <a:stretch>
                            <a:fillRect l="-437313" t="-101961" r="-446269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3"/>
                          <a:stretch>
                            <a:fillRect l="-571429" t="-101961" r="-374603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3"/>
                          <a:stretch>
                            <a:fillRect l="-671429" t="-101961" r="-274603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3"/>
                          <a:stretch>
                            <a:fillRect l="-783871" t="-101961" r="-179032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3"/>
                          <a:stretch>
                            <a:fillRect l="-996364" t="-101961" r="-101818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3"/>
                          <a:stretch>
                            <a:fillRect l="-1116667" t="-101961" r="-3704" b="-1372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77177532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0" name="Таблица 5">
                <a:extLst>
                  <a:ext uri="{FF2B5EF4-FFF2-40B4-BE49-F238E27FC236}">
                    <a16:creationId xmlns:a16="http://schemas.microsoft.com/office/drawing/2014/main" id="{C99EE4B6-3360-074F-A95D-95B8803DC162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144117" y="3777673"/>
              <a:ext cx="8316313" cy="1195769"/>
            </p:xfrm>
            <a:graphic>
              <a:graphicData uri="http://schemas.openxmlformats.org/drawingml/2006/table">
                <a:tbl>
                  <a:tblPr firstRow="1" bandRow="1">
                    <a:tableStyleId>{7DF18680-E054-41AD-8BC1-D1AEF772440D}</a:tableStyleId>
                  </a:tblPr>
                  <a:tblGrid>
                    <a:gridCol w="2003020">
                      <a:extLst>
                        <a:ext uri="{9D8B030D-6E8A-4147-A177-3AD203B41FA5}">
                          <a16:colId xmlns:a16="http://schemas.microsoft.com/office/drawing/2014/main" val="791102732"/>
                        </a:ext>
                      </a:extLst>
                    </a:gridCol>
                    <a:gridCol w="848054">
                      <a:extLst>
                        <a:ext uri="{9D8B030D-6E8A-4147-A177-3AD203B41FA5}">
                          <a16:colId xmlns:a16="http://schemas.microsoft.com/office/drawing/2014/main" val="2595469702"/>
                        </a:ext>
                      </a:extLst>
                    </a:gridCol>
                    <a:gridCol w="848054">
                      <a:extLst>
                        <a:ext uri="{9D8B030D-6E8A-4147-A177-3AD203B41FA5}">
                          <a16:colId xmlns:a16="http://schemas.microsoft.com/office/drawing/2014/main" val="1176174153"/>
                        </a:ext>
                      </a:extLst>
                    </a:gridCol>
                    <a:gridCol w="848054">
                      <a:extLst>
                        <a:ext uri="{9D8B030D-6E8A-4147-A177-3AD203B41FA5}">
                          <a16:colId xmlns:a16="http://schemas.microsoft.com/office/drawing/2014/main" val="2775704882"/>
                        </a:ext>
                      </a:extLst>
                    </a:gridCol>
                    <a:gridCol w="808082">
                      <a:extLst>
                        <a:ext uri="{9D8B030D-6E8A-4147-A177-3AD203B41FA5}">
                          <a16:colId xmlns:a16="http://schemas.microsoft.com/office/drawing/2014/main" val="709820575"/>
                        </a:ext>
                      </a:extLst>
                    </a:gridCol>
                    <a:gridCol w="789613">
                      <a:extLst>
                        <a:ext uri="{9D8B030D-6E8A-4147-A177-3AD203B41FA5}">
                          <a16:colId xmlns:a16="http://schemas.microsoft.com/office/drawing/2014/main" val="3448417844"/>
                        </a:ext>
                      </a:extLst>
                    </a:gridCol>
                    <a:gridCol w="789613">
                      <a:extLst>
                        <a:ext uri="{9D8B030D-6E8A-4147-A177-3AD203B41FA5}">
                          <a16:colId xmlns:a16="http://schemas.microsoft.com/office/drawing/2014/main" val="570812075"/>
                        </a:ext>
                      </a:extLst>
                    </a:gridCol>
                    <a:gridCol w="702982">
                      <a:extLst>
                        <a:ext uri="{9D8B030D-6E8A-4147-A177-3AD203B41FA5}">
                          <a16:colId xmlns:a16="http://schemas.microsoft.com/office/drawing/2014/main" val="864414010"/>
                        </a:ext>
                      </a:extLst>
                    </a:gridCol>
                    <a:gridCol w="678841">
                      <a:extLst>
                        <a:ext uri="{9D8B030D-6E8A-4147-A177-3AD203B41FA5}">
                          <a16:colId xmlns:a16="http://schemas.microsoft.com/office/drawing/2014/main" val="3331882389"/>
                        </a:ext>
                      </a:extLst>
                    </a:gridCol>
                  </a:tblGrid>
                  <a:tr h="555689">
                    <a:tc>
                      <a:txBody>
                        <a:bodyPr/>
                        <a:lstStyle/>
                        <a:p>
                          <a:r>
                            <a:rPr lang="ru-UZ" dirty="0"/>
                            <a:t>Измерения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39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453612795"/>
                      </a:ext>
                    </a:extLst>
                  </a:tr>
                  <a:tr h="590979">
                    <a:tc>
                      <a:txBody>
                        <a:bodyPr/>
                        <a:lstStyle/>
                        <a:p>
                          <a:r>
                            <a:rPr lang="ru-UZ" dirty="0"/>
                            <a:t>Относительная частота</a:t>
                          </a:r>
                          <a:r>
                            <a:rPr lang="en-US" dirty="0"/>
                            <a:t> (n)</a:t>
                          </a:r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b="0" i="1" smtClean="0">
                                    <a:latin typeface="Cambria Math" panose="02040503050406030204" pitchFamily="18" charset="0"/>
                                  </a:rPr>
                                  <m:t>0,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04</m:t>
                                </m:r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b="0" i="1" smtClean="0">
                                    <a:latin typeface="Cambria Math" panose="02040503050406030204" pitchFamily="18" charset="0"/>
                                  </a:rPr>
                                  <m:t>0,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04</m:t>
                                </m:r>
                              </m:oMath>
                            </m:oMathPara>
                          </a14:m>
                          <a:endParaRPr lang="ru-UZ" dirty="0"/>
                        </a:p>
                        <a:p>
                          <a:pPr algn="ctr"/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b="0" i="1" smtClean="0">
                                    <a:latin typeface="Cambria Math" panose="02040503050406030204" pitchFamily="18" charset="0"/>
                                  </a:rPr>
                                  <m:t>0,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19</m:t>
                                </m:r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b="0" i="1" smtClean="0">
                                    <a:latin typeface="Cambria Math" panose="02040503050406030204" pitchFamily="18" charset="0"/>
                                  </a:rPr>
                                  <m:t>0,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27</m:t>
                                </m:r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b="0" i="1" smtClean="0">
                                    <a:latin typeface="Cambria Math" panose="02040503050406030204" pitchFamily="18" charset="0"/>
                                  </a:rPr>
                                  <m:t>0,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23</m:t>
                                </m:r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b="0" i="1" smtClean="0">
                                    <a:latin typeface="Cambria Math" panose="02040503050406030204" pitchFamily="18" charset="0"/>
                                  </a:rPr>
                                  <m:t>0,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14</m:t>
                                </m:r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b="0" i="1" smtClean="0">
                                    <a:latin typeface="Cambria Math" panose="02040503050406030204" pitchFamily="18" charset="0"/>
                                  </a:rPr>
                                  <m:t>0,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06</m:t>
                                </m:r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b="0" i="1" smtClean="0">
                                    <a:latin typeface="Cambria Math" panose="02040503050406030204" pitchFamily="18" charset="0"/>
                                  </a:rPr>
                                  <m:t>0,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03</m:t>
                                </m:r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37717753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0" name="Таблица 5">
                <a:extLst>
                  <a:ext uri="{FF2B5EF4-FFF2-40B4-BE49-F238E27FC236}">
                    <a16:creationId xmlns:a16="http://schemas.microsoft.com/office/drawing/2014/main" id="{C99EE4B6-3360-074F-A95D-95B8803DC162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46599494"/>
                  </p:ext>
                </p:extLst>
              </p:nvPr>
            </p:nvGraphicFramePr>
            <p:xfrm>
              <a:off x="144117" y="3777673"/>
              <a:ext cx="8316313" cy="1195769"/>
            </p:xfrm>
            <a:graphic>
              <a:graphicData uri="http://schemas.openxmlformats.org/drawingml/2006/table">
                <a:tbl>
                  <a:tblPr firstRow="1" bandRow="1">
                    <a:tableStyleId>{7DF18680-E054-41AD-8BC1-D1AEF772440D}</a:tableStyleId>
                  </a:tblPr>
                  <a:tblGrid>
                    <a:gridCol w="2003020">
                      <a:extLst>
                        <a:ext uri="{9D8B030D-6E8A-4147-A177-3AD203B41FA5}">
                          <a16:colId xmlns:a16="http://schemas.microsoft.com/office/drawing/2014/main" val="791102732"/>
                        </a:ext>
                      </a:extLst>
                    </a:gridCol>
                    <a:gridCol w="848054">
                      <a:extLst>
                        <a:ext uri="{9D8B030D-6E8A-4147-A177-3AD203B41FA5}">
                          <a16:colId xmlns:a16="http://schemas.microsoft.com/office/drawing/2014/main" val="2595469702"/>
                        </a:ext>
                      </a:extLst>
                    </a:gridCol>
                    <a:gridCol w="848054">
                      <a:extLst>
                        <a:ext uri="{9D8B030D-6E8A-4147-A177-3AD203B41FA5}">
                          <a16:colId xmlns:a16="http://schemas.microsoft.com/office/drawing/2014/main" val="1176174153"/>
                        </a:ext>
                      </a:extLst>
                    </a:gridCol>
                    <a:gridCol w="848054">
                      <a:extLst>
                        <a:ext uri="{9D8B030D-6E8A-4147-A177-3AD203B41FA5}">
                          <a16:colId xmlns:a16="http://schemas.microsoft.com/office/drawing/2014/main" val="2775704882"/>
                        </a:ext>
                      </a:extLst>
                    </a:gridCol>
                    <a:gridCol w="808082">
                      <a:extLst>
                        <a:ext uri="{9D8B030D-6E8A-4147-A177-3AD203B41FA5}">
                          <a16:colId xmlns:a16="http://schemas.microsoft.com/office/drawing/2014/main" val="709820575"/>
                        </a:ext>
                      </a:extLst>
                    </a:gridCol>
                    <a:gridCol w="789613">
                      <a:extLst>
                        <a:ext uri="{9D8B030D-6E8A-4147-A177-3AD203B41FA5}">
                          <a16:colId xmlns:a16="http://schemas.microsoft.com/office/drawing/2014/main" val="3448417844"/>
                        </a:ext>
                      </a:extLst>
                    </a:gridCol>
                    <a:gridCol w="789613">
                      <a:extLst>
                        <a:ext uri="{9D8B030D-6E8A-4147-A177-3AD203B41FA5}">
                          <a16:colId xmlns:a16="http://schemas.microsoft.com/office/drawing/2014/main" val="570812075"/>
                        </a:ext>
                      </a:extLst>
                    </a:gridCol>
                    <a:gridCol w="702982">
                      <a:extLst>
                        <a:ext uri="{9D8B030D-6E8A-4147-A177-3AD203B41FA5}">
                          <a16:colId xmlns:a16="http://schemas.microsoft.com/office/drawing/2014/main" val="864414010"/>
                        </a:ext>
                      </a:extLst>
                    </a:gridCol>
                    <a:gridCol w="678841">
                      <a:extLst>
                        <a:ext uri="{9D8B030D-6E8A-4147-A177-3AD203B41FA5}">
                          <a16:colId xmlns:a16="http://schemas.microsoft.com/office/drawing/2014/main" val="3331882389"/>
                        </a:ext>
                      </a:extLst>
                    </a:gridCol>
                  </a:tblGrid>
                  <a:tr h="555689">
                    <a:tc>
                      <a:txBody>
                        <a:bodyPr/>
                        <a:lstStyle/>
                        <a:p>
                          <a:r>
                            <a:rPr lang="ru-UZ" dirty="0"/>
                            <a:t>Измерения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39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453612795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r>
                            <a:rPr lang="ru-UZ" dirty="0"/>
                            <a:t>Относительная частота</a:t>
                          </a:r>
                          <a:r>
                            <a:rPr lang="en-US" dirty="0"/>
                            <a:t> (n)</a:t>
                          </a:r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4"/>
                          <a:stretch>
                            <a:fillRect l="-237313" t="-90196" r="-646269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4"/>
                          <a:stretch>
                            <a:fillRect l="-337313" t="-90196" r="-546269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4"/>
                          <a:stretch>
                            <a:fillRect l="-437313" t="-90196" r="-446269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4"/>
                          <a:stretch>
                            <a:fillRect l="-571429" t="-90196" r="-374603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4"/>
                          <a:stretch>
                            <a:fillRect l="-671429" t="-90196" r="-274603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4"/>
                          <a:stretch>
                            <a:fillRect l="-783871" t="-90196" r="-179032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4"/>
                          <a:stretch>
                            <a:fillRect l="-996364" t="-90196" r="-101818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4"/>
                          <a:stretch>
                            <a:fillRect l="-1116667" t="-90196" r="-3704" b="-1372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77177532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11" name="Таблица 5">
            <a:extLst>
              <a:ext uri="{FF2B5EF4-FFF2-40B4-BE49-F238E27FC236}">
                <a16:creationId xmlns:a16="http://schemas.microsoft.com/office/drawing/2014/main" id="{2141E934-FCF1-CF4D-B3A0-3E655858EF0F}"/>
              </a:ext>
            </a:extLst>
          </p:cNvPr>
          <p:cNvGraphicFramePr>
            <a:graphicFrameLocks noGrp="1"/>
          </p:cNvGraphicFramePr>
          <p:nvPr/>
        </p:nvGraphicFramePr>
        <p:xfrm>
          <a:off x="3491932" y="896643"/>
          <a:ext cx="5580010" cy="104581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343970">
                  <a:extLst>
                    <a:ext uri="{9D8B030D-6E8A-4147-A177-3AD203B41FA5}">
                      <a16:colId xmlns:a16="http://schemas.microsoft.com/office/drawing/2014/main" val="791102732"/>
                    </a:ext>
                  </a:extLst>
                </a:gridCol>
                <a:gridCol w="569020">
                  <a:extLst>
                    <a:ext uri="{9D8B030D-6E8A-4147-A177-3AD203B41FA5}">
                      <a16:colId xmlns:a16="http://schemas.microsoft.com/office/drawing/2014/main" val="2595469702"/>
                    </a:ext>
                  </a:extLst>
                </a:gridCol>
                <a:gridCol w="569020">
                  <a:extLst>
                    <a:ext uri="{9D8B030D-6E8A-4147-A177-3AD203B41FA5}">
                      <a16:colId xmlns:a16="http://schemas.microsoft.com/office/drawing/2014/main" val="1176174153"/>
                    </a:ext>
                  </a:extLst>
                </a:gridCol>
                <a:gridCol w="569020">
                  <a:extLst>
                    <a:ext uri="{9D8B030D-6E8A-4147-A177-3AD203B41FA5}">
                      <a16:colId xmlns:a16="http://schemas.microsoft.com/office/drawing/2014/main" val="2775704882"/>
                    </a:ext>
                  </a:extLst>
                </a:gridCol>
                <a:gridCol w="542201">
                  <a:extLst>
                    <a:ext uri="{9D8B030D-6E8A-4147-A177-3AD203B41FA5}">
                      <a16:colId xmlns:a16="http://schemas.microsoft.com/office/drawing/2014/main" val="709820575"/>
                    </a:ext>
                  </a:extLst>
                </a:gridCol>
                <a:gridCol w="529808">
                  <a:extLst>
                    <a:ext uri="{9D8B030D-6E8A-4147-A177-3AD203B41FA5}">
                      <a16:colId xmlns:a16="http://schemas.microsoft.com/office/drawing/2014/main" val="3448417844"/>
                    </a:ext>
                  </a:extLst>
                </a:gridCol>
                <a:gridCol w="529808">
                  <a:extLst>
                    <a:ext uri="{9D8B030D-6E8A-4147-A177-3AD203B41FA5}">
                      <a16:colId xmlns:a16="http://schemas.microsoft.com/office/drawing/2014/main" val="570812075"/>
                    </a:ext>
                  </a:extLst>
                </a:gridCol>
                <a:gridCol w="471680">
                  <a:extLst>
                    <a:ext uri="{9D8B030D-6E8A-4147-A177-3AD203B41FA5}">
                      <a16:colId xmlns:a16="http://schemas.microsoft.com/office/drawing/2014/main" val="864414010"/>
                    </a:ext>
                  </a:extLst>
                </a:gridCol>
                <a:gridCol w="455483">
                  <a:extLst>
                    <a:ext uri="{9D8B030D-6E8A-4147-A177-3AD203B41FA5}">
                      <a16:colId xmlns:a16="http://schemas.microsoft.com/office/drawing/2014/main" val="3331882389"/>
                    </a:ext>
                  </a:extLst>
                </a:gridCol>
              </a:tblGrid>
              <a:tr h="522909">
                <a:tc>
                  <a:txBody>
                    <a:bodyPr/>
                    <a:lstStyle/>
                    <a:p>
                      <a:r>
                        <a:rPr lang="ru-UZ" dirty="0"/>
                        <a:t>Измерения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3612795"/>
                  </a:ext>
                </a:extLst>
              </a:tr>
              <a:tr h="522909">
                <a:tc>
                  <a:txBody>
                    <a:bodyPr/>
                    <a:lstStyle/>
                    <a:p>
                      <a:r>
                        <a:rPr lang="ru-UZ" dirty="0"/>
                        <a:t>Частота</a:t>
                      </a:r>
                      <a:r>
                        <a:rPr lang="en-US" dirty="0"/>
                        <a:t> (n)</a:t>
                      </a:r>
                      <a:endParaRPr lang="ru-U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71775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381291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2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-4118" y="128701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18405" algn="ctr" defTabSz="914114">
              <a:spcBef>
                <a:spcPts val="110"/>
              </a:spcBef>
            </a:pPr>
            <a:r>
              <a:rPr lang="ru-RU" sz="2800" dirty="0">
                <a:solidFill>
                  <a:schemeClr val="bg1"/>
                </a:solidFill>
              </a:rPr>
              <a:t>РЕШЕНИЕ ЗАДАЧ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19362" y="987574"/>
            <a:ext cx="87052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B46CF9E-D06B-8F49-B4D6-854623204348}"/>
              </a:ext>
            </a:extLst>
          </p:cNvPr>
          <p:cNvSpPr txBox="1"/>
          <p:nvPr/>
        </p:nvSpPr>
        <p:spPr>
          <a:xfrm>
            <a:off x="107683" y="767942"/>
            <a:ext cx="8892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Решение. 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2) Полигон частот.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Таблица 5">
            <a:extLst>
              <a:ext uri="{FF2B5EF4-FFF2-40B4-BE49-F238E27FC236}">
                <a16:creationId xmlns:a16="http://schemas.microsoft.com/office/drawing/2014/main" id="{2141E934-FCF1-CF4D-B3A0-3E655858EF0F}"/>
              </a:ext>
            </a:extLst>
          </p:cNvPr>
          <p:cNvGraphicFramePr>
            <a:graphicFrameLocks noGrp="1"/>
          </p:cNvGraphicFramePr>
          <p:nvPr/>
        </p:nvGraphicFramePr>
        <p:xfrm>
          <a:off x="3491932" y="896643"/>
          <a:ext cx="5580010" cy="104581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343970">
                  <a:extLst>
                    <a:ext uri="{9D8B030D-6E8A-4147-A177-3AD203B41FA5}">
                      <a16:colId xmlns:a16="http://schemas.microsoft.com/office/drawing/2014/main" val="791102732"/>
                    </a:ext>
                  </a:extLst>
                </a:gridCol>
                <a:gridCol w="569020">
                  <a:extLst>
                    <a:ext uri="{9D8B030D-6E8A-4147-A177-3AD203B41FA5}">
                      <a16:colId xmlns:a16="http://schemas.microsoft.com/office/drawing/2014/main" val="2595469702"/>
                    </a:ext>
                  </a:extLst>
                </a:gridCol>
                <a:gridCol w="569020">
                  <a:extLst>
                    <a:ext uri="{9D8B030D-6E8A-4147-A177-3AD203B41FA5}">
                      <a16:colId xmlns:a16="http://schemas.microsoft.com/office/drawing/2014/main" val="1176174153"/>
                    </a:ext>
                  </a:extLst>
                </a:gridCol>
                <a:gridCol w="569020">
                  <a:extLst>
                    <a:ext uri="{9D8B030D-6E8A-4147-A177-3AD203B41FA5}">
                      <a16:colId xmlns:a16="http://schemas.microsoft.com/office/drawing/2014/main" val="2775704882"/>
                    </a:ext>
                  </a:extLst>
                </a:gridCol>
                <a:gridCol w="542201">
                  <a:extLst>
                    <a:ext uri="{9D8B030D-6E8A-4147-A177-3AD203B41FA5}">
                      <a16:colId xmlns:a16="http://schemas.microsoft.com/office/drawing/2014/main" val="709820575"/>
                    </a:ext>
                  </a:extLst>
                </a:gridCol>
                <a:gridCol w="529808">
                  <a:extLst>
                    <a:ext uri="{9D8B030D-6E8A-4147-A177-3AD203B41FA5}">
                      <a16:colId xmlns:a16="http://schemas.microsoft.com/office/drawing/2014/main" val="3448417844"/>
                    </a:ext>
                  </a:extLst>
                </a:gridCol>
                <a:gridCol w="529808">
                  <a:extLst>
                    <a:ext uri="{9D8B030D-6E8A-4147-A177-3AD203B41FA5}">
                      <a16:colId xmlns:a16="http://schemas.microsoft.com/office/drawing/2014/main" val="570812075"/>
                    </a:ext>
                  </a:extLst>
                </a:gridCol>
                <a:gridCol w="471680">
                  <a:extLst>
                    <a:ext uri="{9D8B030D-6E8A-4147-A177-3AD203B41FA5}">
                      <a16:colId xmlns:a16="http://schemas.microsoft.com/office/drawing/2014/main" val="864414010"/>
                    </a:ext>
                  </a:extLst>
                </a:gridCol>
                <a:gridCol w="455483">
                  <a:extLst>
                    <a:ext uri="{9D8B030D-6E8A-4147-A177-3AD203B41FA5}">
                      <a16:colId xmlns:a16="http://schemas.microsoft.com/office/drawing/2014/main" val="3331882389"/>
                    </a:ext>
                  </a:extLst>
                </a:gridCol>
              </a:tblGrid>
              <a:tr h="522909">
                <a:tc>
                  <a:txBody>
                    <a:bodyPr/>
                    <a:lstStyle/>
                    <a:p>
                      <a:r>
                        <a:rPr lang="ru-UZ" dirty="0"/>
                        <a:t>Измерения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3612795"/>
                  </a:ext>
                </a:extLst>
              </a:tr>
              <a:tr h="522909">
                <a:tc>
                  <a:txBody>
                    <a:bodyPr/>
                    <a:lstStyle/>
                    <a:p>
                      <a:r>
                        <a:rPr lang="ru-UZ" dirty="0"/>
                        <a:t>Частота</a:t>
                      </a:r>
                      <a:r>
                        <a:rPr lang="en-US" dirty="0"/>
                        <a:t> (n)</a:t>
                      </a:r>
                      <a:endParaRPr lang="ru-U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Z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7177532"/>
                  </a:ext>
                </a:extLst>
              </a:tr>
            </a:tbl>
          </a:graphicData>
        </a:graphic>
      </p:graphicFrame>
      <p:graphicFrame>
        <p:nvGraphicFramePr>
          <p:cNvPr id="12" name="Диаграмма 11">
            <a:extLst>
              <a:ext uri="{FF2B5EF4-FFF2-40B4-BE49-F238E27FC236}">
                <a16:creationId xmlns:a16="http://schemas.microsoft.com/office/drawing/2014/main" id="{F3CFEC9D-A02E-0743-B8F0-2A07F4EE7E4E}"/>
              </a:ext>
            </a:extLst>
          </p:cNvPr>
          <p:cNvGraphicFramePr/>
          <p:nvPr/>
        </p:nvGraphicFramePr>
        <p:xfrm>
          <a:off x="281647" y="2372894"/>
          <a:ext cx="4272136" cy="26419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38256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2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2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5" name="object 4"/>
          <p:cNvSpPr txBox="1">
            <a:spLocks/>
          </p:cNvSpPr>
          <p:nvPr/>
        </p:nvSpPr>
        <p:spPr>
          <a:xfrm>
            <a:off x="-4118" y="128701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18405" algn="ctr" defTabSz="914114">
              <a:spcBef>
                <a:spcPts val="110"/>
              </a:spcBef>
            </a:pPr>
            <a:r>
              <a:rPr lang="ru-RU" sz="2800" dirty="0">
                <a:solidFill>
                  <a:schemeClr val="bg1"/>
                </a:solidFill>
              </a:rPr>
              <a:t>РЕШЕНИЕ ЗАДАЧ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19362" y="987574"/>
            <a:ext cx="87052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B46CF9E-D06B-8F49-B4D6-854623204348}"/>
              </a:ext>
            </a:extLst>
          </p:cNvPr>
          <p:cNvSpPr txBox="1"/>
          <p:nvPr/>
        </p:nvSpPr>
        <p:spPr>
          <a:xfrm>
            <a:off x="107683" y="767942"/>
            <a:ext cx="8892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Решение. 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3) Полигон относительных частот.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2" name="Диаграмма 11">
            <a:extLst>
              <a:ext uri="{FF2B5EF4-FFF2-40B4-BE49-F238E27FC236}">
                <a16:creationId xmlns:a16="http://schemas.microsoft.com/office/drawing/2014/main" id="{F3CFEC9D-A02E-0743-B8F0-2A07F4EE7E4E}"/>
              </a:ext>
            </a:extLst>
          </p:cNvPr>
          <p:cNvGraphicFramePr/>
          <p:nvPr/>
        </p:nvGraphicFramePr>
        <p:xfrm>
          <a:off x="281647" y="2372894"/>
          <a:ext cx="4272136" cy="26419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0" name="Таблица 5">
                <a:extLst>
                  <a:ext uri="{FF2B5EF4-FFF2-40B4-BE49-F238E27FC236}">
                    <a16:creationId xmlns:a16="http://schemas.microsoft.com/office/drawing/2014/main" id="{C835F963-2EE1-DA4E-938A-09F43418FE65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195736" y="805188"/>
              <a:ext cx="6876204" cy="1094217"/>
            </p:xfrm>
            <a:graphic>
              <a:graphicData uri="http://schemas.openxmlformats.org/drawingml/2006/table">
                <a:tbl>
                  <a:tblPr firstRow="1" bandRow="1">
                    <a:tableStyleId>{7DF18680-E054-41AD-8BC1-D1AEF772440D}</a:tableStyleId>
                  </a:tblPr>
                  <a:tblGrid>
                    <a:gridCol w="1656164">
                      <a:extLst>
                        <a:ext uri="{9D8B030D-6E8A-4147-A177-3AD203B41FA5}">
                          <a16:colId xmlns:a16="http://schemas.microsoft.com/office/drawing/2014/main" val="791102732"/>
                        </a:ext>
                      </a:extLst>
                    </a:gridCol>
                    <a:gridCol w="701199">
                      <a:extLst>
                        <a:ext uri="{9D8B030D-6E8A-4147-A177-3AD203B41FA5}">
                          <a16:colId xmlns:a16="http://schemas.microsoft.com/office/drawing/2014/main" val="2595469702"/>
                        </a:ext>
                      </a:extLst>
                    </a:gridCol>
                    <a:gridCol w="701199">
                      <a:extLst>
                        <a:ext uri="{9D8B030D-6E8A-4147-A177-3AD203B41FA5}">
                          <a16:colId xmlns:a16="http://schemas.microsoft.com/office/drawing/2014/main" val="1176174153"/>
                        </a:ext>
                      </a:extLst>
                    </a:gridCol>
                    <a:gridCol w="701199">
                      <a:extLst>
                        <a:ext uri="{9D8B030D-6E8A-4147-A177-3AD203B41FA5}">
                          <a16:colId xmlns:a16="http://schemas.microsoft.com/office/drawing/2014/main" val="2775704882"/>
                        </a:ext>
                      </a:extLst>
                    </a:gridCol>
                    <a:gridCol w="668149">
                      <a:extLst>
                        <a:ext uri="{9D8B030D-6E8A-4147-A177-3AD203B41FA5}">
                          <a16:colId xmlns:a16="http://schemas.microsoft.com/office/drawing/2014/main" val="709820575"/>
                        </a:ext>
                      </a:extLst>
                    </a:gridCol>
                    <a:gridCol w="652878">
                      <a:extLst>
                        <a:ext uri="{9D8B030D-6E8A-4147-A177-3AD203B41FA5}">
                          <a16:colId xmlns:a16="http://schemas.microsoft.com/office/drawing/2014/main" val="3448417844"/>
                        </a:ext>
                      </a:extLst>
                    </a:gridCol>
                    <a:gridCol w="652878">
                      <a:extLst>
                        <a:ext uri="{9D8B030D-6E8A-4147-A177-3AD203B41FA5}">
                          <a16:colId xmlns:a16="http://schemas.microsoft.com/office/drawing/2014/main" val="570812075"/>
                        </a:ext>
                      </a:extLst>
                    </a:gridCol>
                    <a:gridCol w="581249">
                      <a:extLst>
                        <a:ext uri="{9D8B030D-6E8A-4147-A177-3AD203B41FA5}">
                          <a16:colId xmlns:a16="http://schemas.microsoft.com/office/drawing/2014/main" val="864414010"/>
                        </a:ext>
                      </a:extLst>
                    </a:gridCol>
                    <a:gridCol w="561289">
                      <a:extLst>
                        <a:ext uri="{9D8B030D-6E8A-4147-A177-3AD203B41FA5}">
                          <a16:colId xmlns:a16="http://schemas.microsoft.com/office/drawing/2014/main" val="3331882389"/>
                        </a:ext>
                      </a:extLst>
                    </a:gridCol>
                  </a:tblGrid>
                  <a:tr h="454137">
                    <a:tc>
                      <a:txBody>
                        <a:bodyPr/>
                        <a:lstStyle/>
                        <a:p>
                          <a:r>
                            <a:rPr lang="ru-UZ" dirty="0"/>
                            <a:t>Измерения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39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453612795"/>
                      </a:ext>
                    </a:extLst>
                  </a:tr>
                  <a:tr h="559247">
                    <a:tc>
                      <a:txBody>
                        <a:bodyPr/>
                        <a:lstStyle/>
                        <a:p>
                          <a:r>
                            <a:rPr lang="ru-UZ" dirty="0"/>
                            <a:t>Относительная частота</a:t>
                          </a:r>
                          <a:r>
                            <a:rPr lang="en-US" dirty="0"/>
                            <a:t> (n)</a:t>
                          </a:r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b="0" i="1" smtClean="0">
                                    <a:latin typeface="Cambria Math" panose="02040503050406030204" pitchFamily="18" charset="0"/>
                                  </a:rPr>
                                  <m:t>0,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04</m:t>
                                </m:r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b="0" i="1" smtClean="0">
                                    <a:latin typeface="Cambria Math" panose="02040503050406030204" pitchFamily="18" charset="0"/>
                                  </a:rPr>
                                  <m:t>0,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04</m:t>
                                </m:r>
                              </m:oMath>
                            </m:oMathPara>
                          </a14:m>
                          <a:endParaRPr lang="ru-UZ" dirty="0"/>
                        </a:p>
                        <a:p>
                          <a:pPr algn="ctr"/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b="0" i="1" smtClean="0">
                                    <a:latin typeface="Cambria Math" panose="02040503050406030204" pitchFamily="18" charset="0"/>
                                  </a:rPr>
                                  <m:t>0,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19</m:t>
                                </m:r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b="0" i="1" smtClean="0">
                                    <a:latin typeface="Cambria Math" panose="02040503050406030204" pitchFamily="18" charset="0"/>
                                  </a:rPr>
                                  <m:t>0,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27</m:t>
                                </m:r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b="0" i="1" smtClean="0">
                                    <a:latin typeface="Cambria Math" panose="02040503050406030204" pitchFamily="18" charset="0"/>
                                  </a:rPr>
                                  <m:t>0,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23</m:t>
                                </m:r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b="0" i="1" smtClean="0">
                                    <a:latin typeface="Cambria Math" panose="02040503050406030204" pitchFamily="18" charset="0"/>
                                  </a:rPr>
                                  <m:t>0,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14</m:t>
                                </m:r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b="0" i="1" smtClean="0">
                                    <a:latin typeface="Cambria Math" panose="02040503050406030204" pitchFamily="18" charset="0"/>
                                  </a:rPr>
                                  <m:t>0,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06</m:t>
                                </m:r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b="0" i="1" smtClean="0">
                                    <a:latin typeface="Cambria Math" panose="02040503050406030204" pitchFamily="18" charset="0"/>
                                  </a:rPr>
                                  <m:t>0,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03</m:t>
                                </m:r>
                              </m:oMath>
                            </m:oMathPara>
                          </a14:m>
                          <a:endParaRPr lang="ru-UZ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37717753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0" name="Таблица 5">
                <a:extLst>
                  <a:ext uri="{FF2B5EF4-FFF2-40B4-BE49-F238E27FC236}">
                    <a16:creationId xmlns:a16="http://schemas.microsoft.com/office/drawing/2014/main" id="{C835F963-2EE1-DA4E-938A-09F43418FE6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35038320"/>
                  </p:ext>
                </p:extLst>
              </p:nvPr>
            </p:nvGraphicFramePr>
            <p:xfrm>
              <a:off x="2195736" y="805188"/>
              <a:ext cx="6876204" cy="1094217"/>
            </p:xfrm>
            <a:graphic>
              <a:graphicData uri="http://schemas.openxmlformats.org/drawingml/2006/table">
                <a:tbl>
                  <a:tblPr firstRow="1" bandRow="1">
                    <a:tableStyleId>{7DF18680-E054-41AD-8BC1-D1AEF772440D}</a:tableStyleId>
                  </a:tblPr>
                  <a:tblGrid>
                    <a:gridCol w="1656164">
                      <a:extLst>
                        <a:ext uri="{9D8B030D-6E8A-4147-A177-3AD203B41FA5}">
                          <a16:colId xmlns:a16="http://schemas.microsoft.com/office/drawing/2014/main" val="791102732"/>
                        </a:ext>
                      </a:extLst>
                    </a:gridCol>
                    <a:gridCol w="701199">
                      <a:extLst>
                        <a:ext uri="{9D8B030D-6E8A-4147-A177-3AD203B41FA5}">
                          <a16:colId xmlns:a16="http://schemas.microsoft.com/office/drawing/2014/main" val="2595469702"/>
                        </a:ext>
                      </a:extLst>
                    </a:gridCol>
                    <a:gridCol w="701199">
                      <a:extLst>
                        <a:ext uri="{9D8B030D-6E8A-4147-A177-3AD203B41FA5}">
                          <a16:colId xmlns:a16="http://schemas.microsoft.com/office/drawing/2014/main" val="1176174153"/>
                        </a:ext>
                      </a:extLst>
                    </a:gridCol>
                    <a:gridCol w="701199">
                      <a:extLst>
                        <a:ext uri="{9D8B030D-6E8A-4147-A177-3AD203B41FA5}">
                          <a16:colId xmlns:a16="http://schemas.microsoft.com/office/drawing/2014/main" val="2775704882"/>
                        </a:ext>
                      </a:extLst>
                    </a:gridCol>
                    <a:gridCol w="668149">
                      <a:extLst>
                        <a:ext uri="{9D8B030D-6E8A-4147-A177-3AD203B41FA5}">
                          <a16:colId xmlns:a16="http://schemas.microsoft.com/office/drawing/2014/main" val="709820575"/>
                        </a:ext>
                      </a:extLst>
                    </a:gridCol>
                    <a:gridCol w="652878">
                      <a:extLst>
                        <a:ext uri="{9D8B030D-6E8A-4147-A177-3AD203B41FA5}">
                          <a16:colId xmlns:a16="http://schemas.microsoft.com/office/drawing/2014/main" val="3448417844"/>
                        </a:ext>
                      </a:extLst>
                    </a:gridCol>
                    <a:gridCol w="652878">
                      <a:extLst>
                        <a:ext uri="{9D8B030D-6E8A-4147-A177-3AD203B41FA5}">
                          <a16:colId xmlns:a16="http://schemas.microsoft.com/office/drawing/2014/main" val="570812075"/>
                        </a:ext>
                      </a:extLst>
                    </a:gridCol>
                    <a:gridCol w="581249">
                      <a:extLst>
                        <a:ext uri="{9D8B030D-6E8A-4147-A177-3AD203B41FA5}">
                          <a16:colId xmlns:a16="http://schemas.microsoft.com/office/drawing/2014/main" val="864414010"/>
                        </a:ext>
                      </a:extLst>
                    </a:gridCol>
                    <a:gridCol w="561289">
                      <a:extLst>
                        <a:ext uri="{9D8B030D-6E8A-4147-A177-3AD203B41FA5}">
                          <a16:colId xmlns:a16="http://schemas.microsoft.com/office/drawing/2014/main" val="3331882389"/>
                        </a:ext>
                      </a:extLst>
                    </a:gridCol>
                  </a:tblGrid>
                  <a:tr h="454137">
                    <a:tc>
                      <a:txBody>
                        <a:bodyPr/>
                        <a:lstStyle/>
                        <a:p>
                          <a:r>
                            <a:rPr lang="ru-UZ" dirty="0"/>
                            <a:t>Измерения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39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UZ" dirty="0"/>
                            <a:t>45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453612795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r>
                            <a:rPr lang="ru-UZ" dirty="0"/>
                            <a:t>Относительная частота</a:t>
                          </a:r>
                          <a:r>
                            <a:rPr lang="en-US" dirty="0"/>
                            <a:t> (n)</a:t>
                          </a:r>
                          <a:endParaRPr lang="ru-UZ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3"/>
                          <a:stretch>
                            <a:fillRect l="-238182" t="-74510" r="-652727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3"/>
                          <a:stretch>
                            <a:fillRect l="-332143" t="-74510" r="-541071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3"/>
                          <a:stretch>
                            <a:fillRect l="-440000" t="-74510" r="-450909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3"/>
                          <a:stretch>
                            <a:fillRect l="-560377" t="-74510" r="-367925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3"/>
                          <a:stretch>
                            <a:fillRect l="-686275" t="-74510" r="-282353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3"/>
                          <a:stretch>
                            <a:fillRect l="-771154" t="-74510" r="-176923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3"/>
                          <a:stretch>
                            <a:fillRect l="-984783" t="-74510" r="-100000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UZ"/>
                        </a:p>
                      </a:txBody>
                      <a:tcPr>
                        <a:blipFill>
                          <a:blip r:embed="rId3"/>
                          <a:stretch>
                            <a:fillRect l="-1134091" t="-74510" r="-4545" b="-1372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77177532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74354872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2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Line 2">
            <a:extLst>
              <a:ext uri="{FF2B5EF4-FFF2-40B4-BE49-F238E27FC236}">
                <a16:creationId xmlns:a16="http://schemas.microsoft.com/office/drawing/2014/main" id="{22BA2990-9B39-7F42-990C-811AAF05ED7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068242" y="2797969"/>
            <a:ext cx="2030015" cy="523875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UZ" sz="2175"/>
          </a:p>
        </p:txBody>
      </p:sp>
      <p:sp>
        <p:nvSpPr>
          <p:cNvPr id="23555" name="Line 3">
            <a:extLst>
              <a:ext uri="{FF2B5EF4-FFF2-40B4-BE49-F238E27FC236}">
                <a16:creationId xmlns:a16="http://schemas.microsoft.com/office/drawing/2014/main" id="{C5E4E1D1-5172-B54F-A68A-607C40ABA021}"/>
              </a:ext>
            </a:extLst>
          </p:cNvPr>
          <p:cNvSpPr>
            <a:spLocks noChangeShapeType="1"/>
          </p:cNvSpPr>
          <p:nvPr/>
        </p:nvSpPr>
        <p:spPr bwMode="auto">
          <a:xfrm>
            <a:off x="3093244" y="2210991"/>
            <a:ext cx="2006204" cy="406003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UZ" sz="2175"/>
          </a:p>
        </p:txBody>
      </p:sp>
      <p:sp>
        <p:nvSpPr>
          <p:cNvPr id="23557" name="Oval 5">
            <a:extLst>
              <a:ext uri="{FF2B5EF4-FFF2-40B4-BE49-F238E27FC236}">
                <a16:creationId xmlns:a16="http://schemas.microsoft.com/office/drawing/2014/main" id="{1728F882-C45D-1043-A0C9-6E57BB807EAB}"/>
              </a:ext>
            </a:extLst>
          </p:cNvPr>
          <p:cNvSpPr>
            <a:spLocks noChangeArrowheads="1"/>
          </p:cNvSpPr>
          <p:nvPr/>
        </p:nvSpPr>
        <p:spPr bwMode="auto">
          <a:xfrm rot="21172251">
            <a:off x="5086350" y="2286000"/>
            <a:ext cx="800100" cy="85725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UZ" sz="4500">
                <a:solidFill>
                  <a:schemeClr val="tx2"/>
                </a:solidFill>
                <a:latin typeface="Comic Sans MS" panose="030F0902030302020204" pitchFamily="66" charset="0"/>
              </a:rPr>
              <a:t>?</a:t>
            </a:r>
          </a:p>
        </p:txBody>
      </p:sp>
      <p:sp>
        <p:nvSpPr>
          <p:cNvPr id="23558" name="Oval 6">
            <a:extLst>
              <a:ext uri="{FF2B5EF4-FFF2-40B4-BE49-F238E27FC236}">
                <a16:creationId xmlns:a16="http://schemas.microsoft.com/office/drawing/2014/main" id="{F482A751-F158-A646-84B1-44D55618BA9E}"/>
              </a:ext>
            </a:extLst>
          </p:cNvPr>
          <p:cNvSpPr>
            <a:spLocks noChangeArrowheads="1"/>
          </p:cNvSpPr>
          <p:nvPr/>
        </p:nvSpPr>
        <p:spPr bwMode="auto">
          <a:xfrm rot="21172251">
            <a:off x="5093494" y="2294335"/>
            <a:ext cx="800100" cy="85725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UZ" sz="2100">
                <a:latin typeface="Comic Sans MS" panose="030F0902030302020204" pitchFamily="66" charset="0"/>
              </a:rPr>
              <a:t>10</a:t>
            </a:r>
          </a:p>
        </p:txBody>
      </p:sp>
      <p:sp>
        <p:nvSpPr>
          <p:cNvPr id="23559" name="Oval 7">
            <a:extLst>
              <a:ext uri="{FF2B5EF4-FFF2-40B4-BE49-F238E27FC236}">
                <a16:creationId xmlns:a16="http://schemas.microsoft.com/office/drawing/2014/main" id="{185F7EFB-3DB4-AB42-A41A-03044A2D1518}"/>
              </a:ext>
            </a:extLst>
          </p:cNvPr>
          <p:cNvSpPr>
            <a:spLocks noChangeArrowheads="1"/>
          </p:cNvSpPr>
          <p:nvPr/>
        </p:nvSpPr>
        <p:spPr bwMode="auto">
          <a:xfrm rot="21172251">
            <a:off x="2316956" y="1695450"/>
            <a:ext cx="800100" cy="85725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UZ" sz="2100">
                <a:latin typeface="Comic Sans MS" panose="030F0902030302020204" pitchFamily="66" charset="0"/>
              </a:rPr>
              <a:t>6</a:t>
            </a:r>
          </a:p>
        </p:txBody>
      </p:sp>
      <p:sp>
        <p:nvSpPr>
          <p:cNvPr id="23560" name="Oval 8">
            <a:extLst>
              <a:ext uri="{FF2B5EF4-FFF2-40B4-BE49-F238E27FC236}">
                <a16:creationId xmlns:a16="http://schemas.microsoft.com/office/drawing/2014/main" id="{977ECF07-2CC5-4344-A4B0-70E68AEDBE66}"/>
              </a:ext>
            </a:extLst>
          </p:cNvPr>
          <p:cNvSpPr>
            <a:spLocks noChangeArrowheads="1"/>
          </p:cNvSpPr>
          <p:nvPr/>
        </p:nvSpPr>
        <p:spPr bwMode="auto">
          <a:xfrm rot="539464">
            <a:off x="2290763" y="2921794"/>
            <a:ext cx="800100" cy="85725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UZ" sz="2100">
                <a:latin typeface="Comic Sans MS" panose="030F0902030302020204" pitchFamily="66" charset="0"/>
              </a:rPr>
              <a:t>15</a:t>
            </a:r>
          </a:p>
        </p:txBody>
      </p:sp>
      <p:sp>
        <p:nvSpPr>
          <p:cNvPr id="23561" name="Line 9">
            <a:extLst>
              <a:ext uri="{FF2B5EF4-FFF2-40B4-BE49-F238E27FC236}">
                <a16:creationId xmlns:a16="http://schemas.microsoft.com/office/drawing/2014/main" id="{75815A54-B7AD-A64C-9B87-2BE1E0A854E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18322" y="2962275"/>
            <a:ext cx="1462088" cy="1017985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UZ" sz="2175"/>
          </a:p>
        </p:txBody>
      </p:sp>
      <p:sp>
        <p:nvSpPr>
          <p:cNvPr id="23562" name="Oval 10">
            <a:extLst>
              <a:ext uri="{FF2B5EF4-FFF2-40B4-BE49-F238E27FC236}">
                <a16:creationId xmlns:a16="http://schemas.microsoft.com/office/drawing/2014/main" id="{DE99E543-E6A2-1E42-8B22-81DD7BF4A8AB}"/>
              </a:ext>
            </a:extLst>
          </p:cNvPr>
          <p:cNvSpPr>
            <a:spLocks noChangeArrowheads="1"/>
          </p:cNvSpPr>
          <p:nvPr/>
        </p:nvSpPr>
        <p:spPr bwMode="auto">
          <a:xfrm rot="21172251">
            <a:off x="3093244" y="3877866"/>
            <a:ext cx="800100" cy="85725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UZ" sz="2100">
                <a:latin typeface="Comic Sans MS" panose="030F0902030302020204" pitchFamily="66" charset="0"/>
              </a:rPr>
              <a:t>9</a:t>
            </a:r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id="{5A8080C6-2F37-EB4E-A265-03AECC92B051}"/>
              </a:ext>
            </a:extLst>
          </p:cNvPr>
          <p:cNvSpPr txBox="1">
            <a:spLocks noChangeArrowheads="1"/>
          </p:cNvSpPr>
          <p:nvPr/>
        </p:nvSpPr>
        <p:spPr>
          <a:xfrm>
            <a:off x="395536" y="1039445"/>
            <a:ext cx="7776864" cy="4154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ru-RU" altLang="ru-UZ" sz="2700" kern="0">
                <a:solidFill>
                  <a:schemeClr val="tx1"/>
                </a:solidFill>
              </a:rPr>
              <a:t>Найдите среднее арифметическое чисел</a:t>
            </a:r>
            <a:endParaRPr lang="ru-RU" altLang="ru-UZ" sz="2700" kern="0" dirty="0">
              <a:solidFill>
                <a:schemeClr val="tx1"/>
              </a:solidFill>
            </a:endParaRPr>
          </a:p>
        </p:txBody>
      </p:sp>
      <p:sp>
        <p:nvSpPr>
          <p:cNvPr id="14" name="object 2">
            <a:extLst>
              <a:ext uri="{FF2B5EF4-FFF2-40B4-BE49-F238E27FC236}">
                <a16:creationId xmlns:a16="http://schemas.microsoft.com/office/drawing/2014/main" id="{B13ADB25-79C1-5B48-95AC-974A3DFADE03}"/>
              </a:ext>
            </a:extLst>
          </p:cNvPr>
          <p:cNvSpPr/>
          <p:nvPr/>
        </p:nvSpPr>
        <p:spPr>
          <a:xfrm>
            <a:off x="2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39483B92-D329-6A4B-AC0B-3A947091FB5B}"/>
              </a:ext>
            </a:extLst>
          </p:cNvPr>
          <p:cNvSpPr txBox="1">
            <a:spLocks/>
          </p:cNvSpPr>
          <p:nvPr/>
        </p:nvSpPr>
        <p:spPr>
          <a:xfrm>
            <a:off x="-4118" y="128701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18405" algn="ctr" defTabSz="914114">
              <a:spcBef>
                <a:spcPts val="110"/>
              </a:spcBef>
            </a:pPr>
            <a:r>
              <a:rPr lang="ru-RU" sz="2800" dirty="0">
                <a:solidFill>
                  <a:schemeClr val="bg1"/>
                </a:solidFill>
              </a:rPr>
              <a:t>РЕШЕНИЕ ЗАДАЧ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0"/>
                                        <p:tgtEl>
                                          <p:spTgt spid="23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7" grpId="0" animBg="1"/>
      <p:bldP spid="23557" grpId="1" animBg="1"/>
      <p:bldP spid="23558" grpId="0" animBg="1"/>
      <p:bldP spid="23559" grpId="0" animBg="1"/>
      <p:bldP spid="23560" grpId="0" animBg="1"/>
      <p:bldP spid="2356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Line 2">
            <a:extLst>
              <a:ext uri="{FF2B5EF4-FFF2-40B4-BE49-F238E27FC236}">
                <a16:creationId xmlns:a16="http://schemas.microsoft.com/office/drawing/2014/main" id="{79DB4F05-A83D-8D44-A34E-7DBC9659041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068242" y="2797969"/>
            <a:ext cx="2030015" cy="523875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UZ" sz="2175"/>
          </a:p>
        </p:txBody>
      </p:sp>
      <p:sp>
        <p:nvSpPr>
          <p:cNvPr id="24579" name="Line 3">
            <a:extLst>
              <a:ext uri="{FF2B5EF4-FFF2-40B4-BE49-F238E27FC236}">
                <a16:creationId xmlns:a16="http://schemas.microsoft.com/office/drawing/2014/main" id="{357E10B8-5DD9-7248-9AD7-E11B0C089C6D}"/>
              </a:ext>
            </a:extLst>
          </p:cNvPr>
          <p:cNvSpPr>
            <a:spLocks noChangeShapeType="1"/>
          </p:cNvSpPr>
          <p:nvPr/>
        </p:nvSpPr>
        <p:spPr bwMode="auto">
          <a:xfrm>
            <a:off x="3093244" y="2210991"/>
            <a:ext cx="2006204" cy="406003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UZ" sz="2175"/>
          </a:p>
        </p:txBody>
      </p:sp>
      <p:sp>
        <p:nvSpPr>
          <p:cNvPr id="24581" name="Oval 5">
            <a:extLst>
              <a:ext uri="{FF2B5EF4-FFF2-40B4-BE49-F238E27FC236}">
                <a16:creationId xmlns:a16="http://schemas.microsoft.com/office/drawing/2014/main" id="{E2D024FD-809E-EE46-8317-095EE0C508CB}"/>
              </a:ext>
            </a:extLst>
          </p:cNvPr>
          <p:cNvSpPr>
            <a:spLocks noChangeArrowheads="1"/>
          </p:cNvSpPr>
          <p:nvPr/>
        </p:nvSpPr>
        <p:spPr bwMode="auto">
          <a:xfrm rot="21172251">
            <a:off x="5086350" y="2286000"/>
            <a:ext cx="800100" cy="85725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UZ" sz="4500">
                <a:solidFill>
                  <a:schemeClr val="tx2"/>
                </a:solidFill>
                <a:latin typeface="Comic Sans MS" panose="030F0902030302020204" pitchFamily="66" charset="0"/>
              </a:rPr>
              <a:t>?</a:t>
            </a:r>
          </a:p>
        </p:txBody>
      </p:sp>
      <p:sp>
        <p:nvSpPr>
          <p:cNvPr id="24582" name="Oval 6">
            <a:extLst>
              <a:ext uri="{FF2B5EF4-FFF2-40B4-BE49-F238E27FC236}">
                <a16:creationId xmlns:a16="http://schemas.microsoft.com/office/drawing/2014/main" id="{AE0968C6-845B-4F47-B203-6A36B3ABD18F}"/>
              </a:ext>
            </a:extLst>
          </p:cNvPr>
          <p:cNvSpPr>
            <a:spLocks noChangeArrowheads="1"/>
          </p:cNvSpPr>
          <p:nvPr/>
        </p:nvSpPr>
        <p:spPr bwMode="auto">
          <a:xfrm rot="21172251">
            <a:off x="5093494" y="2294335"/>
            <a:ext cx="800100" cy="85725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UZ" sz="2100">
                <a:latin typeface="Comic Sans MS" panose="030F0902030302020204" pitchFamily="66" charset="0"/>
              </a:rPr>
              <a:t>28</a:t>
            </a:r>
          </a:p>
        </p:txBody>
      </p:sp>
      <p:sp>
        <p:nvSpPr>
          <p:cNvPr id="24583" name="Oval 7">
            <a:extLst>
              <a:ext uri="{FF2B5EF4-FFF2-40B4-BE49-F238E27FC236}">
                <a16:creationId xmlns:a16="http://schemas.microsoft.com/office/drawing/2014/main" id="{A7A4D655-A25D-1C4E-9348-2FF59EBA43E8}"/>
              </a:ext>
            </a:extLst>
          </p:cNvPr>
          <p:cNvSpPr>
            <a:spLocks noChangeArrowheads="1"/>
          </p:cNvSpPr>
          <p:nvPr/>
        </p:nvSpPr>
        <p:spPr bwMode="auto">
          <a:xfrm rot="21172251">
            <a:off x="2316956" y="1695450"/>
            <a:ext cx="800100" cy="85725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UZ" sz="2100">
                <a:latin typeface="Comic Sans MS" panose="030F0902030302020204" pitchFamily="66" charset="0"/>
              </a:rPr>
              <a:t>26</a:t>
            </a:r>
          </a:p>
        </p:txBody>
      </p:sp>
      <p:sp>
        <p:nvSpPr>
          <p:cNvPr id="24584" name="Oval 8">
            <a:extLst>
              <a:ext uri="{FF2B5EF4-FFF2-40B4-BE49-F238E27FC236}">
                <a16:creationId xmlns:a16="http://schemas.microsoft.com/office/drawing/2014/main" id="{4CAEEBFE-DB69-FB4E-ABA7-F52BB14A3C53}"/>
              </a:ext>
            </a:extLst>
          </p:cNvPr>
          <p:cNvSpPr>
            <a:spLocks noChangeArrowheads="1"/>
          </p:cNvSpPr>
          <p:nvPr/>
        </p:nvSpPr>
        <p:spPr bwMode="auto">
          <a:xfrm rot="539464">
            <a:off x="2290763" y="2921794"/>
            <a:ext cx="800100" cy="85725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UZ" sz="2100">
                <a:latin typeface="Comic Sans MS" panose="030F0902030302020204" pitchFamily="66" charset="0"/>
              </a:rPr>
              <a:t>28</a:t>
            </a:r>
          </a:p>
        </p:txBody>
      </p:sp>
      <p:sp>
        <p:nvSpPr>
          <p:cNvPr id="24585" name="Line 9">
            <a:extLst>
              <a:ext uri="{FF2B5EF4-FFF2-40B4-BE49-F238E27FC236}">
                <a16:creationId xmlns:a16="http://schemas.microsoft.com/office/drawing/2014/main" id="{74742893-D8AB-AD4F-9F2E-99D4405C978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18322" y="2962275"/>
            <a:ext cx="1462088" cy="1017985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UZ" sz="2175"/>
          </a:p>
        </p:txBody>
      </p:sp>
      <p:sp>
        <p:nvSpPr>
          <p:cNvPr id="24586" name="Oval 10">
            <a:extLst>
              <a:ext uri="{FF2B5EF4-FFF2-40B4-BE49-F238E27FC236}">
                <a16:creationId xmlns:a16="http://schemas.microsoft.com/office/drawing/2014/main" id="{D9B4F033-7876-1140-B4BC-1DD2DBA40802}"/>
              </a:ext>
            </a:extLst>
          </p:cNvPr>
          <p:cNvSpPr>
            <a:spLocks noChangeArrowheads="1"/>
          </p:cNvSpPr>
          <p:nvPr/>
        </p:nvSpPr>
        <p:spPr bwMode="auto">
          <a:xfrm rot="21172251">
            <a:off x="3093244" y="3877866"/>
            <a:ext cx="800100" cy="85725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UZ" sz="2100">
                <a:latin typeface="Comic Sans MS" panose="030F0902030302020204" pitchFamily="66" charset="0"/>
              </a:rPr>
              <a:t>30</a:t>
            </a:r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id="{3C48FF15-274D-3F44-ABEF-12A9A7DE246D}"/>
              </a:ext>
            </a:extLst>
          </p:cNvPr>
          <p:cNvSpPr txBox="1">
            <a:spLocks noChangeArrowheads="1"/>
          </p:cNvSpPr>
          <p:nvPr/>
        </p:nvSpPr>
        <p:spPr>
          <a:xfrm>
            <a:off x="395536" y="1039445"/>
            <a:ext cx="7776864" cy="4154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ru-RU" altLang="ru-UZ" sz="2700" kern="0">
                <a:solidFill>
                  <a:schemeClr val="tx1"/>
                </a:solidFill>
              </a:rPr>
              <a:t>Найдите среднее арифметическое чисел</a:t>
            </a:r>
            <a:endParaRPr lang="ru-RU" altLang="ru-UZ" sz="2700" kern="0" dirty="0">
              <a:solidFill>
                <a:schemeClr val="tx1"/>
              </a:solidFill>
            </a:endParaRPr>
          </a:p>
        </p:txBody>
      </p:sp>
      <p:sp>
        <p:nvSpPr>
          <p:cNvPr id="14" name="object 2">
            <a:extLst>
              <a:ext uri="{FF2B5EF4-FFF2-40B4-BE49-F238E27FC236}">
                <a16:creationId xmlns:a16="http://schemas.microsoft.com/office/drawing/2014/main" id="{8595BA40-E0A5-9C44-95E2-7F7D7F529D59}"/>
              </a:ext>
            </a:extLst>
          </p:cNvPr>
          <p:cNvSpPr/>
          <p:nvPr/>
        </p:nvSpPr>
        <p:spPr>
          <a:xfrm>
            <a:off x="2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1800" dirty="0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51A1501D-A308-6347-89F7-2B5422BE7E3B}"/>
              </a:ext>
            </a:extLst>
          </p:cNvPr>
          <p:cNvSpPr txBox="1">
            <a:spLocks/>
          </p:cNvSpPr>
          <p:nvPr/>
        </p:nvSpPr>
        <p:spPr>
          <a:xfrm>
            <a:off x="-4118" y="128701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marL="18405" algn="ctr" defTabSz="914114">
              <a:spcBef>
                <a:spcPts val="110"/>
              </a:spcBef>
            </a:pPr>
            <a:r>
              <a:rPr lang="ru-RU" sz="2800" dirty="0">
                <a:solidFill>
                  <a:schemeClr val="bg1"/>
                </a:solidFill>
              </a:rPr>
              <a:t>РЕШЕНИЕ ЗАДАЧ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24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1" grpId="0" animBg="1"/>
      <p:bldP spid="24581" grpId="1" animBg="1"/>
      <p:bldP spid="24582" grpId="0" animBg="1"/>
      <p:bldP spid="24583" grpId="0" animBg="1"/>
      <p:bldP spid="24584" grpId="0" animBg="1"/>
      <p:bldP spid="2458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fa6bbbb55cb81a38516099dac32f985d2592ace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20423</TotalTime>
  <Words>533</Words>
  <Application>Microsoft Macintosh PowerPoint</Application>
  <PresentationFormat>Экран (16:9)</PresentationFormat>
  <Paragraphs>206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Cambria Math</vt:lpstr>
      <vt:lpstr>Comic Sans MS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Найдите для данного ряда чисел</vt:lpstr>
      <vt:lpstr>Найдите для данного ряда чисел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Komlov Mirodil</dc:creator>
  <cp:lastModifiedBy>Rano7kh@icloud.com</cp:lastModifiedBy>
  <cp:revision>1535</cp:revision>
  <dcterms:created xsi:type="dcterms:W3CDTF">2020-04-09T07:32:19Z</dcterms:created>
  <dcterms:modified xsi:type="dcterms:W3CDTF">2021-03-29T20:24:41Z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