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1381" r:id="rId2"/>
    <p:sldId id="1707" r:id="rId3"/>
    <p:sldId id="1695" r:id="rId4"/>
    <p:sldId id="1700" r:id="rId5"/>
    <p:sldId id="1701" r:id="rId6"/>
    <p:sldId id="1703" r:id="rId7"/>
    <p:sldId id="1704" r:id="rId8"/>
    <p:sldId id="268" r:id="rId9"/>
    <p:sldId id="269" r:id="rId10"/>
    <p:sldId id="262" r:id="rId11"/>
    <p:sldId id="271" r:id="rId12"/>
    <p:sldId id="276" r:id="rId13"/>
    <p:sldId id="1639" r:id="rId14"/>
  </p:sldIdLst>
  <p:sldSz cx="9144000" cy="5143500" type="screen16x9"/>
  <p:notesSz cx="5765800" cy="3244850"/>
  <p:custDataLst>
    <p:tags r:id="rId16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4" autoAdjust="0"/>
    <p:restoredTop sz="92958" autoAdjust="0"/>
  </p:normalViewPr>
  <p:slideViewPr>
    <p:cSldViewPr>
      <p:cViewPr varScale="1">
        <p:scale>
          <a:sx n="136" d="100"/>
          <a:sy n="136" d="100"/>
        </p:scale>
        <p:origin x="824" y="192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38</c:v>
                </c:pt>
                <c:pt idx="1">
                  <c:v>39</c:v>
                </c:pt>
                <c:pt idx="2">
                  <c:v>40</c:v>
                </c:pt>
                <c:pt idx="3">
                  <c:v>41</c:v>
                </c:pt>
                <c:pt idx="4">
                  <c:v>42</c:v>
                </c:pt>
                <c:pt idx="5">
                  <c:v>43</c:v>
                </c:pt>
                <c:pt idx="6">
                  <c:v>44</c:v>
                </c:pt>
                <c:pt idx="7">
                  <c:v>45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19</c:v>
                </c:pt>
                <c:pt idx="3">
                  <c:v>27</c:v>
                </c:pt>
                <c:pt idx="4">
                  <c:v>23</c:v>
                </c:pt>
                <c:pt idx="5">
                  <c:v>14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43-8B4F-A269-8A6607E53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38</c:v>
                </c:pt>
                <c:pt idx="1">
                  <c:v>39</c:v>
                </c:pt>
                <c:pt idx="2">
                  <c:v>40</c:v>
                </c:pt>
                <c:pt idx="3">
                  <c:v>41</c:v>
                </c:pt>
                <c:pt idx="4">
                  <c:v>42</c:v>
                </c:pt>
                <c:pt idx="5">
                  <c:v>43</c:v>
                </c:pt>
                <c:pt idx="6">
                  <c:v>44</c:v>
                </c:pt>
                <c:pt idx="7">
                  <c:v>45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0.04</c:v>
                </c:pt>
                <c:pt idx="1">
                  <c:v>0.04</c:v>
                </c:pt>
                <c:pt idx="2">
                  <c:v>0.19</c:v>
                </c:pt>
                <c:pt idx="3">
                  <c:v>0.27</c:v>
                </c:pt>
                <c:pt idx="4">
                  <c:v>0.23</c:v>
                </c:pt>
                <c:pt idx="5">
                  <c:v>0.14000000000000001</c:v>
                </c:pt>
                <c:pt idx="6">
                  <c:v>0.06</c:v>
                </c:pt>
                <c:pt idx="7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43-8B4F-A269-8A6607E53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647952"/>
        <c:axId val="1450649600"/>
      </c:lineChart>
      <c:catAx>
        <c:axId val="1450647952"/>
        <c:scaling>
          <c:orientation val="minMax"/>
        </c:scaling>
        <c:delete val="0"/>
        <c:axPos val="b"/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9600"/>
        <c:crosses val="autoZero"/>
        <c:auto val="1"/>
        <c:lblAlgn val="ctr"/>
        <c:lblOffset val="100"/>
        <c:noMultiLvlLbl val="0"/>
      </c:catAx>
      <c:valAx>
        <c:axId val="1450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Z"/>
          </a:p>
        </c:txPr>
        <c:crossAx val="14506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14960-0AA9-3E43-8C77-93AAC64D0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40780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Z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737CDA9E-4245-6A43-BA8F-7D1EA68AD9D9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485900"/>
            <a:ext cx="8229600" cy="338554"/>
          </a:xfrm>
        </p:spPr>
        <p:txBody>
          <a:bodyPr/>
          <a:lstStyle/>
          <a:p>
            <a:endParaRPr lang="ru-U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819EF1-66AA-DF48-A6A2-B96A08AE2D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4686300"/>
            <a:ext cx="2895600" cy="446276"/>
          </a:xfrm>
        </p:spPr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9ED247-DD42-E34B-AFE2-0C257CC624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4686300"/>
            <a:ext cx="2133600" cy="446276"/>
          </a:xfrm>
        </p:spPr>
        <p:txBody>
          <a:bodyPr/>
          <a:lstStyle>
            <a:lvl1pPr>
              <a:defRPr/>
            </a:lvl1pPr>
          </a:lstStyle>
          <a:p>
            <a:fld id="{830BE7A0-EBF8-C94D-8077-F4884CA569E8}" type="slidenum">
              <a:rPr lang="ru-RU" altLang="ru-UZ"/>
              <a:pPr/>
              <a:t>‹#›</a:t>
            </a:fld>
            <a:endParaRPr lang="ru-RU" altLang="ru-UZ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A240632-D338-0747-B897-F874440AE2E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4683919"/>
            <a:ext cx="2133600" cy="446276"/>
          </a:xfrm>
        </p:spPr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</p:spTree>
    <p:extLst>
      <p:ext uri="{BB962C8B-B14F-4D97-AF65-F5344CB8AC3E}">
        <p14:creationId xmlns:p14="http://schemas.microsoft.com/office/powerpoint/2010/main" val="425731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8126A-F5CE-2D44-8D07-64632062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8156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4D0F22-A809-B84B-9BCC-6FA0522815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75C86F-8412-F64E-986B-138C27971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FC099F-001F-234F-B73A-C4B0EA6EE493}" type="slidenum">
              <a:rPr lang="ru-RU" altLang="ru-UZ"/>
              <a:pPr/>
              <a:t>‹#›</a:t>
            </a:fld>
            <a:endParaRPr lang="ru-RU" altLang="ru-U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E158F1-1160-DE4F-856B-A4BD0FC8255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</p:spTree>
    <p:extLst>
      <p:ext uri="{BB962C8B-B14F-4D97-AF65-F5344CB8AC3E}">
        <p14:creationId xmlns:p14="http://schemas.microsoft.com/office/powerpoint/2010/main" val="10427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D888DE-F0D1-4C07-9D81-277C158B11AF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D2A37-DB54-4CA1-99C6-3F3A7A2F97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57275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24154" y="486653"/>
            <a:ext cx="176944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8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35350"/>
            <a:ext cx="2790048" cy="2111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4">
            <a:extLst>
              <a:ext uri="{FF2B5EF4-FFF2-40B4-BE49-F238E27FC236}">
                <a16:creationId xmlns:a16="http://schemas.microsoft.com/office/drawing/2014/main" id="{2F04DEE2-4207-734D-BC91-D84C85FF089E}"/>
              </a:ext>
            </a:extLst>
          </p:cNvPr>
          <p:cNvSpPr txBox="1"/>
          <p:nvPr/>
        </p:nvSpPr>
        <p:spPr>
          <a:xfrm>
            <a:off x="1089347" y="2159424"/>
            <a:ext cx="6022489" cy="2071071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44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4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ru-RU" sz="44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8405" defTabSz="914114">
              <a:spcBef>
                <a:spcPts val="110"/>
              </a:spcBef>
            </a:pPr>
            <a:r>
              <a:rPr lang="ru-RU" sz="44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</a:p>
          <a:p>
            <a:pPr marL="18405" defTabSz="914114">
              <a:spcBef>
                <a:spcPts val="110"/>
              </a:spcBef>
            </a:pPr>
            <a:r>
              <a:rPr lang="ru-RU" sz="4400" b="1" dirty="0">
                <a:solidFill>
                  <a:schemeClr val="tx2"/>
                </a:solidFill>
                <a:latin typeface="Arial"/>
                <a:cs typeface="Arial"/>
              </a:rPr>
              <a:t>(2 </a:t>
            </a: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часть</a:t>
            </a:r>
            <a:r>
              <a:rPr lang="ru-RU" sz="4400" b="1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5F1357F-4EFB-A04D-BC67-D59F409442D4}"/>
              </a:ext>
            </a:extLst>
          </p:cNvPr>
          <p:cNvSpPr/>
          <p:nvPr/>
        </p:nvSpPr>
        <p:spPr>
          <a:xfrm>
            <a:off x="419168" y="2115138"/>
            <a:ext cx="562851" cy="67263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7A92A707-36AB-2E46-9577-129D76D0CAAB}"/>
              </a:ext>
            </a:extLst>
          </p:cNvPr>
          <p:cNvSpPr/>
          <p:nvPr/>
        </p:nvSpPr>
        <p:spPr>
          <a:xfrm>
            <a:off x="408749" y="2931790"/>
            <a:ext cx="562851" cy="151216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733" y="931774"/>
            <a:ext cx="3790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моду ряда чисел:</a:t>
            </a:r>
          </a:p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5,12,38,5,76,12,67,5,38.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55576" y="1746444"/>
            <a:ext cx="214314" cy="11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1746444"/>
            <a:ext cx="267893" cy="11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71802" y="1728831"/>
            <a:ext cx="375050" cy="11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1560" y="1926603"/>
            <a:ext cx="1495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Мода -5.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9202" y="3007022"/>
            <a:ext cx="5518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-7;-8;-11;0;-7;-11.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60503" y="3468687"/>
            <a:ext cx="267893" cy="11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60967" y="3501459"/>
            <a:ext cx="267893" cy="11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53286" y="3500268"/>
            <a:ext cx="428628" cy="11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408697" y="3467496"/>
            <a:ext cx="428628" cy="11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3244" y="3703139"/>
            <a:ext cx="3375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Мода - -7;-11.</a:t>
            </a:r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id="{34AB31DF-F524-1149-B313-604D625CE1BE}"/>
              </a:ext>
            </a:extLst>
          </p:cNvPr>
          <p:cNvSpPr/>
          <p:nvPr/>
        </p:nvSpPr>
        <p:spPr>
          <a:xfrm>
            <a:off x="2" y="257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A0DFA37-6B5B-A149-8A02-8018579A27D1}"/>
              </a:ext>
            </a:extLst>
          </p:cNvPr>
          <p:cNvSpPr/>
          <p:nvPr/>
        </p:nvSpPr>
        <p:spPr>
          <a:xfrm>
            <a:off x="107504" y="64189"/>
            <a:ext cx="9036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05" algn="ctr" defTabSz="914114">
              <a:spcBef>
                <a:spcPts val="110"/>
              </a:spcBef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ВЕЛИЧИНА. МОДА. МЕДИАНА.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97B789D-58D7-084E-9953-80A89DF01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944960"/>
            <a:ext cx="7992888" cy="923330"/>
          </a:xfrm>
        </p:spPr>
        <p:txBody>
          <a:bodyPr/>
          <a:lstStyle/>
          <a:p>
            <a:r>
              <a:rPr lang="ru-RU" altLang="ru-UZ" sz="3000" dirty="0">
                <a:solidFill>
                  <a:schemeClr val="tx2"/>
                </a:solidFill>
              </a:rPr>
              <a:t>Найдите для данного ряда чисел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40F56064-A435-9F47-9484-547DA2351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7" y="1587104"/>
            <a:ext cx="23647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700">
                <a:latin typeface="Comic Sans MS" panose="030F0902030302020204" pitchFamily="66" charset="0"/>
              </a:rPr>
              <a:t>3,   24,  6,   7</a:t>
            </a:r>
          </a:p>
        </p:txBody>
      </p:sp>
      <p:graphicFrame>
        <p:nvGraphicFramePr>
          <p:cNvPr id="26628" name="Group 4">
            <a:extLst>
              <a:ext uri="{FF2B5EF4-FFF2-40B4-BE49-F238E27FC236}">
                <a16:creationId xmlns:a16="http://schemas.microsoft.com/office/drawing/2014/main" id="{4D626EA6-55DE-5E4C-A383-8D0DAF1EA8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53867" y="2416969"/>
          <a:ext cx="4574381" cy="1316832"/>
        </p:xfrm>
        <a:graphic>
          <a:graphicData uri="http://schemas.openxmlformats.org/drawingml/2006/table">
            <a:tbl>
              <a:tblPr/>
              <a:tblGrid>
                <a:gridCol w="3078956">
                  <a:extLst>
                    <a:ext uri="{9D8B030D-6E8A-4147-A177-3AD203B41FA5}">
                      <a16:colId xmlns:a16="http://schemas.microsoft.com/office/drawing/2014/main" val="245857720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381067883"/>
                    </a:ext>
                  </a:extLst>
                </a:gridCol>
              </a:tblGrid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Среднее арифметическое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10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826909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Размах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21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479993"/>
                  </a:ext>
                </a:extLst>
              </a:tr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Мода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нет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08617"/>
                  </a:ext>
                </a:extLst>
              </a:tr>
            </a:tbl>
          </a:graphicData>
        </a:graphic>
      </p:graphicFrame>
      <p:sp>
        <p:nvSpPr>
          <p:cNvPr id="26642" name="Rectangle 18">
            <a:extLst>
              <a:ext uri="{FF2B5EF4-FFF2-40B4-BE49-F238E27FC236}">
                <a16:creationId xmlns:a16="http://schemas.microsoft.com/office/drawing/2014/main" id="{70608CF1-D094-7549-B93F-317B4B39E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1" y="2459832"/>
            <a:ext cx="621506" cy="37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26643" name="Rectangle 19">
            <a:extLst>
              <a:ext uri="{FF2B5EF4-FFF2-40B4-BE49-F238E27FC236}">
                <a16:creationId xmlns:a16="http://schemas.microsoft.com/office/drawing/2014/main" id="{24553E6D-F65B-5B44-B08F-58648C86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2879" y="2889647"/>
            <a:ext cx="621506" cy="370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26644" name="Rectangle 20">
            <a:extLst>
              <a:ext uri="{FF2B5EF4-FFF2-40B4-BE49-F238E27FC236}">
                <a16:creationId xmlns:a16="http://schemas.microsoft.com/office/drawing/2014/main" id="{3221C54A-BC90-1342-A947-25E317452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832" y="3319463"/>
            <a:ext cx="621506" cy="37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26645" name="Text Box 21">
            <a:extLst>
              <a:ext uri="{FF2B5EF4-FFF2-40B4-BE49-F238E27FC236}">
                <a16:creationId xmlns:a16="http://schemas.microsoft.com/office/drawing/2014/main" id="{8992BFB7-C3C3-CF44-86E5-38B368892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812" y="2448972"/>
            <a:ext cx="46791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2100" dirty="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6646" name="Text Box 22">
            <a:extLst>
              <a:ext uri="{FF2B5EF4-FFF2-40B4-BE49-F238E27FC236}">
                <a16:creationId xmlns:a16="http://schemas.microsoft.com/office/drawing/2014/main" id="{946DD7D5-E313-5342-95FF-5A5CBAD5E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192" y="2917500"/>
            <a:ext cx="48696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6647" name="Text Box 23">
            <a:extLst>
              <a:ext uri="{FF2B5EF4-FFF2-40B4-BE49-F238E27FC236}">
                <a16:creationId xmlns:a16="http://schemas.microsoft.com/office/drawing/2014/main" id="{95BBDD8F-035D-D24D-A668-F8CFBF465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141" y="3392530"/>
            <a:ext cx="43219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329F1BAC-BBBF-5E4F-8E04-7763AC3187FE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8593750F-2C0A-E141-A01B-14998A194BAE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45" grpId="0"/>
      <p:bldP spid="26645" grpId="1"/>
      <p:bldP spid="26646" grpId="0"/>
      <p:bldP spid="26646" grpId="1"/>
      <p:bldP spid="26647" grpId="0"/>
      <p:bldP spid="2664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361F9F6-A7C4-B34B-920F-477C185BE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954613"/>
            <a:ext cx="7848872" cy="923330"/>
          </a:xfrm>
        </p:spPr>
        <p:txBody>
          <a:bodyPr/>
          <a:lstStyle/>
          <a:p>
            <a:r>
              <a:rPr lang="ru-RU" altLang="ru-UZ" sz="3000" dirty="0">
                <a:solidFill>
                  <a:schemeClr val="tx2"/>
                </a:solidFill>
              </a:rPr>
              <a:t>Найдите для данного ряда чисел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56AEA0D5-E155-504E-8804-22157FA80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1587104"/>
            <a:ext cx="262443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700">
                <a:latin typeface="Comic Sans MS" panose="030F0902030302020204" pitchFamily="66" charset="0"/>
              </a:rPr>
              <a:t>5,   14,   20,   5</a:t>
            </a:r>
          </a:p>
        </p:txBody>
      </p:sp>
      <p:graphicFrame>
        <p:nvGraphicFramePr>
          <p:cNvPr id="31748" name="Group 4">
            <a:extLst>
              <a:ext uri="{FF2B5EF4-FFF2-40B4-BE49-F238E27FC236}">
                <a16:creationId xmlns:a16="http://schemas.microsoft.com/office/drawing/2014/main" id="{59A7BE5F-EC38-ED4A-8DCE-6950C58049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53867" y="2416969"/>
          <a:ext cx="4574381" cy="1316832"/>
        </p:xfrm>
        <a:graphic>
          <a:graphicData uri="http://schemas.openxmlformats.org/drawingml/2006/table">
            <a:tbl>
              <a:tblPr/>
              <a:tblGrid>
                <a:gridCol w="3078956">
                  <a:extLst>
                    <a:ext uri="{9D8B030D-6E8A-4147-A177-3AD203B41FA5}">
                      <a16:colId xmlns:a16="http://schemas.microsoft.com/office/drawing/2014/main" val="469772358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610806954"/>
                    </a:ext>
                  </a:extLst>
                </a:gridCol>
              </a:tblGrid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Среднее арифметическое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11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435654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Размах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15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502678"/>
                  </a:ext>
                </a:extLst>
              </a:tr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Мода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9806"/>
                  </a:ext>
                </a:extLst>
              </a:tr>
            </a:tbl>
          </a:graphicData>
        </a:graphic>
      </p:graphicFrame>
      <p:sp>
        <p:nvSpPr>
          <p:cNvPr id="31762" name="Rectangle 18">
            <a:extLst>
              <a:ext uri="{FF2B5EF4-FFF2-40B4-BE49-F238E27FC236}">
                <a16:creationId xmlns:a16="http://schemas.microsoft.com/office/drawing/2014/main" id="{69941772-4512-9340-86FE-4C6A22EBC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969" y="2459832"/>
            <a:ext cx="621506" cy="37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31763" name="Rectangle 19">
            <a:extLst>
              <a:ext uri="{FF2B5EF4-FFF2-40B4-BE49-F238E27FC236}">
                <a16:creationId xmlns:a16="http://schemas.microsoft.com/office/drawing/2014/main" id="{37440224-9325-0D41-8B2D-0449142DA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448" y="2889647"/>
            <a:ext cx="621506" cy="370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31764" name="Rectangle 20">
            <a:extLst>
              <a:ext uri="{FF2B5EF4-FFF2-40B4-BE49-F238E27FC236}">
                <a16:creationId xmlns:a16="http://schemas.microsoft.com/office/drawing/2014/main" id="{BE75EBFD-6552-F442-A124-BD0DFD3E2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1" y="3319463"/>
            <a:ext cx="621506" cy="37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31765" name="Text Box 21">
            <a:extLst>
              <a:ext uri="{FF2B5EF4-FFF2-40B4-BE49-F238E27FC236}">
                <a16:creationId xmlns:a16="http://schemas.microsoft.com/office/drawing/2014/main" id="{2414C834-4C60-654C-8C4B-6485E5130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944" y="2422922"/>
            <a:ext cx="32573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31766" name="Text Box 22">
            <a:extLst>
              <a:ext uri="{FF2B5EF4-FFF2-40B4-BE49-F238E27FC236}">
                <a16:creationId xmlns:a16="http://schemas.microsoft.com/office/drawing/2014/main" id="{87544268-FC3D-D645-A3CB-D04B8B4D8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897" y="2842022"/>
            <a:ext cx="32573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31767" name="Text Box 23">
            <a:extLst>
              <a:ext uri="{FF2B5EF4-FFF2-40B4-BE49-F238E27FC236}">
                <a16:creationId xmlns:a16="http://schemas.microsoft.com/office/drawing/2014/main" id="{2C82EBEA-CFD3-9043-9FD8-3437CF137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281" y="3283744"/>
            <a:ext cx="32573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526C4AFE-5ABE-B64B-8ADA-DA7165C2C1B7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A76106FF-69B3-394F-B305-61D9EB11033E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65" grpId="0"/>
      <p:bldP spid="31765" grpId="1"/>
      <p:bldP spid="31766" grpId="0"/>
      <p:bldP spid="31766" grpId="1"/>
      <p:bldP spid="31767" grpId="0"/>
      <p:bldP spid="3176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39" y="2575148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06484" y="213579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272" y="111362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письменно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481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 странице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ПРОВЕРКА САМОСТОЯТЕЛЬНОЙ РАБОТЫ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07683" y="767942"/>
                <a:ext cx="8892200" cy="4096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Найдите: 1) среднее значение; 2) моду; 3) медиану; 4) размах выборки. </a:t>
                </a:r>
              </a:p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477.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2) -3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-3, 4, 4, 4, 6, 6, -3, -2, 4, 5, -4.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-4, -3, -3, -3, -2, 4, 4, 4, 4, 5, 6, 6. </a:t>
                </a:r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Среднее значение: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−4−3−3−3−2+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4+4+4+4+5+6+6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,5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ода: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Медиана: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Размах выборки: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-(-4)=</a:t>
                </a:r>
                <a:r>
                  <a:rPr 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3" y="767942"/>
                <a:ext cx="8892200" cy="4096891"/>
              </a:xfrm>
              <a:prstGeom prst="rect">
                <a:avLst/>
              </a:prstGeom>
              <a:blipFill>
                <a:blip r:embed="rId3"/>
                <a:stretch>
                  <a:fillRect l="-1141" t="-12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43410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467544" y="180197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219362" y="929895"/>
            <a:ext cx="87052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1.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 измерении длины коконов получили следующие результаты (в сантиметрах):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3,34; 3,24; 3,40; 3,62; 3,45; 3,43; 3,35; 3,50; 3,56.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Постройте вариационный ряд для этих значений.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3,24; 3,34;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3,35; 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62.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C:\Users\user\Desktop\1 КАРТИНКИ\школа\рисованные человечки\Рисунок10.gif">
            <a:extLst>
              <a:ext uri="{FF2B5EF4-FFF2-40B4-BE49-F238E27FC236}">
                <a16:creationId xmlns:a16="http://schemas.microsoft.com/office/drawing/2014/main" id="{76DE2046-93B3-B14A-822E-17012B01B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141" y="3036903"/>
            <a:ext cx="1263959" cy="210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917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395536" y="815819"/>
                <a:ext cx="8618446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469.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Приведена таблица размеров обуви с частотами призывников на военную службу:</a:t>
                </a: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таблицу относительных частот. </a:t>
                </a: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полигон частот.</a:t>
                </a: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полигон относительных частот.  </a:t>
                </a:r>
              </a:p>
              <a:p>
                <a:pPr marL="457200" indent="-457200">
                  <a:buAutoNum type="arabicParenR"/>
                </a:pP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=4+4+19+27+23+14+6+3=100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15819"/>
                <a:ext cx="8618446" cy="4154984"/>
              </a:xfrm>
              <a:prstGeom prst="rect">
                <a:avLst/>
              </a:prstGeom>
              <a:blipFill>
                <a:blip r:embed="rId2"/>
                <a:stretch>
                  <a:fillRect l="-1178" t="-12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0D290DB1-5D8C-E54C-BC42-D270CCFAC8B2}"/>
              </a:ext>
            </a:extLst>
          </p:cNvPr>
          <p:cNvGraphicFramePr>
            <a:graphicFrameLocks noGrp="1"/>
          </p:cNvGraphicFramePr>
          <p:nvPr/>
        </p:nvGraphicFramePr>
        <p:xfrm>
          <a:off x="1403648" y="1800196"/>
          <a:ext cx="6067186" cy="10629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1308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61870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89538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512862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  <a:gridCol w="495250">
                  <a:extLst>
                    <a:ext uri="{9D8B030D-6E8A-4147-A177-3AD203B41FA5}">
                      <a16:colId xmlns:a16="http://schemas.microsoft.com/office/drawing/2014/main" val="3331882389"/>
                    </a:ext>
                  </a:extLst>
                </a:gridCol>
              </a:tblGrid>
              <a:tr h="625291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437703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855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07683" y="767942"/>
                <a:ext cx="8892200" cy="2062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𝑾</m:t>
                        </m:r>
                      </m:e>
                      <m:sub>
                        <m:r>
                          <a:rPr lang="ru-RU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  <m:r>
                      <a:rPr lang="en-U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𝒌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Таблица относительных частот.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3" y="767942"/>
                <a:ext cx="8892200" cy="2062231"/>
              </a:xfrm>
              <a:prstGeom prst="rect">
                <a:avLst/>
              </a:prstGeom>
              <a:blipFill>
                <a:blip r:embed="rId2"/>
                <a:stretch>
                  <a:fillRect l="-1141" t="-245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10CB4739-78E3-574D-8BAE-E28CB1A5AEB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4116" y="2433756"/>
              <a:ext cx="8316313" cy="1265371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678841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625291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437703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UZ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5">
                <a:extLst>
                  <a:ext uri="{FF2B5EF4-FFF2-40B4-BE49-F238E27FC236}">
                    <a16:creationId xmlns:a16="http://schemas.microsoft.com/office/drawing/2014/main" id="{10CB4739-78E3-574D-8BAE-E28CB1A5A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1157715"/>
                  </p:ext>
                </p:extLst>
              </p:nvPr>
            </p:nvGraphicFramePr>
            <p:xfrm>
              <a:off x="144116" y="2433756"/>
              <a:ext cx="8316313" cy="1265371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678841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625291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237313" t="-101961" r="-6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337313" t="-101961" r="-5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437313" t="-101961" r="-4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571429" t="-101961" r="-37460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671429" t="-101961" r="-27460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783871" t="-101961" r="-17903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996364" t="-101961" r="-101818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1116667" t="-101961" r="-3704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99EE4B6-3360-074F-A95D-95B8803DC1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4117" y="3777673"/>
              <a:ext cx="8316313" cy="1195769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678841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55568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59097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  <a:p>
                          <a:pPr algn="ctr"/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06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99EE4B6-3360-074F-A95D-95B8803DC1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6599494"/>
                  </p:ext>
                </p:extLst>
              </p:nvPr>
            </p:nvGraphicFramePr>
            <p:xfrm>
              <a:off x="144117" y="3777673"/>
              <a:ext cx="8316313" cy="1195769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003020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848054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808082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789613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702982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678841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555689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237313" t="-90196" r="-6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337313" t="-90196" r="-5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437313" t="-90196" r="-44626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571429" t="-90196" r="-37460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671429" t="-90196" r="-27460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783871" t="-90196" r="-179032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996364" t="-90196" r="-101818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4"/>
                          <a:stretch>
                            <a:fillRect l="-1116667" t="-90196" r="-3704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Таблица 5">
            <a:extLst>
              <a:ext uri="{FF2B5EF4-FFF2-40B4-BE49-F238E27FC236}">
                <a16:creationId xmlns:a16="http://schemas.microsoft.com/office/drawing/2014/main" id="{2141E934-FCF1-CF4D-B3A0-3E655858EF0F}"/>
              </a:ext>
            </a:extLst>
          </p:cNvPr>
          <p:cNvGraphicFramePr>
            <a:graphicFrameLocks noGrp="1"/>
          </p:cNvGraphicFramePr>
          <p:nvPr/>
        </p:nvGraphicFramePr>
        <p:xfrm>
          <a:off x="3491932" y="896643"/>
          <a:ext cx="5580010" cy="10458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3970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42201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471680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  <a:gridCol w="455483">
                  <a:extLst>
                    <a:ext uri="{9D8B030D-6E8A-4147-A177-3AD203B41FA5}">
                      <a16:colId xmlns:a16="http://schemas.microsoft.com/office/drawing/2014/main" val="3331882389"/>
                    </a:ext>
                  </a:extLst>
                </a:gridCol>
              </a:tblGrid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12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07683" y="767942"/>
            <a:ext cx="889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Полигон частот.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5">
            <a:extLst>
              <a:ext uri="{FF2B5EF4-FFF2-40B4-BE49-F238E27FC236}">
                <a16:creationId xmlns:a16="http://schemas.microsoft.com/office/drawing/2014/main" id="{2141E934-FCF1-CF4D-B3A0-3E655858EF0F}"/>
              </a:ext>
            </a:extLst>
          </p:cNvPr>
          <p:cNvGraphicFramePr>
            <a:graphicFrameLocks noGrp="1"/>
          </p:cNvGraphicFramePr>
          <p:nvPr/>
        </p:nvGraphicFramePr>
        <p:xfrm>
          <a:off x="3491932" y="896643"/>
          <a:ext cx="5580010" cy="10458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3970">
                  <a:extLst>
                    <a:ext uri="{9D8B030D-6E8A-4147-A177-3AD203B41FA5}">
                      <a16:colId xmlns:a16="http://schemas.microsoft.com/office/drawing/2014/main" val="79110273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595469702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1176174153"/>
                    </a:ext>
                  </a:extLst>
                </a:gridCol>
                <a:gridCol w="569020">
                  <a:extLst>
                    <a:ext uri="{9D8B030D-6E8A-4147-A177-3AD203B41FA5}">
                      <a16:colId xmlns:a16="http://schemas.microsoft.com/office/drawing/2014/main" val="2775704882"/>
                    </a:ext>
                  </a:extLst>
                </a:gridCol>
                <a:gridCol w="542201">
                  <a:extLst>
                    <a:ext uri="{9D8B030D-6E8A-4147-A177-3AD203B41FA5}">
                      <a16:colId xmlns:a16="http://schemas.microsoft.com/office/drawing/2014/main" val="709820575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3448417844"/>
                    </a:ext>
                  </a:extLst>
                </a:gridCol>
                <a:gridCol w="529808">
                  <a:extLst>
                    <a:ext uri="{9D8B030D-6E8A-4147-A177-3AD203B41FA5}">
                      <a16:colId xmlns:a16="http://schemas.microsoft.com/office/drawing/2014/main" val="570812075"/>
                    </a:ext>
                  </a:extLst>
                </a:gridCol>
                <a:gridCol w="471680">
                  <a:extLst>
                    <a:ext uri="{9D8B030D-6E8A-4147-A177-3AD203B41FA5}">
                      <a16:colId xmlns:a16="http://schemas.microsoft.com/office/drawing/2014/main" val="864414010"/>
                    </a:ext>
                  </a:extLst>
                </a:gridCol>
                <a:gridCol w="455483">
                  <a:extLst>
                    <a:ext uri="{9D8B030D-6E8A-4147-A177-3AD203B41FA5}">
                      <a16:colId xmlns:a16="http://schemas.microsoft.com/office/drawing/2014/main" val="3331882389"/>
                    </a:ext>
                  </a:extLst>
                </a:gridCol>
              </a:tblGrid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12795"/>
                  </a:ext>
                </a:extLst>
              </a:tr>
              <a:tr h="522909">
                <a:tc>
                  <a:txBody>
                    <a:bodyPr/>
                    <a:lstStyle/>
                    <a:p>
                      <a:r>
                        <a:rPr lang="ru-UZ" dirty="0"/>
                        <a:t>Частота</a:t>
                      </a:r>
                      <a:r>
                        <a:rPr lang="en-US" dirty="0"/>
                        <a:t> (n)</a:t>
                      </a:r>
                      <a:endParaRPr lang="ru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7532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3CFEC9D-A02E-0743-B8F0-2A07F4EE7E4E}"/>
              </a:ext>
            </a:extLst>
          </p:cNvPr>
          <p:cNvGraphicFramePr/>
          <p:nvPr/>
        </p:nvGraphicFramePr>
        <p:xfrm>
          <a:off x="281647" y="2372894"/>
          <a:ext cx="4272136" cy="264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2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6CF9E-D06B-8F49-B4D6-854623204348}"/>
              </a:ext>
            </a:extLst>
          </p:cNvPr>
          <p:cNvSpPr txBox="1"/>
          <p:nvPr/>
        </p:nvSpPr>
        <p:spPr>
          <a:xfrm>
            <a:off x="107683" y="767942"/>
            <a:ext cx="889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3) Полигон относительных частот.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3CFEC9D-A02E-0743-B8F0-2A07F4EE7E4E}"/>
              </a:ext>
            </a:extLst>
          </p:cNvPr>
          <p:cNvGraphicFramePr/>
          <p:nvPr/>
        </p:nvGraphicFramePr>
        <p:xfrm>
          <a:off x="281647" y="2372894"/>
          <a:ext cx="4272136" cy="264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835F963-2EE1-DA4E-938A-09F43418FE6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195736" y="805188"/>
              <a:ext cx="6876204" cy="1094217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56164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668149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652878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652878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581249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561289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454137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559247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  <a:p>
                          <a:pPr algn="ctr"/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06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03</m:t>
                                </m:r>
                              </m:oMath>
                            </m:oMathPara>
                          </a14:m>
                          <a:endParaRPr lang="ru-U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5">
                <a:extLst>
                  <a:ext uri="{FF2B5EF4-FFF2-40B4-BE49-F238E27FC236}">
                    <a16:creationId xmlns:a16="http://schemas.microsoft.com/office/drawing/2014/main" id="{C835F963-2EE1-DA4E-938A-09F43418FE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5038320"/>
                  </p:ext>
                </p:extLst>
              </p:nvPr>
            </p:nvGraphicFramePr>
            <p:xfrm>
              <a:off x="2195736" y="805188"/>
              <a:ext cx="6876204" cy="1094217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56164">
                      <a:extLst>
                        <a:ext uri="{9D8B030D-6E8A-4147-A177-3AD203B41FA5}">
                          <a16:colId xmlns:a16="http://schemas.microsoft.com/office/drawing/2014/main" val="791102732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2595469702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1176174153"/>
                        </a:ext>
                      </a:extLst>
                    </a:gridCol>
                    <a:gridCol w="701199">
                      <a:extLst>
                        <a:ext uri="{9D8B030D-6E8A-4147-A177-3AD203B41FA5}">
                          <a16:colId xmlns:a16="http://schemas.microsoft.com/office/drawing/2014/main" val="2775704882"/>
                        </a:ext>
                      </a:extLst>
                    </a:gridCol>
                    <a:gridCol w="668149">
                      <a:extLst>
                        <a:ext uri="{9D8B030D-6E8A-4147-A177-3AD203B41FA5}">
                          <a16:colId xmlns:a16="http://schemas.microsoft.com/office/drawing/2014/main" val="709820575"/>
                        </a:ext>
                      </a:extLst>
                    </a:gridCol>
                    <a:gridCol w="652878">
                      <a:extLst>
                        <a:ext uri="{9D8B030D-6E8A-4147-A177-3AD203B41FA5}">
                          <a16:colId xmlns:a16="http://schemas.microsoft.com/office/drawing/2014/main" val="3448417844"/>
                        </a:ext>
                      </a:extLst>
                    </a:gridCol>
                    <a:gridCol w="652878">
                      <a:extLst>
                        <a:ext uri="{9D8B030D-6E8A-4147-A177-3AD203B41FA5}">
                          <a16:colId xmlns:a16="http://schemas.microsoft.com/office/drawing/2014/main" val="570812075"/>
                        </a:ext>
                      </a:extLst>
                    </a:gridCol>
                    <a:gridCol w="581249">
                      <a:extLst>
                        <a:ext uri="{9D8B030D-6E8A-4147-A177-3AD203B41FA5}">
                          <a16:colId xmlns:a16="http://schemas.microsoft.com/office/drawing/2014/main" val="864414010"/>
                        </a:ext>
                      </a:extLst>
                    </a:gridCol>
                    <a:gridCol w="561289">
                      <a:extLst>
                        <a:ext uri="{9D8B030D-6E8A-4147-A177-3AD203B41FA5}">
                          <a16:colId xmlns:a16="http://schemas.microsoft.com/office/drawing/2014/main" val="3331882389"/>
                        </a:ext>
                      </a:extLst>
                    </a:gridCol>
                  </a:tblGrid>
                  <a:tr h="454137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Измерения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UZ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36127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UZ" dirty="0"/>
                            <a:t>Относительная частота</a:t>
                          </a:r>
                          <a:r>
                            <a:rPr lang="en-US" dirty="0"/>
                            <a:t> (n)</a:t>
                          </a:r>
                          <a:endParaRPr lang="ru-U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238182" t="-74510" r="-652727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332143" t="-74510" r="-541071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440000" t="-74510" r="-450909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560377" t="-74510" r="-367925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686275" t="-74510" r="-28235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771154" t="-74510" r="-176923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984783" t="-74510" r="-100000" b="-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UZ"/>
                        </a:p>
                      </a:txBody>
                      <a:tcPr>
                        <a:blipFill>
                          <a:blip r:embed="rId3"/>
                          <a:stretch>
                            <a:fillRect l="-1134091" t="-74510" r="-4545" b="-1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1775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43548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>
            <a:extLst>
              <a:ext uri="{FF2B5EF4-FFF2-40B4-BE49-F238E27FC236}">
                <a16:creationId xmlns:a16="http://schemas.microsoft.com/office/drawing/2014/main" id="{22BA2990-9B39-7F42-990C-811AAF05ED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68242" y="2797969"/>
            <a:ext cx="2030015" cy="52387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3555" name="Line 3">
            <a:extLst>
              <a:ext uri="{FF2B5EF4-FFF2-40B4-BE49-F238E27FC236}">
                <a16:creationId xmlns:a16="http://schemas.microsoft.com/office/drawing/2014/main" id="{C5E4E1D1-5172-B54F-A68A-607C40ABA0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3244" y="2210991"/>
            <a:ext cx="2006204" cy="40600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3557" name="Oval 5">
            <a:extLst>
              <a:ext uri="{FF2B5EF4-FFF2-40B4-BE49-F238E27FC236}">
                <a16:creationId xmlns:a16="http://schemas.microsoft.com/office/drawing/2014/main" id="{1728F882-C45D-1043-A0C9-6E57BB807EAB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5086350" y="2286000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45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3558" name="Oval 6">
            <a:extLst>
              <a:ext uri="{FF2B5EF4-FFF2-40B4-BE49-F238E27FC236}">
                <a16:creationId xmlns:a16="http://schemas.microsoft.com/office/drawing/2014/main" id="{F482A751-F158-A646-84B1-44D55618BA9E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5093494" y="2294335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3559" name="Oval 7">
            <a:extLst>
              <a:ext uri="{FF2B5EF4-FFF2-40B4-BE49-F238E27FC236}">
                <a16:creationId xmlns:a16="http://schemas.microsoft.com/office/drawing/2014/main" id="{185F7EFB-3DB4-AB42-A41A-03044A2D1518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2316956" y="1695450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3560" name="Oval 8">
            <a:extLst>
              <a:ext uri="{FF2B5EF4-FFF2-40B4-BE49-F238E27FC236}">
                <a16:creationId xmlns:a16="http://schemas.microsoft.com/office/drawing/2014/main" id="{977ECF07-2CC5-4344-A4B0-70E68AEDBE66}"/>
              </a:ext>
            </a:extLst>
          </p:cNvPr>
          <p:cNvSpPr>
            <a:spLocks noChangeArrowheads="1"/>
          </p:cNvSpPr>
          <p:nvPr/>
        </p:nvSpPr>
        <p:spPr bwMode="auto">
          <a:xfrm rot="539464">
            <a:off x="2290763" y="2921794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15</a:t>
            </a:r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75815A54-B7AD-A64C-9B87-2BE1E0A854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8322" y="2962275"/>
            <a:ext cx="1462088" cy="101798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3562" name="Oval 10">
            <a:extLst>
              <a:ext uri="{FF2B5EF4-FFF2-40B4-BE49-F238E27FC236}">
                <a16:creationId xmlns:a16="http://schemas.microsoft.com/office/drawing/2014/main" id="{DE99E543-E6A2-1E42-8B22-81DD7BF4A8AB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3093244" y="3877866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A8080C6-2F37-EB4E-A265-03AECC92B051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039445"/>
            <a:ext cx="7776864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altLang="ru-UZ" sz="2700" kern="0">
                <a:solidFill>
                  <a:schemeClr val="tx1"/>
                </a:solidFill>
              </a:rPr>
              <a:t>Найдите среднее арифметическое чисел</a:t>
            </a:r>
            <a:endParaRPr lang="ru-RU" altLang="ru-UZ" sz="2700" kern="0" dirty="0">
              <a:solidFill>
                <a:schemeClr val="tx1"/>
              </a:solidFill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B13ADB25-79C1-5B48-95AC-974A3DFADE03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39483B92-D329-6A4B-AC0B-3A947091FB5B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7" grpId="1" animBg="1"/>
      <p:bldP spid="23558" grpId="0" animBg="1"/>
      <p:bldP spid="23559" grpId="0" animBg="1"/>
      <p:bldP spid="23560" grpId="0" animBg="1"/>
      <p:bldP spid="235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>
            <a:extLst>
              <a:ext uri="{FF2B5EF4-FFF2-40B4-BE49-F238E27FC236}">
                <a16:creationId xmlns:a16="http://schemas.microsoft.com/office/drawing/2014/main" id="{79DB4F05-A83D-8D44-A34E-7DBC965904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68242" y="2797969"/>
            <a:ext cx="2030015" cy="52387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4579" name="Line 3">
            <a:extLst>
              <a:ext uri="{FF2B5EF4-FFF2-40B4-BE49-F238E27FC236}">
                <a16:creationId xmlns:a16="http://schemas.microsoft.com/office/drawing/2014/main" id="{357E10B8-5DD9-7248-9AD7-E11B0C089C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3244" y="2210991"/>
            <a:ext cx="2006204" cy="40600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4581" name="Oval 5">
            <a:extLst>
              <a:ext uri="{FF2B5EF4-FFF2-40B4-BE49-F238E27FC236}">
                <a16:creationId xmlns:a16="http://schemas.microsoft.com/office/drawing/2014/main" id="{E2D024FD-809E-EE46-8317-095EE0C508CB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5086350" y="2286000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45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4582" name="Oval 6">
            <a:extLst>
              <a:ext uri="{FF2B5EF4-FFF2-40B4-BE49-F238E27FC236}">
                <a16:creationId xmlns:a16="http://schemas.microsoft.com/office/drawing/2014/main" id="{AE0968C6-845B-4F47-B203-6A36B3ABD18F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5093494" y="2294335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28</a:t>
            </a:r>
          </a:p>
        </p:txBody>
      </p:sp>
      <p:sp>
        <p:nvSpPr>
          <p:cNvPr id="24583" name="Oval 7">
            <a:extLst>
              <a:ext uri="{FF2B5EF4-FFF2-40B4-BE49-F238E27FC236}">
                <a16:creationId xmlns:a16="http://schemas.microsoft.com/office/drawing/2014/main" id="{A7A4D655-A25D-1C4E-9348-2FF59EBA43E8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2316956" y="1695450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26</a:t>
            </a:r>
          </a:p>
        </p:txBody>
      </p:sp>
      <p:sp>
        <p:nvSpPr>
          <p:cNvPr id="24584" name="Oval 8">
            <a:extLst>
              <a:ext uri="{FF2B5EF4-FFF2-40B4-BE49-F238E27FC236}">
                <a16:creationId xmlns:a16="http://schemas.microsoft.com/office/drawing/2014/main" id="{4CAEEBFE-DB69-FB4E-ABA7-F52BB14A3C53}"/>
              </a:ext>
            </a:extLst>
          </p:cNvPr>
          <p:cNvSpPr>
            <a:spLocks noChangeArrowheads="1"/>
          </p:cNvSpPr>
          <p:nvPr/>
        </p:nvSpPr>
        <p:spPr bwMode="auto">
          <a:xfrm rot="539464">
            <a:off x="2290763" y="2921794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28</a:t>
            </a:r>
          </a:p>
        </p:txBody>
      </p:sp>
      <p:sp>
        <p:nvSpPr>
          <p:cNvPr id="24585" name="Line 9">
            <a:extLst>
              <a:ext uri="{FF2B5EF4-FFF2-40B4-BE49-F238E27FC236}">
                <a16:creationId xmlns:a16="http://schemas.microsoft.com/office/drawing/2014/main" id="{74742893-D8AB-AD4F-9F2E-99D4405C97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8322" y="2962275"/>
            <a:ext cx="1462088" cy="101798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4586" name="Oval 10">
            <a:extLst>
              <a:ext uri="{FF2B5EF4-FFF2-40B4-BE49-F238E27FC236}">
                <a16:creationId xmlns:a16="http://schemas.microsoft.com/office/drawing/2014/main" id="{D9B4F033-7876-1140-B4BC-1DD2DBA40802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3093244" y="3877866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30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3C48FF15-274D-3F44-ABEF-12A9A7DE246D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039445"/>
            <a:ext cx="7776864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altLang="ru-UZ" sz="2700" kern="0">
                <a:solidFill>
                  <a:schemeClr val="tx1"/>
                </a:solidFill>
              </a:rPr>
              <a:t>Найдите среднее арифметическое чисел</a:t>
            </a:r>
            <a:endParaRPr lang="ru-RU" altLang="ru-UZ" sz="2700" kern="0" dirty="0">
              <a:solidFill>
                <a:schemeClr val="tx1"/>
              </a:solidFill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8595BA40-E0A5-9C44-95E2-7F7D7F529D59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51A1501D-A308-6347-89F7-2B5422BE7E3B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1" grpId="1" animBg="1"/>
      <p:bldP spid="24582" grpId="0" animBg="1"/>
      <p:bldP spid="24583" grpId="0" animBg="1"/>
      <p:bldP spid="24584" grpId="0" animBg="1"/>
      <p:bldP spid="245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20423</TotalTime>
  <Words>533</Words>
  <Application>Microsoft Macintosh PowerPoint</Application>
  <PresentationFormat>Экран (16:9)</PresentationFormat>
  <Paragraphs>206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Найдите для данного ряда чисел</vt:lpstr>
      <vt:lpstr>Найдите для данного ряда чисел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1535</cp:revision>
  <dcterms:created xsi:type="dcterms:W3CDTF">2020-04-09T07:32:19Z</dcterms:created>
  <dcterms:modified xsi:type="dcterms:W3CDTF">2021-03-29T20:24:41Z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