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1381" r:id="rId2"/>
    <p:sldId id="268" r:id="rId3"/>
    <p:sldId id="262" r:id="rId4"/>
    <p:sldId id="263" r:id="rId5"/>
    <p:sldId id="283" r:id="rId6"/>
    <p:sldId id="284" r:id="rId7"/>
    <p:sldId id="319" r:id="rId8"/>
    <p:sldId id="320" r:id="rId9"/>
    <p:sldId id="312" r:id="rId10"/>
    <p:sldId id="316" r:id="rId11"/>
    <p:sldId id="289" r:id="rId12"/>
    <p:sldId id="290" r:id="rId13"/>
    <p:sldId id="1639" r:id="rId14"/>
  </p:sldIdLst>
  <p:sldSz cx="9144000" cy="5143500" type="screen16x9"/>
  <p:notesSz cx="5765800" cy="3244850"/>
  <p:custDataLst>
    <p:tags r:id="rId16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7" autoAdjust="0"/>
    <p:restoredTop sz="92936" autoAdjust="0"/>
  </p:normalViewPr>
  <p:slideViewPr>
    <p:cSldViewPr>
      <p:cViewPr varScale="1">
        <p:scale>
          <a:sx n="136" d="100"/>
          <a:sy n="136" d="100"/>
        </p:scale>
        <p:origin x="82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6D1-DCB8-4A73-AEC1-45F9835E8BF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1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8126A-F5CE-2D44-8D07-64632062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8156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4D0F22-A809-B84B-9BCC-6FA052281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75C86F-8412-F64E-986B-138C27971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C099F-001F-234F-B73A-C4B0EA6EE493}" type="slidenum">
              <a:rPr lang="ru-RU" altLang="ru-UZ"/>
              <a:pPr/>
              <a:t>‹#›</a:t>
            </a:fld>
            <a:endParaRPr lang="ru-RU" altLang="ru-U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E158F1-1160-DE4F-856B-A4BD0FC825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10427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75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75"/>
          </a:p>
        </p:txBody>
      </p:sp>
    </p:spTree>
    <p:extLst>
      <p:ext uri="{BB962C8B-B14F-4D97-AF65-F5344CB8AC3E}">
        <p14:creationId xmlns:p14="http://schemas.microsoft.com/office/powerpoint/2010/main" val="72368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wmf"/><Relationship Id="rId5" Type="http://schemas.openxmlformats.org/officeDocument/2006/relationships/image" Target="../media/image22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8.gi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Relationship Id="rId9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59" y="1920942"/>
            <a:ext cx="2790048" cy="2111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34111" y="1712148"/>
            <a:ext cx="6022489" cy="3412464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РЕШЕНИЕ КОМБИНАТОРНЫХ ЗАДАЧ МЕТОДОМ ПЕРЕБОРА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08749" y="1683145"/>
            <a:ext cx="562851" cy="6726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08749" y="2534356"/>
            <a:ext cx="562851" cy="248566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0232" y="1133521"/>
            <a:ext cx="5437585" cy="415498"/>
          </a:xfrm>
        </p:spPr>
        <p:txBody>
          <a:bodyPr/>
          <a:lstStyle/>
          <a:p>
            <a:pPr>
              <a:defRPr/>
            </a:pPr>
            <a:r>
              <a:rPr lang="ru-RU" sz="27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Решение задачи: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113235"/>
            <a:ext cx="5715000" cy="3858815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1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1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1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35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35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35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135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2100" dirty="0">
              <a:solidFill>
                <a:schemeClr val="hlink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21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100" b="1" u="sng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1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 Ответ: </a:t>
            </a:r>
            <a:r>
              <a:rPr lang="ru-RU" sz="2100" dirty="0">
                <a:latin typeface="Times New Roman" pitchFamily="18" charset="0"/>
              </a:rPr>
              <a:t>6 способов </a:t>
            </a:r>
            <a:endParaRPr lang="ru-RU" sz="1350" dirty="0">
              <a:latin typeface="Times New Roman" pitchFamily="18" charset="0"/>
            </a:endParaRPr>
          </a:p>
        </p:txBody>
      </p:sp>
      <p:pic>
        <p:nvPicPr>
          <p:cNvPr id="99332" name="Picture 4" descr="ча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1850" y="2286001"/>
            <a:ext cx="539354" cy="44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3" name="Picture 5" descr="коф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9300" y="2286000"/>
            <a:ext cx="702469" cy="4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4" name="Picture 6" descr="вафл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29101" y="3200401"/>
            <a:ext cx="432197" cy="43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5" name="Picture 7" descr="бул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1" y="3200400"/>
            <a:ext cx="432197" cy="40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6" name="Picture 8" descr="печень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71850" y="3200400"/>
            <a:ext cx="485775" cy="31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1600200"/>
            <a:ext cx="921544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00250" y="2343151"/>
            <a:ext cx="928688" cy="30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9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14450" y="3200400"/>
            <a:ext cx="92868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3143250" y="2228850"/>
            <a:ext cx="971550" cy="53935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5657850" y="2228850"/>
            <a:ext cx="971550" cy="53935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245745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31470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508635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588645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668655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4171951" y="3086100"/>
            <a:ext cx="594122" cy="5405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H="1">
            <a:off x="4171951" y="1943101"/>
            <a:ext cx="270272" cy="270272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5372101" y="1943101"/>
            <a:ext cx="270272" cy="270272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H="1">
            <a:off x="2914650" y="2800350"/>
            <a:ext cx="161925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4171950" y="2800350"/>
            <a:ext cx="161925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3657600" y="2857500"/>
            <a:ext cx="0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pic>
        <p:nvPicPr>
          <p:cNvPr id="99356" name="Picture 28" descr="бул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1" y="3200400"/>
            <a:ext cx="432197" cy="40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7" name="Picture 29" descr="печень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3200400"/>
            <a:ext cx="485775" cy="31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8" name="Picture 30" descr="вафл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43701" y="3143251"/>
            <a:ext cx="432197" cy="43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Line 22"/>
          <p:cNvSpPr>
            <a:spLocks noChangeShapeType="1"/>
          </p:cNvSpPr>
          <p:nvPr/>
        </p:nvSpPr>
        <p:spPr bwMode="auto">
          <a:xfrm flipH="1">
            <a:off x="5486400" y="2800350"/>
            <a:ext cx="161925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172200" y="2857500"/>
            <a:ext cx="0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686550" y="2800350"/>
            <a:ext cx="161925" cy="21669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9A330088-5C3C-CD44-AAD0-4CEBA5A213D7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B559D5B4-B64D-A347-B900-3FA8F8043141}"/>
              </a:ext>
            </a:extLst>
          </p:cNvPr>
          <p:cNvSpPr txBox="1">
            <a:spLocks/>
          </p:cNvSpPr>
          <p:nvPr/>
        </p:nvSpPr>
        <p:spPr>
          <a:xfrm>
            <a:off x="179510" y="144795"/>
            <a:ext cx="8964488" cy="6351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41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28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2523422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0" grpId="0" animBg="1"/>
      <p:bldP spid="99341" grpId="0" animBg="1"/>
      <p:bldP spid="99342" grpId="0" animBg="1"/>
      <p:bldP spid="99343" grpId="0" animBg="1"/>
      <p:bldP spid="99344" grpId="0" animBg="1"/>
      <p:bldP spid="99345" grpId="0" animBg="1"/>
      <p:bldP spid="99346" grpId="0" animBg="1"/>
      <p:bldP spid="99347" grpId="0" animBg="1"/>
      <p:bldP spid="99348" grpId="0" animBg="1"/>
      <p:bldP spid="99349" grpId="0" animBg="1"/>
      <p:bldP spid="99350" grpId="0" animBg="1"/>
      <p:bldP spid="99351" grpId="0" animBg="1"/>
      <p:bldP spid="99352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1485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9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C9307FA-D5DE-4550-B9CA-951995FEAE58}" type="slidenum">
              <a:rPr lang="ru-RU" sz="9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11</a:t>
            </a:fld>
            <a:endParaRPr lang="ru-RU" sz="9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43000" y="86916"/>
            <a:ext cx="685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altLang="ru-RU" sz="2700" b="1" dirty="0">
                <a:solidFill>
                  <a:srgbClr val="006600"/>
                </a:solidFill>
              </a:rPr>
              <a:t> </a:t>
            </a:r>
            <a:r>
              <a:rPr lang="ru-RU" altLang="ru-RU" sz="27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altLang="ru-RU" sz="27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22894" y="826294"/>
            <a:ext cx="8676456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ru-RU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5 .</a:t>
            </a:r>
            <a:r>
              <a:rPr lang="ru-RU" altLang="ru-RU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класс пришли четыре новых ученика </a:t>
            </a:r>
            <a:r>
              <a:rPr lang="ru-RU" altLang="ru-RU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иша, </a:t>
            </a:r>
            <a:r>
              <a:rPr lang="ru-RU" altLang="ru-RU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атя, </a:t>
            </a:r>
            <a:r>
              <a:rPr lang="ru-RU" altLang="ru-RU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ася, </a:t>
            </a:r>
            <a:r>
              <a:rPr lang="ru-RU" altLang="ru-RU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altLang="ru-RU" sz="21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иза.  все возможные варианты расположения четырех учеников за одной партой. Сколько возможных вариантов расположения четырех учеников за одной партой   ?</a:t>
            </a:r>
          </a:p>
        </p:txBody>
      </p:sp>
      <p:pic>
        <p:nvPicPr>
          <p:cNvPr id="27655" name="Picture 4" descr="2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4" y="3057526"/>
            <a:ext cx="658415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5" descr="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281" y="3219450"/>
            <a:ext cx="677466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6" descr="44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19" y="3381375"/>
            <a:ext cx="1039416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7" descr="4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935" y="2842022"/>
            <a:ext cx="852488" cy="130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" descr="C:\Documents and Settings\Admin\Мои документы\для презентаций\картинки\Educational Cartoons\PROFESSR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09825"/>
            <a:ext cx="1534716" cy="221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301728" y="4083844"/>
            <a:ext cx="359394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437335" y="4083844"/>
            <a:ext cx="34176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736056" y="4245769"/>
            <a:ext cx="34176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2141935" y="4624388"/>
            <a:ext cx="428322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3654029" y="4786313"/>
            <a:ext cx="183713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750" b="1" i="1" dirty="0">
                <a:solidFill>
                  <a:srgbClr val="9B9B9B"/>
                </a:solidFill>
                <a:latin typeface="Arial" charset="0"/>
              </a:rPr>
              <a:t> </a:t>
            </a:r>
            <a:endParaRPr lang="ru-RU" altLang="ru-RU" sz="750" b="1" dirty="0">
              <a:solidFill>
                <a:srgbClr val="9B9B9B"/>
              </a:solidFill>
              <a:latin typeface="Arial" charset="0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AF0A3BF-168A-044D-BE6A-4A4EAF58AE18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B242C434-DF2E-C748-B4F3-F4822410E990}"/>
              </a:ext>
            </a:extLst>
          </p:cNvPr>
          <p:cNvSpPr txBox="1">
            <a:spLocks/>
          </p:cNvSpPr>
          <p:nvPr/>
        </p:nvSpPr>
        <p:spPr>
          <a:xfrm>
            <a:off x="179510" y="144795"/>
            <a:ext cx="8964488" cy="6351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41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28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76398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62" grpId="0"/>
      <p:bldP spid="27663" grpId="0"/>
      <p:bldP spid="27664" grpId="0"/>
      <p:bldP spid="276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1485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9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686A7E0-22F7-4B25-BF2F-EC48A3B01EF0}" type="slidenum">
              <a:rPr lang="ru-RU" sz="9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12</a:t>
            </a:fld>
            <a:endParaRPr lang="ru-RU" sz="9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8677" name="Picture 5" descr="4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85" y="1869281"/>
            <a:ext cx="882253" cy="113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719" y="2139554"/>
            <a:ext cx="513160" cy="102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4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148" y="2085976"/>
            <a:ext cx="715565" cy="114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8" descr="2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031207"/>
            <a:ext cx="572691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 descr="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19" y="3489722"/>
            <a:ext cx="39409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0" descr="4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17" y="3543301"/>
            <a:ext cx="507206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11" descr="2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60" y="3543300"/>
            <a:ext cx="371475" cy="7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9" descr="4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6" y="3596879"/>
            <a:ext cx="504825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20" descr="4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673" y="3598069"/>
            <a:ext cx="507206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21" descr="2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56" y="3596879"/>
            <a:ext cx="371475" cy="7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Picture 22" descr="4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72" y="3596879"/>
            <a:ext cx="504825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23" descr="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596878"/>
            <a:ext cx="378619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24" descr="2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169" y="3596879"/>
            <a:ext cx="371475" cy="7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Picture 25" descr="4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596879"/>
            <a:ext cx="504825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1" name="Picture 26" descr="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6" y="3596878"/>
            <a:ext cx="377428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2" name="Picture 27" descr="4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360" y="3543300"/>
            <a:ext cx="472678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3" name="Line 28"/>
          <p:cNvSpPr>
            <a:spLocks noChangeShapeType="1"/>
          </p:cNvSpPr>
          <p:nvPr/>
        </p:nvSpPr>
        <p:spPr bwMode="auto">
          <a:xfrm flipH="1">
            <a:off x="2465785" y="1760935"/>
            <a:ext cx="1565672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4" name="Line 29"/>
          <p:cNvSpPr>
            <a:spLocks noChangeShapeType="1"/>
          </p:cNvSpPr>
          <p:nvPr/>
        </p:nvSpPr>
        <p:spPr bwMode="auto">
          <a:xfrm flipH="1">
            <a:off x="3924300" y="1760935"/>
            <a:ext cx="485775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5" name="Line 30"/>
          <p:cNvSpPr>
            <a:spLocks noChangeShapeType="1"/>
          </p:cNvSpPr>
          <p:nvPr/>
        </p:nvSpPr>
        <p:spPr bwMode="auto">
          <a:xfrm>
            <a:off x="4733925" y="1760935"/>
            <a:ext cx="48577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6" name="Line 31"/>
          <p:cNvSpPr>
            <a:spLocks noChangeShapeType="1"/>
          </p:cNvSpPr>
          <p:nvPr/>
        </p:nvSpPr>
        <p:spPr bwMode="auto">
          <a:xfrm>
            <a:off x="5004197" y="1760935"/>
            <a:ext cx="1727597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7" name="Line 32"/>
          <p:cNvSpPr>
            <a:spLocks noChangeShapeType="1"/>
          </p:cNvSpPr>
          <p:nvPr/>
        </p:nvSpPr>
        <p:spPr bwMode="auto">
          <a:xfrm flipH="1">
            <a:off x="1709737" y="3002757"/>
            <a:ext cx="377429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8" name="Line 34"/>
          <p:cNvSpPr>
            <a:spLocks noChangeShapeType="1"/>
          </p:cNvSpPr>
          <p:nvPr/>
        </p:nvSpPr>
        <p:spPr bwMode="auto">
          <a:xfrm>
            <a:off x="2087167" y="3002756"/>
            <a:ext cx="325040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699" name="Line 35"/>
          <p:cNvSpPr>
            <a:spLocks noChangeShapeType="1"/>
          </p:cNvSpPr>
          <p:nvPr/>
        </p:nvSpPr>
        <p:spPr bwMode="auto">
          <a:xfrm>
            <a:off x="2087167" y="3002757"/>
            <a:ext cx="119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0" name="Line 36"/>
          <p:cNvSpPr>
            <a:spLocks noChangeShapeType="1"/>
          </p:cNvSpPr>
          <p:nvPr/>
        </p:nvSpPr>
        <p:spPr bwMode="auto">
          <a:xfrm flipH="1">
            <a:off x="3383756" y="3219451"/>
            <a:ext cx="32385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1" name="Line 37"/>
          <p:cNvSpPr>
            <a:spLocks noChangeShapeType="1"/>
          </p:cNvSpPr>
          <p:nvPr/>
        </p:nvSpPr>
        <p:spPr bwMode="auto">
          <a:xfrm>
            <a:off x="3707607" y="3219451"/>
            <a:ext cx="54769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2" name="Line 38"/>
          <p:cNvSpPr>
            <a:spLocks noChangeShapeType="1"/>
          </p:cNvSpPr>
          <p:nvPr/>
        </p:nvSpPr>
        <p:spPr bwMode="auto">
          <a:xfrm>
            <a:off x="3707607" y="3219450"/>
            <a:ext cx="432197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3" name="Line 39"/>
          <p:cNvSpPr>
            <a:spLocks noChangeShapeType="1"/>
          </p:cNvSpPr>
          <p:nvPr/>
        </p:nvSpPr>
        <p:spPr bwMode="auto">
          <a:xfrm flipH="1">
            <a:off x="5166122" y="3219451"/>
            <a:ext cx="270272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4" name="Line 40"/>
          <p:cNvSpPr>
            <a:spLocks noChangeShapeType="1"/>
          </p:cNvSpPr>
          <p:nvPr/>
        </p:nvSpPr>
        <p:spPr bwMode="auto">
          <a:xfrm>
            <a:off x="5436394" y="3219450"/>
            <a:ext cx="107156" cy="3774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5" name="Line 41"/>
          <p:cNvSpPr>
            <a:spLocks noChangeShapeType="1"/>
          </p:cNvSpPr>
          <p:nvPr/>
        </p:nvSpPr>
        <p:spPr bwMode="auto">
          <a:xfrm>
            <a:off x="5436394" y="3219450"/>
            <a:ext cx="6477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6" name="Line 42"/>
          <p:cNvSpPr>
            <a:spLocks noChangeShapeType="1"/>
          </p:cNvSpPr>
          <p:nvPr/>
        </p:nvSpPr>
        <p:spPr bwMode="auto">
          <a:xfrm flipH="1">
            <a:off x="6731794" y="3057525"/>
            <a:ext cx="270272" cy="539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7" name="Line 43"/>
          <p:cNvSpPr>
            <a:spLocks noChangeShapeType="1"/>
          </p:cNvSpPr>
          <p:nvPr/>
        </p:nvSpPr>
        <p:spPr bwMode="auto">
          <a:xfrm>
            <a:off x="7002066" y="3057526"/>
            <a:ext cx="108347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8" name="Line 44"/>
          <p:cNvSpPr>
            <a:spLocks noChangeShapeType="1"/>
          </p:cNvSpPr>
          <p:nvPr/>
        </p:nvSpPr>
        <p:spPr bwMode="auto">
          <a:xfrm>
            <a:off x="7002066" y="3057526"/>
            <a:ext cx="540544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175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492104" y="4516041"/>
            <a:ext cx="2549865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12 вариантов</a:t>
            </a:r>
            <a:r>
              <a:rPr lang="ru-RU" altLang="ru-RU" sz="2175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8469" name="Picture 2" descr="C:\Documents and Settings\Admin\Мои документы\для презентаций\картинки\Educational Cartoons\PROFESSR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4" y="195263"/>
            <a:ext cx="1083469" cy="15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70" name="Rectangle 39"/>
          <p:cNvSpPr>
            <a:spLocks noChangeArrowheads="1"/>
          </p:cNvSpPr>
          <p:nvPr/>
        </p:nvSpPr>
        <p:spPr bwMode="auto">
          <a:xfrm>
            <a:off x="1277542" y="195263"/>
            <a:ext cx="1458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u="sng">
                <a:solidFill>
                  <a:srgbClr val="FF3300"/>
                </a:solidFill>
              </a:rPr>
              <a:t>Решение</a:t>
            </a:r>
            <a:endParaRPr lang="ru-RU" altLang="ru-RU" sz="2400" b="1" u="sng">
              <a:solidFill>
                <a:srgbClr val="FF3300"/>
              </a:solidFill>
            </a:endParaRPr>
          </a:p>
        </p:txBody>
      </p:sp>
      <p:graphicFrame>
        <p:nvGraphicFramePr>
          <p:cNvPr id="28712" name="Object 40"/>
          <p:cNvGraphicFramePr>
            <a:graphicFrameLocks noChangeAspect="1"/>
          </p:cNvGraphicFramePr>
          <p:nvPr/>
        </p:nvGraphicFramePr>
        <p:xfrm>
          <a:off x="5489973" y="195263"/>
          <a:ext cx="2040731" cy="664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8" imgW="514384" imgH="152383" progId="Equation.3">
                  <p:embed/>
                </p:oleObj>
              </mc:Choice>
              <mc:Fallback>
                <p:oleObj name="Формула" r:id="rId8" imgW="514384" imgH="152383" progId="Equation.3">
                  <p:embed/>
                  <p:pic>
                    <p:nvPicPr>
                      <p:cNvPr id="287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973" y="195263"/>
                        <a:ext cx="2040731" cy="664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465785" y="2733675"/>
            <a:ext cx="428322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813822" y="2895600"/>
            <a:ext cx="34176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3924300" y="2949179"/>
            <a:ext cx="34176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7272337" y="2895600"/>
            <a:ext cx="359394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</p:spTree>
    <p:extLst>
      <p:ext uri="{BB962C8B-B14F-4D97-AF65-F5344CB8AC3E}">
        <p14:creationId xmlns:p14="http://schemas.microsoft.com/office/powerpoint/2010/main" val="365801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/>
      <p:bldP spid="28713" grpId="0"/>
      <p:bldP spid="28714" grpId="0"/>
      <p:bldP spid="28715" grpId="0"/>
      <p:bldP spid="287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482, 483, 484 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B13ADB25-79C1-5B48-95AC-974A3DFADE03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39483B92-D329-6A4B-AC0B-3A947091FB5B}"/>
              </a:ext>
            </a:extLst>
          </p:cNvPr>
          <p:cNvSpPr txBox="1">
            <a:spLocks/>
          </p:cNvSpPr>
          <p:nvPr/>
        </p:nvSpPr>
        <p:spPr>
          <a:xfrm>
            <a:off x="-20997" y="-66542"/>
            <a:ext cx="9144000" cy="901025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КОМБИНАТОРНЫХ ЗАДАЧ </a:t>
            </a:r>
          </a:p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МЕТОДОМ ПЕРЕБОРА</a:t>
            </a:r>
          </a:p>
        </p:txBody>
      </p:sp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49FE3954-FB5D-EF4B-8BD0-9125E02F2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73730"/>
            <a:ext cx="7056784" cy="1018156"/>
          </a:xfrm>
        </p:spPr>
        <p:txBody>
          <a:bodyPr>
            <a:normAutofit/>
          </a:bodyPr>
          <a:lstStyle/>
          <a:p>
            <a:r>
              <a:rPr lang="ru-RU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Комбинаторные задачи</a:t>
            </a:r>
          </a:p>
        </p:txBody>
      </p:sp>
      <p:sp>
        <p:nvSpPr>
          <p:cNvPr id="16" name="Содержимое 4">
            <a:extLst>
              <a:ext uri="{FF2B5EF4-FFF2-40B4-BE49-F238E27FC236}">
                <a16:creationId xmlns:a16="http://schemas.microsoft.com/office/drawing/2014/main" id="{A8D68927-28C0-CD41-990A-FBD8B31CD703}"/>
              </a:ext>
            </a:extLst>
          </p:cNvPr>
          <p:cNvSpPr txBox="1">
            <a:spLocks/>
          </p:cNvSpPr>
          <p:nvPr/>
        </p:nvSpPr>
        <p:spPr>
          <a:xfrm>
            <a:off x="3131840" y="1635646"/>
            <a:ext cx="6205044" cy="3003561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altLang="ru-RU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математики, в котором</a:t>
            </a:r>
            <a:r>
              <a:rPr lang="ru-RU" altLang="ru-RU" sz="28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рассматривают различные комбинации</a:t>
            </a:r>
            <a:r>
              <a:rPr lang="ru-RU" altLang="ru-RU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называют </a:t>
            </a:r>
            <a:r>
              <a:rPr lang="ru-RU" altLang="ru-RU" sz="2800" u="sng" kern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комбинаторикой.</a:t>
            </a:r>
            <a:endParaRPr lang="ru-RU" sz="28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4" descr="i?id=57050394-14">
            <a:extLst>
              <a:ext uri="{FF2B5EF4-FFF2-40B4-BE49-F238E27FC236}">
                <a16:creationId xmlns:a16="http://schemas.microsoft.com/office/drawing/2014/main" id="{F4823F12-627A-D340-B4F3-3CA704CC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99592" y="2931790"/>
            <a:ext cx="1645568" cy="1436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94910"/>
            <a:ext cx="7128791" cy="2015936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Прямоугольник состоит из трех квадратов. Сколькими способами можно раскрасить эти квадраты тремя красками: красной, зеленой и синей?</a:t>
            </a:r>
          </a:p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28900" y="2800350"/>
            <a:ext cx="485775" cy="48696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7600" y="2800350"/>
            <a:ext cx="485775" cy="48696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43250" y="2800350"/>
            <a:ext cx="485775" cy="48696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886450" y="2914650"/>
            <a:ext cx="485775" cy="486966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86350" y="3714750"/>
            <a:ext cx="485775" cy="486966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686550" y="3771901"/>
            <a:ext cx="485775" cy="48696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963833"/>
            <a:ext cx="1314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ECBFD3C1-EBDD-5E40-9538-2BD17E501AF8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0" y="144795"/>
            <a:ext cx="8964488" cy="6351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1261884"/>
          </a:xfrm>
        </p:spPr>
        <p:txBody>
          <a:bodyPr/>
          <a:lstStyle/>
          <a:p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Решение задачи: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28900" y="97155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143250" y="97155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657600" y="97155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628900" y="160020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24300" y="2409825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143250" y="160020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57600" y="1600201"/>
            <a:ext cx="485775" cy="48696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410075" y="2409825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895850" y="2409825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924300" y="3112294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4410075" y="3112294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895850" y="3112294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6030516" y="35980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6516291" y="35980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7002066" y="35980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6030516" y="42457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516291" y="42457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7002066" y="4245769"/>
            <a:ext cx="485775" cy="486966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3924300" y="3112294"/>
            <a:ext cx="485775" cy="486966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410075" y="2409825"/>
            <a:ext cx="485775" cy="486966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895850" y="2409825"/>
            <a:ext cx="485775" cy="486966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410075" y="3112294"/>
            <a:ext cx="485775" cy="486966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4895850" y="3112294"/>
            <a:ext cx="485775" cy="486966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030516" y="3598069"/>
            <a:ext cx="485775" cy="486966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030516" y="4245769"/>
            <a:ext cx="485775" cy="486966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516291" y="3598069"/>
            <a:ext cx="485775" cy="486966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02066" y="4245769"/>
            <a:ext cx="485775" cy="486966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002066" y="3598069"/>
            <a:ext cx="485775" cy="486966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516291" y="4245769"/>
            <a:ext cx="485775" cy="486966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2628900" y="971551"/>
            <a:ext cx="485775" cy="48696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3143250" y="971551"/>
            <a:ext cx="485775" cy="48696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3657600" y="971551"/>
            <a:ext cx="485775" cy="486965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2628900" y="1600201"/>
            <a:ext cx="485775" cy="48696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4" name="Rectangle 49"/>
          <p:cNvSpPr>
            <a:spLocks noChangeArrowheads="1"/>
          </p:cNvSpPr>
          <p:nvPr/>
        </p:nvSpPr>
        <p:spPr bwMode="auto">
          <a:xfrm>
            <a:off x="3143250" y="1600201"/>
            <a:ext cx="485775" cy="486965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57600" y="1600201"/>
            <a:ext cx="485775" cy="48696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924300" y="2409825"/>
            <a:ext cx="485775" cy="486966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9900"/>
            </a:prstShdw>
          </a:effectLst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85" name="Заголовок 1"/>
          <p:cNvSpPr txBox="1">
            <a:spLocks/>
          </p:cNvSpPr>
          <p:nvPr/>
        </p:nvSpPr>
        <p:spPr>
          <a:xfrm>
            <a:off x="2400300" y="3829050"/>
            <a:ext cx="29718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685800">
              <a:spcBef>
                <a:spcPct val="0"/>
              </a:spcBef>
              <a:defRPr/>
            </a:pPr>
            <a:r>
              <a:rPr lang="ru-RU" sz="3225" b="1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 способов</a:t>
            </a: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F42D346D-EC04-484C-ABBC-34E3F06CD5C8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8" name="Заголовок 1">
            <a:extLst>
              <a:ext uri="{FF2B5EF4-FFF2-40B4-BE49-F238E27FC236}">
                <a16:creationId xmlns:a16="http://schemas.microsoft.com/office/drawing/2014/main" id="{B330919C-DF40-3744-B739-B5C8ED29BA9F}"/>
              </a:ext>
            </a:extLst>
          </p:cNvPr>
          <p:cNvSpPr txBox="1">
            <a:spLocks/>
          </p:cNvSpPr>
          <p:nvPr/>
        </p:nvSpPr>
        <p:spPr>
          <a:xfrm>
            <a:off x="179510" y="144795"/>
            <a:ext cx="8964488" cy="6351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41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2800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  <a:endParaRPr lang="ru-RU" sz="28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1485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9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9BB4595-C148-4514-836D-B36A9EF26467}" type="slidenum">
              <a:rPr lang="ru-RU" sz="9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ru-RU" sz="9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593063"/>
            <a:ext cx="1143000" cy="8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308" y="3334345"/>
            <a:ext cx="1148954" cy="87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98069"/>
            <a:ext cx="1104900" cy="8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2787254"/>
            <a:ext cx="1134666" cy="89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23528" y="768430"/>
            <a:ext cx="8820470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</a:t>
            </a:r>
            <a:r>
              <a:rPr lang="ru-RU" alt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цветочной клумбе сидели </a:t>
            </a:r>
            <a:r>
              <a:rPr lang="ru-RU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alt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мель, </a:t>
            </a:r>
            <a:r>
              <a:rPr lang="ru-RU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alt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ук, </a:t>
            </a:r>
            <a:r>
              <a:rPr lang="ru-RU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alt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абочка и </a:t>
            </a:r>
            <a:r>
              <a:rPr lang="ru-RU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уха. Два насекомых улетели. Какие пары насекомых могли улететь?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Укажите все возможные варианты. Сколько таких вариантов?</a:t>
            </a:r>
          </a:p>
          <a:p>
            <a:pPr>
              <a:buFontTx/>
              <a:buNone/>
              <a:defRPr/>
            </a:pPr>
            <a:endParaRPr lang="ru-RU" altLang="ru-RU" sz="21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151335" y="210741"/>
            <a:ext cx="6858000" cy="102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altLang="ru-RU" sz="2700" b="1" dirty="0">
                <a:solidFill>
                  <a:srgbClr val="006600"/>
                </a:solidFill>
              </a:rPr>
              <a:t> </a:t>
            </a:r>
            <a:r>
              <a:rPr lang="ru-RU" altLang="ru-RU" sz="2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altLang="ru-RU" sz="21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25241" y="3598069"/>
            <a:ext cx="39786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707606" y="4624388"/>
            <a:ext cx="38985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ж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489972" y="4624388"/>
            <a:ext cx="33374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б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948487" y="3706416"/>
            <a:ext cx="383438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3349D5D4-FC28-7044-9E19-6A9669883667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D2ECAA7F-78E5-DF40-8994-8AFC73BD53C8}"/>
              </a:ext>
            </a:extLst>
          </p:cNvPr>
          <p:cNvSpPr txBox="1">
            <a:spLocks/>
          </p:cNvSpPr>
          <p:nvPr/>
        </p:nvSpPr>
        <p:spPr>
          <a:xfrm>
            <a:off x="179510" y="144795"/>
            <a:ext cx="8964488" cy="63515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2800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  <a:endParaRPr lang="ru-RU" sz="28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0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7" grpId="1"/>
      <p:bldP spid="24588" grpId="0"/>
      <p:bldP spid="24589" grpId="0"/>
      <p:bldP spid="24590" grpId="0"/>
      <p:bldP spid="245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1485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9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A069AFA3-C210-47A1-8F7C-2CC46AE6FB5B}" type="slidenum">
              <a:rPr lang="ru-RU" sz="9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6</a:t>
            </a:fld>
            <a:endParaRPr lang="ru-RU" sz="9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5" y="1221582"/>
            <a:ext cx="864394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221581"/>
            <a:ext cx="756047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66" y="2356247"/>
            <a:ext cx="864394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5" y="3489722"/>
            <a:ext cx="864394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60" y="2356247"/>
            <a:ext cx="809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489722"/>
            <a:ext cx="756047" cy="59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78" y="1221581"/>
            <a:ext cx="756047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78" y="2409825"/>
            <a:ext cx="756047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1221582"/>
            <a:ext cx="781050" cy="58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2409826"/>
            <a:ext cx="702469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1" y="1221581"/>
            <a:ext cx="701278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719" y="1221582"/>
            <a:ext cx="702469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Rectangle 24"/>
          <p:cNvSpPr>
            <a:spLocks noChangeArrowheads="1"/>
          </p:cNvSpPr>
          <p:nvPr/>
        </p:nvSpPr>
        <p:spPr bwMode="auto">
          <a:xfrm>
            <a:off x="1378345" y="646413"/>
            <a:ext cx="1458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u="sng" dirty="0">
                <a:solidFill>
                  <a:srgbClr val="FF3300"/>
                </a:solidFill>
              </a:rPr>
              <a:t>Решение</a:t>
            </a:r>
            <a:endParaRPr lang="ru-RU" altLang="ru-RU" sz="2400" b="1" u="sng" dirty="0">
              <a:solidFill>
                <a:srgbClr val="FF3300"/>
              </a:solidFill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869531" y="3543300"/>
            <a:ext cx="221456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100" b="1" i="1">
                <a:solidFill>
                  <a:srgbClr val="003300"/>
                </a:solidFill>
              </a:rPr>
              <a:t>Всего </a:t>
            </a:r>
            <a:r>
              <a:rPr lang="ru-RU" altLang="ru-RU" sz="2400" b="1" i="1">
                <a:solidFill>
                  <a:srgbClr val="003300"/>
                </a:solidFill>
              </a:rPr>
              <a:t> 3+2+1=6</a:t>
            </a:r>
            <a:endParaRPr lang="ru-RU" altLang="ru-RU" sz="2400" b="1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3869531" y="4245769"/>
            <a:ext cx="302418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b="1" i="1">
                <a:solidFill>
                  <a:srgbClr val="FF3300"/>
                </a:solidFill>
              </a:rPr>
              <a:t>Ответ:6 вариантов</a:t>
            </a:r>
            <a:endParaRPr lang="ru-RU" altLang="ru-RU" sz="2400" b="1">
              <a:solidFill>
                <a:srgbClr val="FF3300"/>
              </a:solidFill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709737" y="1815704"/>
            <a:ext cx="39786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09737" y="2950369"/>
            <a:ext cx="39786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1763316" y="4083844"/>
            <a:ext cx="39786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4248150" y="3003947"/>
            <a:ext cx="38985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ж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4248150" y="1815704"/>
            <a:ext cx="38985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ж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574131" y="2950369"/>
            <a:ext cx="33374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б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5004197" y="1815704"/>
            <a:ext cx="33374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б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6407944" y="1762125"/>
            <a:ext cx="33374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б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627710" y="1815704"/>
            <a:ext cx="389850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ж</a:t>
            </a: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627710" y="4083844"/>
            <a:ext cx="383438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7163991" y="1762125"/>
            <a:ext cx="383438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5004197" y="3003947"/>
            <a:ext cx="383438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175" b="1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6C995DE7-FA07-5D4F-9A56-DC5AECBC9621}"/>
              </a:ext>
            </a:extLst>
          </p:cNvPr>
          <p:cNvSpPr/>
          <p:nvPr/>
        </p:nvSpPr>
        <p:spPr>
          <a:xfrm>
            <a:off x="0" y="-27777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8ABBB50E-B931-B941-B1A6-1C1980828627}"/>
              </a:ext>
            </a:extLst>
          </p:cNvPr>
          <p:cNvSpPr txBox="1">
            <a:spLocks/>
          </p:cNvSpPr>
          <p:nvPr/>
        </p:nvSpPr>
        <p:spPr>
          <a:xfrm>
            <a:off x="179512" y="30758"/>
            <a:ext cx="8964488" cy="63515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ru-RU" sz="2800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  <a:endParaRPr lang="ru-RU" sz="28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/>
      <p:bldP spid="25626" grpId="0"/>
      <p:bldP spid="25627" grpId="0"/>
      <p:bldP spid="25628" grpId="0"/>
      <p:bldP spid="25629" grpId="0"/>
      <p:bldP spid="25630" grpId="0"/>
      <p:bldP spid="25631" grpId="0"/>
      <p:bldP spid="25632" grpId="0"/>
      <p:bldP spid="25633" grpId="0"/>
      <p:bldP spid="25634" grpId="0"/>
      <p:bldP spid="25635" grpId="0"/>
      <p:bldP spid="25636" grpId="0"/>
      <p:bldP spid="25637" grpId="0"/>
      <p:bldP spid="256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6" y="870125"/>
            <a:ext cx="8712968" cy="2385268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Миша решил в воскресенье навестить дедушку, друга Петю и старшего брата Володю. В каком порядке он может организовать визиты? Сколько вариантов получилось 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4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51" y="2628900"/>
            <a:ext cx="1345406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3415" y="2286001"/>
            <a:ext cx="1403747" cy="98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4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7700" y="3714750"/>
            <a:ext cx="8477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46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216" y="2518172"/>
            <a:ext cx="912019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4906A1D7-8188-E441-81A0-0CF40832AB9D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79F18BC-CCE1-9845-B44E-2D839616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0" y="144795"/>
            <a:ext cx="8964488" cy="6351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13586276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95262"/>
            <a:ext cx="5609035" cy="415498"/>
          </a:xfrm>
        </p:spPr>
        <p:txBody>
          <a:bodyPr/>
          <a:lstStyle/>
          <a:p>
            <a:pPr algn="ctr">
              <a:defRPr/>
            </a:pPr>
            <a:r>
              <a:rPr lang="ru-RU" sz="27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     Решение задачи:</a:t>
            </a:r>
          </a:p>
        </p:txBody>
      </p:sp>
      <p:pic>
        <p:nvPicPr>
          <p:cNvPr id="68611" name="Picture 4" descr="4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498" y="789385"/>
            <a:ext cx="672703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5" descr="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588" y="1977628"/>
            <a:ext cx="971550" cy="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6" descr="4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498" y="2031206"/>
            <a:ext cx="70604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7" descr="46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6019" y="1762126"/>
            <a:ext cx="547688" cy="113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8" descr="4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1392" y="3436144"/>
            <a:ext cx="70604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6" name="Picture 10" descr="46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6056" y="3381376"/>
            <a:ext cx="547688" cy="113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7" name="Picture 11" descr="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4029" y="3327797"/>
            <a:ext cx="971550" cy="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8" name="Picture 12" descr="46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0619" y="3327798"/>
            <a:ext cx="547688" cy="113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9" name="Picture 13" descr="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8591" y="3381376"/>
            <a:ext cx="971550" cy="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0" name="Picture 14" descr="4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0413" y="3381375"/>
            <a:ext cx="706041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21" name="Line 16"/>
          <p:cNvSpPr>
            <a:spLocks noChangeShapeType="1"/>
          </p:cNvSpPr>
          <p:nvPr/>
        </p:nvSpPr>
        <p:spPr bwMode="auto">
          <a:xfrm flipH="1">
            <a:off x="2519363" y="1221582"/>
            <a:ext cx="1889522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2" name="Line 17"/>
          <p:cNvSpPr>
            <a:spLocks noChangeShapeType="1"/>
          </p:cNvSpPr>
          <p:nvPr/>
        </p:nvSpPr>
        <p:spPr bwMode="auto">
          <a:xfrm flipH="1">
            <a:off x="1925242" y="2680097"/>
            <a:ext cx="486965" cy="756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3" name="Line 19"/>
          <p:cNvSpPr>
            <a:spLocks noChangeShapeType="1"/>
          </p:cNvSpPr>
          <p:nvPr/>
        </p:nvSpPr>
        <p:spPr bwMode="auto">
          <a:xfrm>
            <a:off x="2627710" y="2625328"/>
            <a:ext cx="323850" cy="756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4" name="Line 21"/>
          <p:cNvSpPr>
            <a:spLocks noChangeShapeType="1"/>
          </p:cNvSpPr>
          <p:nvPr/>
        </p:nvSpPr>
        <p:spPr bwMode="auto">
          <a:xfrm>
            <a:off x="4733925" y="1653779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5" name="Line 23"/>
          <p:cNvSpPr>
            <a:spLocks noChangeShapeType="1"/>
          </p:cNvSpPr>
          <p:nvPr/>
        </p:nvSpPr>
        <p:spPr bwMode="auto">
          <a:xfrm flipH="1">
            <a:off x="4248150" y="2842022"/>
            <a:ext cx="377429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6" name="Line 26"/>
          <p:cNvSpPr>
            <a:spLocks noChangeShapeType="1"/>
          </p:cNvSpPr>
          <p:nvPr/>
        </p:nvSpPr>
        <p:spPr bwMode="auto">
          <a:xfrm>
            <a:off x="4895850" y="2842022"/>
            <a:ext cx="216694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7" name="Line 28"/>
          <p:cNvSpPr>
            <a:spLocks noChangeShapeType="1"/>
          </p:cNvSpPr>
          <p:nvPr/>
        </p:nvSpPr>
        <p:spPr bwMode="auto">
          <a:xfrm>
            <a:off x="4950619" y="1275160"/>
            <a:ext cx="1295400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8" name="Line 29"/>
          <p:cNvSpPr>
            <a:spLocks noChangeShapeType="1"/>
          </p:cNvSpPr>
          <p:nvPr/>
        </p:nvSpPr>
        <p:spPr bwMode="auto">
          <a:xfrm flipH="1">
            <a:off x="6354366" y="2895600"/>
            <a:ext cx="1619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68629" name="Line 30"/>
          <p:cNvSpPr>
            <a:spLocks noChangeShapeType="1"/>
          </p:cNvSpPr>
          <p:nvPr/>
        </p:nvSpPr>
        <p:spPr bwMode="auto">
          <a:xfrm>
            <a:off x="6624638" y="2895600"/>
            <a:ext cx="756047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2175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3028950" y="4629150"/>
            <a:ext cx="3314700" cy="363141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ru-RU" sz="27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      6 способов</a:t>
            </a:r>
          </a:p>
        </p:txBody>
      </p:sp>
    </p:spTree>
    <p:extLst>
      <p:ext uri="{BB962C8B-B14F-4D97-AF65-F5344CB8AC3E}">
        <p14:creationId xmlns:p14="http://schemas.microsoft.com/office/powerpoint/2010/main" val="3049099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68621" grpId="0" animBg="1"/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8" grpId="0" animBg="1"/>
      <p:bldP spid="68629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345" y="896483"/>
            <a:ext cx="8496944" cy="2015936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Сколько различных завтраков, состоящих из 1 напитка и 1 вида выпечки, можно составить из чая, кофе, булочки, печенья и вафель?</a:t>
            </a:r>
          </a:p>
          <a:p>
            <a:endParaRPr lang="ru-RU" dirty="0"/>
          </a:p>
        </p:txBody>
      </p:sp>
      <p:pic>
        <p:nvPicPr>
          <p:cNvPr id="4" name="Picture 4" descr="ча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74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оф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543300"/>
            <a:ext cx="1350169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вафл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1" y="2343151"/>
            <a:ext cx="754856" cy="75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бул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5151" y="3028950"/>
            <a:ext cx="754856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печень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1" y="3943350"/>
            <a:ext cx="1021556" cy="65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B1A81B16-93C1-A049-8C0C-233C09D061D1}"/>
              </a:ext>
            </a:extLst>
          </p:cNvPr>
          <p:cNvSpPr/>
          <p:nvPr/>
        </p:nvSpPr>
        <p:spPr>
          <a:xfrm>
            <a:off x="2" y="360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752AD6A-DC34-9C43-A3BC-9C9557AF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0" y="144795"/>
            <a:ext cx="8964488" cy="6351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 ПЕРЕБОРА  ВОЗМОЖНЫХ 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6383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20439</TotalTime>
  <Words>304</Words>
  <Application>Microsoft Macintosh PowerPoint</Application>
  <PresentationFormat>Экран (16:9)</PresentationFormat>
  <Paragraphs>81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Формула</vt:lpstr>
      <vt:lpstr>Презентация PowerPoint</vt:lpstr>
      <vt:lpstr>Комбинаторные задачи</vt:lpstr>
      <vt:lpstr> МЕТОД  ПЕРЕБОРА  ВОЗМОЖНЫХ ВАРИАНТОВ</vt:lpstr>
      <vt:lpstr>Решение задачи:</vt:lpstr>
      <vt:lpstr>Презентация PowerPoint</vt:lpstr>
      <vt:lpstr>Презентация PowerPoint</vt:lpstr>
      <vt:lpstr> МЕТОД  ПЕРЕБОРА  ВОЗМОЖНЫХ ВАРИАНТОВ</vt:lpstr>
      <vt:lpstr>      Решение задачи:</vt:lpstr>
      <vt:lpstr> МЕТОД  ПЕРЕБОРА  ВОЗМОЖНЫХ ВАРИАНТОВ</vt:lpstr>
      <vt:lpstr>Решение задачи: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1537</cp:revision>
  <dcterms:created xsi:type="dcterms:W3CDTF">2020-04-09T07:32:19Z</dcterms:created>
  <dcterms:modified xsi:type="dcterms:W3CDTF">2021-03-29T20:48:10Z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