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1381" r:id="rId2"/>
    <p:sldId id="268" r:id="rId3"/>
    <p:sldId id="262" r:id="rId4"/>
    <p:sldId id="263" r:id="rId5"/>
    <p:sldId id="283" r:id="rId6"/>
    <p:sldId id="284" r:id="rId7"/>
    <p:sldId id="319" r:id="rId8"/>
    <p:sldId id="320" r:id="rId9"/>
    <p:sldId id="312" r:id="rId10"/>
    <p:sldId id="316" r:id="rId11"/>
    <p:sldId id="289" r:id="rId12"/>
    <p:sldId id="290" r:id="rId13"/>
    <p:sldId id="1639" r:id="rId14"/>
  </p:sldIdLst>
  <p:sldSz cx="9144000" cy="5143500" type="screen16x9"/>
  <p:notesSz cx="5765800" cy="3244850"/>
  <p:custDataLst>
    <p:tags r:id="rId16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57" autoAdjust="0"/>
    <p:restoredTop sz="92936" autoAdjust="0"/>
  </p:normalViewPr>
  <p:slideViewPr>
    <p:cSldViewPr>
      <p:cViewPr varScale="1">
        <p:scale>
          <a:sx n="136" d="100"/>
          <a:sy n="136" d="100"/>
        </p:scale>
        <p:origin x="824" y="184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856D1-DCB8-4A73-AEC1-45F9835E8BF2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610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B8126A-F5CE-2D44-8D07-646320629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81560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04D0F22-A809-B84B-9BCC-6FA0522815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U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375C86F-8412-F64E-986B-138C27971F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FC099F-001F-234F-B73A-C4B0EA6EE493}" type="slidenum">
              <a:rPr lang="ru-RU" altLang="ru-UZ"/>
              <a:pPr/>
              <a:t>‹#›</a:t>
            </a:fld>
            <a:endParaRPr lang="ru-RU" altLang="ru-U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3E158F1-1160-DE4F-856B-A4BD0FC8255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UZ"/>
          </a:p>
        </p:txBody>
      </p:sp>
    </p:spTree>
    <p:extLst>
      <p:ext uri="{BB962C8B-B14F-4D97-AF65-F5344CB8AC3E}">
        <p14:creationId xmlns:p14="http://schemas.microsoft.com/office/powerpoint/2010/main" val="104278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51435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175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3/30/21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41"/>
            <a:ext cx="73152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175"/>
          </a:p>
        </p:txBody>
      </p:sp>
    </p:spTree>
    <p:extLst>
      <p:ext uri="{BB962C8B-B14F-4D97-AF65-F5344CB8AC3E}">
        <p14:creationId xmlns:p14="http://schemas.microsoft.com/office/powerpoint/2010/main" val="723683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10" Type="http://schemas.openxmlformats.org/officeDocument/2006/relationships/image" Target="../media/image19.png"/><Relationship Id="rId4" Type="http://schemas.openxmlformats.org/officeDocument/2006/relationships/image" Target="../media/image13.jpeg"/><Relationship Id="rId9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3.wmf"/><Relationship Id="rId5" Type="http://schemas.openxmlformats.org/officeDocument/2006/relationships/image" Target="../media/image22.gif"/><Relationship Id="rId4" Type="http://schemas.openxmlformats.org/officeDocument/2006/relationships/image" Target="../media/image8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8.gif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0.gif"/><Relationship Id="rId5" Type="http://schemas.openxmlformats.org/officeDocument/2006/relationships/image" Target="../media/image22.gif"/><Relationship Id="rId4" Type="http://schemas.openxmlformats.org/officeDocument/2006/relationships/image" Target="../media/image21.gif"/><Relationship Id="rId9" Type="http://schemas.openxmlformats.org/officeDocument/2006/relationships/image" Target="../media/image24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624154" y="486653"/>
            <a:ext cx="176944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8 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959" y="1920942"/>
            <a:ext cx="2790048" cy="21111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4">
            <a:extLst>
              <a:ext uri="{FF2B5EF4-FFF2-40B4-BE49-F238E27FC236}">
                <a16:creationId xmlns:a16="http://schemas.microsoft.com/office/drawing/2014/main" id="{2F04DEE2-4207-734D-BC91-D84C85FF089E}"/>
              </a:ext>
            </a:extLst>
          </p:cNvPr>
          <p:cNvSpPr txBox="1"/>
          <p:nvPr/>
        </p:nvSpPr>
        <p:spPr>
          <a:xfrm>
            <a:off x="1134111" y="1712148"/>
            <a:ext cx="6022489" cy="3412464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lang="ru-RU" sz="44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44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4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ru-RU" sz="44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18405" defTabSz="914114">
              <a:spcBef>
                <a:spcPts val="110"/>
              </a:spcBef>
            </a:pPr>
            <a:r>
              <a:rPr lang="ru-RU" sz="4400" b="1" dirty="0">
                <a:solidFill>
                  <a:schemeClr val="tx2"/>
                </a:solidFill>
                <a:latin typeface="Arial"/>
                <a:cs typeface="Arial"/>
              </a:rPr>
              <a:t>РЕШЕНИЕ КОМБИНАТОРНЫХ ЗАДАЧ МЕТОДОМ ПЕРЕБОРА</a:t>
            </a:r>
            <a:endParaRPr sz="44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9" name="object 5">
            <a:extLst>
              <a:ext uri="{FF2B5EF4-FFF2-40B4-BE49-F238E27FC236}">
                <a16:creationId xmlns:a16="http://schemas.microsoft.com/office/drawing/2014/main" id="{45F1357F-4EFB-A04D-BC67-D59F409442D4}"/>
              </a:ext>
            </a:extLst>
          </p:cNvPr>
          <p:cNvSpPr/>
          <p:nvPr/>
        </p:nvSpPr>
        <p:spPr>
          <a:xfrm>
            <a:off x="408749" y="1683145"/>
            <a:ext cx="562851" cy="67263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3" name="object 5">
            <a:extLst>
              <a:ext uri="{FF2B5EF4-FFF2-40B4-BE49-F238E27FC236}">
                <a16:creationId xmlns:a16="http://schemas.microsoft.com/office/drawing/2014/main" id="{7A92A707-36AB-2E46-9577-129D76D0CAAB}"/>
              </a:ext>
            </a:extLst>
          </p:cNvPr>
          <p:cNvSpPr/>
          <p:nvPr/>
        </p:nvSpPr>
        <p:spPr>
          <a:xfrm>
            <a:off x="408749" y="2534356"/>
            <a:ext cx="562851" cy="248566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0232" y="1133521"/>
            <a:ext cx="5437585" cy="415498"/>
          </a:xfrm>
        </p:spPr>
        <p:txBody>
          <a:bodyPr/>
          <a:lstStyle/>
          <a:p>
            <a:pPr>
              <a:defRPr/>
            </a:pPr>
            <a:r>
              <a:rPr lang="ru-RU" sz="27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</a:rPr>
              <a:t>Решение задачи: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43100" y="1113235"/>
            <a:ext cx="5715000" cy="3858815"/>
          </a:xfrm>
        </p:spPr>
        <p:txBody>
          <a:bodyPr>
            <a:normAutofit/>
          </a:bodyPr>
          <a:lstStyle/>
          <a:p>
            <a:pPr>
              <a:defRPr/>
            </a:pPr>
            <a:endParaRPr lang="ru-RU" sz="2100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defRPr/>
            </a:pPr>
            <a:endParaRPr lang="ru-RU" sz="2100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defRPr/>
            </a:pPr>
            <a:endParaRPr lang="ru-RU" sz="2100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defRPr/>
            </a:pPr>
            <a:endParaRPr lang="ru-RU" sz="1350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defRPr/>
            </a:pPr>
            <a:endParaRPr lang="ru-RU" sz="1350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defRPr/>
            </a:pPr>
            <a:endParaRPr lang="ru-RU" sz="1350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defRPr/>
            </a:pPr>
            <a:endParaRPr lang="ru-RU" sz="135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ru-RU" sz="2100" dirty="0">
              <a:solidFill>
                <a:schemeClr val="hlink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ru-RU" sz="2100" dirty="0">
              <a:solidFill>
                <a:schemeClr val="hlink"/>
              </a:solidFill>
              <a:latin typeface="Times New Roman" pitchFamily="18" charset="0"/>
            </a:endParaRPr>
          </a:p>
          <a:p>
            <a:pPr>
              <a:defRPr/>
            </a:pPr>
            <a:endParaRPr lang="ru-RU" sz="2100" b="1" u="sng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ru-RU" sz="2100" b="1" u="sng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  Ответ: </a:t>
            </a:r>
            <a:r>
              <a:rPr lang="ru-RU" sz="2100" dirty="0">
                <a:latin typeface="Times New Roman" pitchFamily="18" charset="0"/>
              </a:rPr>
              <a:t>6 способов </a:t>
            </a:r>
            <a:endParaRPr lang="ru-RU" sz="1350" dirty="0">
              <a:latin typeface="Times New Roman" pitchFamily="18" charset="0"/>
            </a:endParaRPr>
          </a:p>
        </p:txBody>
      </p:sp>
      <p:pic>
        <p:nvPicPr>
          <p:cNvPr id="99332" name="Picture 4" descr="чай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71850" y="2286001"/>
            <a:ext cx="539354" cy="441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333" name="Picture 5" descr="коф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29300" y="2286000"/>
            <a:ext cx="702469" cy="44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334" name="Picture 6" descr="вафли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29101" y="3200401"/>
            <a:ext cx="432197" cy="432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335" name="Picture 7" descr="булка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14601" y="3200400"/>
            <a:ext cx="432197" cy="401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336" name="Picture 8" descr="печенье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371850" y="3200400"/>
            <a:ext cx="485775" cy="313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337" name="Picture 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343400" y="1600200"/>
            <a:ext cx="921544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338" name="Picture 10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000250" y="2343151"/>
            <a:ext cx="928688" cy="307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339" name="Picture 1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314450" y="3200400"/>
            <a:ext cx="92868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340" name="Rectangle 12"/>
          <p:cNvSpPr>
            <a:spLocks noChangeArrowheads="1"/>
          </p:cNvSpPr>
          <p:nvPr/>
        </p:nvSpPr>
        <p:spPr bwMode="auto">
          <a:xfrm>
            <a:off x="3143250" y="2228850"/>
            <a:ext cx="971550" cy="539354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99341" name="Rectangle 13"/>
          <p:cNvSpPr>
            <a:spLocks noChangeArrowheads="1"/>
          </p:cNvSpPr>
          <p:nvPr/>
        </p:nvSpPr>
        <p:spPr bwMode="auto">
          <a:xfrm>
            <a:off x="5657850" y="2228850"/>
            <a:ext cx="971550" cy="539354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99342" name="Rectangle 14"/>
          <p:cNvSpPr>
            <a:spLocks noChangeArrowheads="1"/>
          </p:cNvSpPr>
          <p:nvPr/>
        </p:nvSpPr>
        <p:spPr bwMode="auto">
          <a:xfrm>
            <a:off x="2457451" y="3086100"/>
            <a:ext cx="594122" cy="540544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99343" name="Rectangle 15"/>
          <p:cNvSpPr>
            <a:spLocks noChangeArrowheads="1"/>
          </p:cNvSpPr>
          <p:nvPr/>
        </p:nvSpPr>
        <p:spPr bwMode="auto">
          <a:xfrm>
            <a:off x="3314701" y="3086100"/>
            <a:ext cx="594122" cy="540544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99344" name="Rectangle 16"/>
          <p:cNvSpPr>
            <a:spLocks noChangeArrowheads="1"/>
          </p:cNvSpPr>
          <p:nvPr/>
        </p:nvSpPr>
        <p:spPr bwMode="auto">
          <a:xfrm>
            <a:off x="5086351" y="3086100"/>
            <a:ext cx="594122" cy="540544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99345" name="Rectangle 17"/>
          <p:cNvSpPr>
            <a:spLocks noChangeArrowheads="1"/>
          </p:cNvSpPr>
          <p:nvPr/>
        </p:nvSpPr>
        <p:spPr bwMode="auto">
          <a:xfrm>
            <a:off x="5886451" y="3086100"/>
            <a:ext cx="594122" cy="540544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99346" name="Rectangle 18"/>
          <p:cNvSpPr>
            <a:spLocks noChangeArrowheads="1"/>
          </p:cNvSpPr>
          <p:nvPr/>
        </p:nvSpPr>
        <p:spPr bwMode="auto">
          <a:xfrm>
            <a:off x="6686551" y="3086100"/>
            <a:ext cx="594122" cy="540544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99347" name="Rectangle 19"/>
          <p:cNvSpPr>
            <a:spLocks noChangeArrowheads="1"/>
          </p:cNvSpPr>
          <p:nvPr/>
        </p:nvSpPr>
        <p:spPr bwMode="auto">
          <a:xfrm>
            <a:off x="4171951" y="3086100"/>
            <a:ext cx="594122" cy="540544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99348" name="Line 20"/>
          <p:cNvSpPr>
            <a:spLocks noChangeShapeType="1"/>
          </p:cNvSpPr>
          <p:nvPr/>
        </p:nvSpPr>
        <p:spPr bwMode="auto">
          <a:xfrm flipH="1">
            <a:off x="4171951" y="1943101"/>
            <a:ext cx="270272" cy="270272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 sz="2175"/>
          </a:p>
        </p:txBody>
      </p:sp>
      <p:sp>
        <p:nvSpPr>
          <p:cNvPr id="99349" name="Line 21"/>
          <p:cNvSpPr>
            <a:spLocks noChangeShapeType="1"/>
          </p:cNvSpPr>
          <p:nvPr/>
        </p:nvSpPr>
        <p:spPr bwMode="auto">
          <a:xfrm>
            <a:off x="5372101" y="1943101"/>
            <a:ext cx="270272" cy="270272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 sz="2175"/>
          </a:p>
        </p:txBody>
      </p:sp>
      <p:sp>
        <p:nvSpPr>
          <p:cNvPr id="99350" name="Line 22"/>
          <p:cNvSpPr>
            <a:spLocks noChangeShapeType="1"/>
          </p:cNvSpPr>
          <p:nvPr/>
        </p:nvSpPr>
        <p:spPr bwMode="auto">
          <a:xfrm flipH="1">
            <a:off x="2914650" y="2800350"/>
            <a:ext cx="161925" cy="216694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 sz="2175"/>
          </a:p>
        </p:txBody>
      </p:sp>
      <p:sp>
        <p:nvSpPr>
          <p:cNvPr id="99351" name="Line 23"/>
          <p:cNvSpPr>
            <a:spLocks noChangeShapeType="1"/>
          </p:cNvSpPr>
          <p:nvPr/>
        </p:nvSpPr>
        <p:spPr bwMode="auto">
          <a:xfrm>
            <a:off x="4171950" y="2800350"/>
            <a:ext cx="161925" cy="216694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 sz="2175"/>
          </a:p>
        </p:txBody>
      </p:sp>
      <p:sp>
        <p:nvSpPr>
          <p:cNvPr id="99352" name="Line 24"/>
          <p:cNvSpPr>
            <a:spLocks noChangeShapeType="1"/>
          </p:cNvSpPr>
          <p:nvPr/>
        </p:nvSpPr>
        <p:spPr bwMode="auto">
          <a:xfrm>
            <a:off x="3657600" y="2857500"/>
            <a:ext cx="0" cy="216694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 sz="2175"/>
          </a:p>
        </p:txBody>
      </p:sp>
      <p:pic>
        <p:nvPicPr>
          <p:cNvPr id="99356" name="Picture 28" descr="булка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43501" y="3200400"/>
            <a:ext cx="432197" cy="401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357" name="Picture 29" descr="печенье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43600" y="3200400"/>
            <a:ext cx="485775" cy="313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358" name="Picture 30" descr="вафли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43701" y="3143251"/>
            <a:ext cx="432197" cy="432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Line 22"/>
          <p:cNvSpPr>
            <a:spLocks noChangeShapeType="1"/>
          </p:cNvSpPr>
          <p:nvPr/>
        </p:nvSpPr>
        <p:spPr bwMode="auto">
          <a:xfrm flipH="1">
            <a:off x="5486400" y="2800350"/>
            <a:ext cx="161925" cy="216694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 sz="2175"/>
          </a:p>
        </p:txBody>
      </p:sp>
      <p:sp>
        <p:nvSpPr>
          <p:cNvPr id="32" name="Line 24"/>
          <p:cNvSpPr>
            <a:spLocks noChangeShapeType="1"/>
          </p:cNvSpPr>
          <p:nvPr/>
        </p:nvSpPr>
        <p:spPr bwMode="auto">
          <a:xfrm>
            <a:off x="6172200" y="2857500"/>
            <a:ext cx="0" cy="216694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 sz="2175"/>
          </a:p>
        </p:txBody>
      </p:sp>
      <p:sp>
        <p:nvSpPr>
          <p:cNvPr id="33" name="Line 23"/>
          <p:cNvSpPr>
            <a:spLocks noChangeShapeType="1"/>
          </p:cNvSpPr>
          <p:nvPr/>
        </p:nvSpPr>
        <p:spPr bwMode="auto">
          <a:xfrm>
            <a:off x="6686550" y="2800350"/>
            <a:ext cx="161925" cy="216694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 sz="2175"/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9A330088-5C3C-CD44-AAD0-4CEBA5A213D7}"/>
              </a:ext>
            </a:extLst>
          </p:cNvPr>
          <p:cNvSpPr/>
          <p:nvPr/>
        </p:nvSpPr>
        <p:spPr>
          <a:xfrm>
            <a:off x="2" y="360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35" name="Заголовок 1">
            <a:extLst>
              <a:ext uri="{FF2B5EF4-FFF2-40B4-BE49-F238E27FC236}">
                <a16:creationId xmlns:a16="http://schemas.microsoft.com/office/drawing/2014/main" id="{B559D5B4-B64D-A347-B900-3FA8F8043141}"/>
              </a:ext>
            </a:extLst>
          </p:cNvPr>
          <p:cNvSpPr txBox="1">
            <a:spLocks/>
          </p:cNvSpPr>
          <p:nvPr/>
        </p:nvSpPr>
        <p:spPr>
          <a:xfrm>
            <a:off x="179510" y="144795"/>
            <a:ext cx="8964488" cy="63515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>
              <a:defRPr sz="410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ru-RU" sz="28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МЕТОД  ПЕРЕБОРА  ВОЗМОЖНЫХ ВАРИАНТОВ</a:t>
            </a:r>
          </a:p>
        </p:txBody>
      </p:sp>
    </p:spTree>
    <p:extLst>
      <p:ext uri="{BB962C8B-B14F-4D97-AF65-F5344CB8AC3E}">
        <p14:creationId xmlns:p14="http://schemas.microsoft.com/office/powerpoint/2010/main" val="25234227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40" grpId="0" animBg="1"/>
      <p:bldP spid="99341" grpId="0" animBg="1"/>
      <p:bldP spid="99342" grpId="0" animBg="1"/>
      <p:bldP spid="99343" grpId="0" animBg="1"/>
      <p:bldP spid="99344" grpId="0" animBg="1"/>
      <p:bldP spid="99345" grpId="0" animBg="1"/>
      <p:bldP spid="99346" grpId="0" animBg="1"/>
      <p:bldP spid="99347" grpId="0" animBg="1"/>
      <p:bldP spid="99348" grpId="0" animBg="1"/>
      <p:bldP spid="99349" grpId="0" animBg="1"/>
      <p:bldP spid="99350" grpId="0" animBg="1"/>
      <p:bldP spid="99351" grpId="0" animBg="1"/>
      <p:bldP spid="99352" grpId="0" animBg="1"/>
      <p:bldP spid="31" grpId="0" animBg="1"/>
      <p:bldP spid="32" grpId="0" animBg="1"/>
      <p:bldP spid="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 txBox="1">
            <a:spLocks noGrp="1"/>
          </p:cNvSpPr>
          <p:nvPr/>
        </p:nvSpPr>
        <p:spPr>
          <a:xfrm>
            <a:off x="1485900" y="4767263"/>
            <a:ext cx="1600200" cy="273844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900" dirty="0">
                <a:solidFill>
                  <a:schemeClr val="tx1">
                    <a:tint val="75000"/>
                  </a:schemeClr>
                </a:solidFill>
              </a:rPr>
              <a:t> </a:t>
            </a:r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6057900" y="4767263"/>
            <a:ext cx="1600200" cy="273844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9C9307FA-D5DE-4550-B9CA-951995FEAE58}" type="slidenum">
              <a:rPr lang="ru-RU" sz="9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11</a:t>
            </a:fld>
            <a:endParaRPr lang="ru-RU" sz="9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143000" y="86916"/>
            <a:ext cx="6858000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ru-RU" altLang="ru-RU" sz="2700" b="1" dirty="0">
                <a:solidFill>
                  <a:srgbClr val="006600"/>
                </a:solidFill>
              </a:rPr>
              <a:t> </a:t>
            </a:r>
            <a:r>
              <a:rPr lang="ru-RU" altLang="ru-RU" sz="27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ru-RU" altLang="ru-RU" sz="27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9811" name="Rectangle 3"/>
          <p:cNvSpPr>
            <a:spLocks noChangeArrowheads="1"/>
          </p:cNvSpPr>
          <p:nvPr/>
        </p:nvSpPr>
        <p:spPr bwMode="auto">
          <a:xfrm>
            <a:off x="322894" y="826294"/>
            <a:ext cx="8676456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  <a:defRPr/>
            </a:pPr>
            <a:r>
              <a:rPr lang="ru-RU" sz="21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5 .</a:t>
            </a:r>
            <a:r>
              <a:rPr lang="ru-RU" altLang="ru-RU" sz="21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 класс пришли четыре новых ученика </a:t>
            </a:r>
            <a:r>
              <a:rPr lang="ru-RU" altLang="ru-RU" sz="21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altLang="ru-RU" sz="21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иша, </a:t>
            </a:r>
            <a:r>
              <a:rPr lang="ru-RU" altLang="ru-RU" sz="21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altLang="ru-RU" sz="21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атя, </a:t>
            </a:r>
            <a:r>
              <a:rPr lang="ru-RU" altLang="ru-RU" sz="21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altLang="ru-RU" sz="21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ася, </a:t>
            </a:r>
            <a:r>
              <a:rPr lang="ru-RU" altLang="ru-RU" sz="21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altLang="ru-RU" sz="21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иза.  все возможные варианты расположения четырех учеников за одной партой. Сколько возможных вариантов расположения четырех учеников за одной партой   ?</a:t>
            </a:r>
          </a:p>
        </p:txBody>
      </p:sp>
      <p:pic>
        <p:nvPicPr>
          <p:cNvPr id="27655" name="Picture 4" descr="20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5954" y="3057526"/>
            <a:ext cx="658415" cy="1241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5" descr="3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281" y="3219450"/>
            <a:ext cx="677466" cy="1188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7" name="Picture 6" descr="44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119" y="3381375"/>
            <a:ext cx="1039416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8" name="Picture 7" descr="46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935" y="2842022"/>
            <a:ext cx="852488" cy="1308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2" descr="C:\Documents and Settings\Admin\Мои документы\для презентаций\картинки\Educational Cartoons\PROFESSR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2409825"/>
            <a:ext cx="1534716" cy="221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4301728" y="4083844"/>
            <a:ext cx="359394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Л</a:t>
            </a:r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3437335" y="4083844"/>
            <a:ext cx="341760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В</a:t>
            </a:r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2736056" y="4245769"/>
            <a:ext cx="341760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К</a:t>
            </a:r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2141935" y="4624388"/>
            <a:ext cx="428322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М</a:t>
            </a:r>
          </a:p>
        </p:txBody>
      </p:sp>
      <p:sp>
        <p:nvSpPr>
          <p:cNvPr id="17423" name="Rectangle 18"/>
          <p:cNvSpPr>
            <a:spLocks noChangeArrowheads="1"/>
          </p:cNvSpPr>
          <p:nvPr/>
        </p:nvSpPr>
        <p:spPr bwMode="auto">
          <a:xfrm>
            <a:off x="3654029" y="4786313"/>
            <a:ext cx="1837134" cy="207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750" b="1" i="1" dirty="0">
                <a:solidFill>
                  <a:srgbClr val="9B9B9B"/>
                </a:solidFill>
                <a:latin typeface="Arial" charset="0"/>
              </a:rPr>
              <a:t> </a:t>
            </a:r>
            <a:endParaRPr lang="ru-RU" altLang="ru-RU" sz="750" b="1" dirty="0">
              <a:solidFill>
                <a:srgbClr val="9B9B9B"/>
              </a:solidFill>
              <a:latin typeface="Arial" charset="0"/>
            </a:endParaRPr>
          </a:p>
        </p:txBody>
      </p:sp>
      <p:sp>
        <p:nvSpPr>
          <p:cNvPr id="16" name="object 2">
            <a:extLst>
              <a:ext uri="{FF2B5EF4-FFF2-40B4-BE49-F238E27FC236}">
                <a16:creationId xmlns:a16="http://schemas.microsoft.com/office/drawing/2014/main" id="{5AF0A3BF-168A-044D-BE6A-4A4EAF58AE18}"/>
              </a:ext>
            </a:extLst>
          </p:cNvPr>
          <p:cNvSpPr/>
          <p:nvPr/>
        </p:nvSpPr>
        <p:spPr>
          <a:xfrm>
            <a:off x="2" y="360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7" name="Заголовок 1">
            <a:extLst>
              <a:ext uri="{FF2B5EF4-FFF2-40B4-BE49-F238E27FC236}">
                <a16:creationId xmlns:a16="http://schemas.microsoft.com/office/drawing/2014/main" id="{B242C434-DF2E-C748-B4F3-F4822410E990}"/>
              </a:ext>
            </a:extLst>
          </p:cNvPr>
          <p:cNvSpPr txBox="1">
            <a:spLocks/>
          </p:cNvSpPr>
          <p:nvPr/>
        </p:nvSpPr>
        <p:spPr>
          <a:xfrm>
            <a:off x="179510" y="144795"/>
            <a:ext cx="8964488" cy="63515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>
              <a:defRPr sz="410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ru-RU" sz="28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МЕТОД  ПЕРЕБОРА  ВОЗМОЖНЫХ ВАРИАНТОВ</a:t>
            </a:r>
          </a:p>
        </p:txBody>
      </p:sp>
    </p:spTree>
    <p:extLst>
      <p:ext uri="{BB962C8B-B14F-4D97-AF65-F5344CB8AC3E}">
        <p14:creationId xmlns:p14="http://schemas.microsoft.com/office/powerpoint/2010/main" val="763989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27662" grpId="0"/>
      <p:bldP spid="27663" grpId="0"/>
      <p:bldP spid="27664" grpId="0"/>
      <p:bldP spid="276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 txBox="1">
            <a:spLocks noGrp="1"/>
          </p:cNvSpPr>
          <p:nvPr/>
        </p:nvSpPr>
        <p:spPr>
          <a:xfrm>
            <a:off x="1485900" y="4767263"/>
            <a:ext cx="1600200" cy="273844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900" dirty="0">
                <a:solidFill>
                  <a:schemeClr val="tx1">
                    <a:tint val="75000"/>
                  </a:schemeClr>
                </a:solidFill>
              </a:rPr>
              <a:t> </a:t>
            </a:r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6057900" y="4767263"/>
            <a:ext cx="1600200" cy="273844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0686A7E0-22F7-4B25-BF2F-EC48A3B01EF0}" type="slidenum">
              <a:rPr lang="ru-RU" sz="9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12</a:t>
            </a:fld>
            <a:endParaRPr lang="ru-RU" sz="90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28677" name="Picture 5" descr="44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085" y="1869281"/>
            <a:ext cx="882253" cy="113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6" descr="30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4719" y="2139554"/>
            <a:ext cx="513160" cy="1026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7" descr="46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5148" y="2085976"/>
            <a:ext cx="715565" cy="1145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0" name="Picture 8" descr="20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2031207"/>
            <a:ext cx="572691" cy="1079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1" name="Picture 9" descr="30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9219" y="3489722"/>
            <a:ext cx="394097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2" name="Picture 10" descr="46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317" y="3543301"/>
            <a:ext cx="507206" cy="756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3" name="Picture 11" descr="20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860" y="3543300"/>
            <a:ext cx="371475" cy="701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4" name="Picture 19" descr="44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906" y="3596879"/>
            <a:ext cx="504825" cy="648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5" name="Picture 20" descr="46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673" y="3598069"/>
            <a:ext cx="507206" cy="702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6" name="Picture 21" descr="20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1456" y="3596879"/>
            <a:ext cx="371475" cy="701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7" name="Picture 22" descr="44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2272" y="3596879"/>
            <a:ext cx="504825" cy="648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8" name="Picture 23" descr="30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25" y="3596878"/>
            <a:ext cx="378619" cy="756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9" name="Picture 24" descr="20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2169" y="3596879"/>
            <a:ext cx="371475" cy="701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90" name="Picture 25" descr="44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713" y="3596879"/>
            <a:ext cx="504825" cy="648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91" name="Picture 26" descr="30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066" y="3596878"/>
            <a:ext cx="377428" cy="756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92" name="Picture 27" descr="46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7360" y="3543300"/>
            <a:ext cx="472678" cy="702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93" name="Line 28"/>
          <p:cNvSpPr>
            <a:spLocks noChangeShapeType="1"/>
          </p:cNvSpPr>
          <p:nvPr/>
        </p:nvSpPr>
        <p:spPr bwMode="auto">
          <a:xfrm flipH="1">
            <a:off x="2465785" y="1760935"/>
            <a:ext cx="1565672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175"/>
          </a:p>
        </p:txBody>
      </p:sp>
      <p:sp>
        <p:nvSpPr>
          <p:cNvPr id="28694" name="Line 29"/>
          <p:cNvSpPr>
            <a:spLocks noChangeShapeType="1"/>
          </p:cNvSpPr>
          <p:nvPr/>
        </p:nvSpPr>
        <p:spPr bwMode="auto">
          <a:xfrm flipH="1">
            <a:off x="3924300" y="1760935"/>
            <a:ext cx="485775" cy="3786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175"/>
          </a:p>
        </p:txBody>
      </p:sp>
      <p:sp>
        <p:nvSpPr>
          <p:cNvPr id="28695" name="Line 30"/>
          <p:cNvSpPr>
            <a:spLocks noChangeShapeType="1"/>
          </p:cNvSpPr>
          <p:nvPr/>
        </p:nvSpPr>
        <p:spPr bwMode="auto">
          <a:xfrm>
            <a:off x="4733925" y="1760935"/>
            <a:ext cx="485775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175"/>
          </a:p>
        </p:txBody>
      </p:sp>
      <p:sp>
        <p:nvSpPr>
          <p:cNvPr id="28696" name="Line 31"/>
          <p:cNvSpPr>
            <a:spLocks noChangeShapeType="1"/>
          </p:cNvSpPr>
          <p:nvPr/>
        </p:nvSpPr>
        <p:spPr bwMode="auto">
          <a:xfrm>
            <a:off x="5004197" y="1760935"/>
            <a:ext cx="1727597" cy="2702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175"/>
          </a:p>
        </p:txBody>
      </p:sp>
      <p:sp>
        <p:nvSpPr>
          <p:cNvPr id="28697" name="Line 32"/>
          <p:cNvSpPr>
            <a:spLocks noChangeShapeType="1"/>
          </p:cNvSpPr>
          <p:nvPr/>
        </p:nvSpPr>
        <p:spPr bwMode="auto">
          <a:xfrm flipH="1">
            <a:off x="1709737" y="3002757"/>
            <a:ext cx="377429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175"/>
          </a:p>
        </p:txBody>
      </p:sp>
      <p:sp>
        <p:nvSpPr>
          <p:cNvPr id="28698" name="Line 34"/>
          <p:cNvSpPr>
            <a:spLocks noChangeShapeType="1"/>
          </p:cNvSpPr>
          <p:nvPr/>
        </p:nvSpPr>
        <p:spPr bwMode="auto">
          <a:xfrm>
            <a:off x="2087167" y="3002756"/>
            <a:ext cx="325040" cy="48696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175"/>
          </a:p>
        </p:txBody>
      </p:sp>
      <p:sp>
        <p:nvSpPr>
          <p:cNvPr id="28699" name="Line 35"/>
          <p:cNvSpPr>
            <a:spLocks noChangeShapeType="1"/>
          </p:cNvSpPr>
          <p:nvPr/>
        </p:nvSpPr>
        <p:spPr bwMode="auto">
          <a:xfrm>
            <a:off x="2087167" y="3002757"/>
            <a:ext cx="1190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175"/>
          </a:p>
        </p:txBody>
      </p:sp>
      <p:sp>
        <p:nvSpPr>
          <p:cNvPr id="28700" name="Line 36"/>
          <p:cNvSpPr>
            <a:spLocks noChangeShapeType="1"/>
          </p:cNvSpPr>
          <p:nvPr/>
        </p:nvSpPr>
        <p:spPr bwMode="auto">
          <a:xfrm flipH="1">
            <a:off x="3383756" y="3219451"/>
            <a:ext cx="323850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175"/>
          </a:p>
        </p:txBody>
      </p:sp>
      <p:sp>
        <p:nvSpPr>
          <p:cNvPr id="28701" name="Line 37"/>
          <p:cNvSpPr>
            <a:spLocks noChangeShapeType="1"/>
          </p:cNvSpPr>
          <p:nvPr/>
        </p:nvSpPr>
        <p:spPr bwMode="auto">
          <a:xfrm>
            <a:off x="3707607" y="3219451"/>
            <a:ext cx="54769" cy="2702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175"/>
          </a:p>
        </p:txBody>
      </p:sp>
      <p:sp>
        <p:nvSpPr>
          <p:cNvPr id="28702" name="Line 38"/>
          <p:cNvSpPr>
            <a:spLocks noChangeShapeType="1"/>
          </p:cNvSpPr>
          <p:nvPr/>
        </p:nvSpPr>
        <p:spPr bwMode="auto">
          <a:xfrm>
            <a:off x="3707607" y="3219450"/>
            <a:ext cx="432197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175"/>
          </a:p>
        </p:txBody>
      </p:sp>
      <p:sp>
        <p:nvSpPr>
          <p:cNvPr id="28703" name="Line 39"/>
          <p:cNvSpPr>
            <a:spLocks noChangeShapeType="1"/>
          </p:cNvSpPr>
          <p:nvPr/>
        </p:nvSpPr>
        <p:spPr bwMode="auto">
          <a:xfrm flipH="1">
            <a:off x="5166122" y="3219451"/>
            <a:ext cx="270272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175"/>
          </a:p>
        </p:txBody>
      </p:sp>
      <p:sp>
        <p:nvSpPr>
          <p:cNvPr id="28704" name="Line 40"/>
          <p:cNvSpPr>
            <a:spLocks noChangeShapeType="1"/>
          </p:cNvSpPr>
          <p:nvPr/>
        </p:nvSpPr>
        <p:spPr bwMode="auto">
          <a:xfrm>
            <a:off x="5436394" y="3219450"/>
            <a:ext cx="107156" cy="37742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175"/>
          </a:p>
        </p:txBody>
      </p:sp>
      <p:sp>
        <p:nvSpPr>
          <p:cNvPr id="28705" name="Line 41"/>
          <p:cNvSpPr>
            <a:spLocks noChangeShapeType="1"/>
          </p:cNvSpPr>
          <p:nvPr/>
        </p:nvSpPr>
        <p:spPr bwMode="auto">
          <a:xfrm>
            <a:off x="5436394" y="3219450"/>
            <a:ext cx="647700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175"/>
          </a:p>
        </p:txBody>
      </p:sp>
      <p:sp>
        <p:nvSpPr>
          <p:cNvPr id="28706" name="Line 42"/>
          <p:cNvSpPr>
            <a:spLocks noChangeShapeType="1"/>
          </p:cNvSpPr>
          <p:nvPr/>
        </p:nvSpPr>
        <p:spPr bwMode="auto">
          <a:xfrm flipH="1">
            <a:off x="6731794" y="3057525"/>
            <a:ext cx="270272" cy="53935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175"/>
          </a:p>
        </p:txBody>
      </p:sp>
      <p:sp>
        <p:nvSpPr>
          <p:cNvPr id="28707" name="Line 43"/>
          <p:cNvSpPr>
            <a:spLocks noChangeShapeType="1"/>
          </p:cNvSpPr>
          <p:nvPr/>
        </p:nvSpPr>
        <p:spPr bwMode="auto">
          <a:xfrm>
            <a:off x="7002066" y="3057526"/>
            <a:ext cx="108347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175"/>
          </a:p>
        </p:txBody>
      </p:sp>
      <p:sp>
        <p:nvSpPr>
          <p:cNvPr id="28708" name="Line 44"/>
          <p:cNvSpPr>
            <a:spLocks noChangeShapeType="1"/>
          </p:cNvSpPr>
          <p:nvPr/>
        </p:nvSpPr>
        <p:spPr bwMode="auto">
          <a:xfrm>
            <a:off x="7002066" y="3057526"/>
            <a:ext cx="540544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175"/>
          </a:p>
        </p:txBody>
      </p:sp>
      <p:sp>
        <p:nvSpPr>
          <p:cNvPr id="28709" name="Rectangle 37"/>
          <p:cNvSpPr>
            <a:spLocks noChangeArrowheads="1"/>
          </p:cNvSpPr>
          <p:nvPr/>
        </p:nvSpPr>
        <p:spPr bwMode="auto">
          <a:xfrm>
            <a:off x="3492104" y="4516041"/>
            <a:ext cx="2549865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Ответ: 12 вариантов</a:t>
            </a:r>
            <a:r>
              <a:rPr lang="ru-RU" altLang="ru-RU" sz="2175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pic>
        <p:nvPicPr>
          <p:cNvPr id="18469" name="Picture 2" descr="C:\Documents and Settings\Admin\Мои документы\для презентаций\картинки\Educational Cartoons\PROFESSR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5954" y="195263"/>
            <a:ext cx="1083469" cy="1565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70" name="Rectangle 39"/>
          <p:cNvSpPr>
            <a:spLocks noChangeArrowheads="1"/>
          </p:cNvSpPr>
          <p:nvPr/>
        </p:nvSpPr>
        <p:spPr bwMode="auto">
          <a:xfrm>
            <a:off x="1277542" y="195263"/>
            <a:ext cx="14585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b="1" i="1" u="sng">
                <a:solidFill>
                  <a:srgbClr val="FF3300"/>
                </a:solidFill>
              </a:rPr>
              <a:t>Решение</a:t>
            </a:r>
            <a:endParaRPr lang="ru-RU" altLang="ru-RU" sz="2400" b="1" u="sng">
              <a:solidFill>
                <a:srgbClr val="FF3300"/>
              </a:solidFill>
            </a:endParaRPr>
          </a:p>
        </p:txBody>
      </p:sp>
      <p:graphicFrame>
        <p:nvGraphicFramePr>
          <p:cNvPr id="28712" name="Object 40"/>
          <p:cNvGraphicFramePr>
            <a:graphicFrameLocks noChangeAspect="1"/>
          </p:cNvGraphicFramePr>
          <p:nvPr/>
        </p:nvGraphicFramePr>
        <p:xfrm>
          <a:off x="5489973" y="195263"/>
          <a:ext cx="2040731" cy="664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Формула" r:id="rId8" imgW="514384" imgH="152383" progId="Equation.3">
                  <p:embed/>
                </p:oleObj>
              </mc:Choice>
              <mc:Fallback>
                <p:oleObj name="Формула" r:id="rId8" imgW="514384" imgH="152383" progId="Equation.3">
                  <p:embed/>
                  <p:pic>
                    <p:nvPicPr>
                      <p:cNvPr id="28712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9973" y="195263"/>
                        <a:ext cx="2040731" cy="6643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13" name="Rectangle 41"/>
          <p:cNvSpPr>
            <a:spLocks noChangeArrowheads="1"/>
          </p:cNvSpPr>
          <p:nvPr/>
        </p:nvSpPr>
        <p:spPr bwMode="auto">
          <a:xfrm>
            <a:off x="2465785" y="2733675"/>
            <a:ext cx="428322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М</a:t>
            </a:r>
          </a:p>
        </p:txBody>
      </p:sp>
      <p:sp>
        <p:nvSpPr>
          <p:cNvPr id="28714" name="Rectangle 42"/>
          <p:cNvSpPr>
            <a:spLocks noChangeArrowheads="1"/>
          </p:cNvSpPr>
          <p:nvPr/>
        </p:nvSpPr>
        <p:spPr bwMode="auto">
          <a:xfrm>
            <a:off x="5813822" y="2895600"/>
            <a:ext cx="341760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В</a:t>
            </a:r>
          </a:p>
        </p:txBody>
      </p:sp>
      <p:sp>
        <p:nvSpPr>
          <p:cNvPr id="28715" name="Rectangle 43"/>
          <p:cNvSpPr>
            <a:spLocks noChangeArrowheads="1"/>
          </p:cNvSpPr>
          <p:nvPr/>
        </p:nvSpPr>
        <p:spPr bwMode="auto">
          <a:xfrm>
            <a:off x="3924300" y="2949179"/>
            <a:ext cx="341760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К</a:t>
            </a:r>
          </a:p>
        </p:txBody>
      </p:sp>
      <p:sp>
        <p:nvSpPr>
          <p:cNvPr id="28716" name="Rectangle 44"/>
          <p:cNvSpPr>
            <a:spLocks noChangeArrowheads="1"/>
          </p:cNvSpPr>
          <p:nvPr/>
        </p:nvSpPr>
        <p:spPr bwMode="auto">
          <a:xfrm>
            <a:off x="7272337" y="2895600"/>
            <a:ext cx="359394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Л</a:t>
            </a:r>
          </a:p>
        </p:txBody>
      </p:sp>
    </p:spTree>
    <p:extLst>
      <p:ext uri="{BB962C8B-B14F-4D97-AF65-F5344CB8AC3E}">
        <p14:creationId xmlns:p14="http://schemas.microsoft.com/office/powerpoint/2010/main" val="3658012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2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10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3" grpId="0" animBg="1"/>
      <p:bldP spid="28694" grpId="0" animBg="1"/>
      <p:bldP spid="28695" grpId="0" animBg="1"/>
      <p:bldP spid="28696" grpId="0" animBg="1"/>
      <p:bldP spid="28697" grpId="0" animBg="1"/>
      <p:bldP spid="28698" grpId="0" animBg="1"/>
      <p:bldP spid="28699" grpId="0" animBg="1"/>
      <p:bldP spid="28700" grpId="0" animBg="1"/>
      <p:bldP spid="28701" grpId="0" animBg="1"/>
      <p:bldP spid="28702" grpId="0" animBg="1"/>
      <p:bldP spid="28703" grpId="0" animBg="1"/>
      <p:bldP spid="28704" grpId="0" animBg="1"/>
      <p:bldP spid="28705" grpId="0" animBg="1"/>
      <p:bldP spid="28706" grpId="0" animBg="1"/>
      <p:bldP spid="28707" grpId="0" animBg="1"/>
      <p:bldP spid="28708" grpId="0" animBg="1"/>
      <p:bldP spid="28709" grpId="0"/>
      <p:bldP spid="28713" grpId="0"/>
      <p:bldP spid="28714" grpId="0"/>
      <p:bldP spid="28715" grpId="0"/>
      <p:bldP spid="287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139" y="2575148"/>
            <a:ext cx="393153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06484" y="213579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ЗАДАНИЕ ДЛЯ САМОСТОЯТЕЛЬНОГО РЕШЕНИЯ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5272" y="1113620"/>
            <a:ext cx="87492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Выполнить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письменно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№ 482, 483, 484 </a:t>
            </a:r>
            <a:endParaRPr lang="en-US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а странице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202.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>
            <a:extLst>
              <a:ext uri="{FF2B5EF4-FFF2-40B4-BE49-F238E27FC236}">
                <a16:creationId xmlns:a16="http://schemas.microsoft.com/office/drawing/2014/main" id="{B13ADB25-79C1-5B48-95AC-974A3DFADE03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39483B92-D329-6A4B-AC0B-3A947091FB5B}"/>
              </a:ext>
            </a:extLst>
          </p:cNvPr>
          <p:cNvSpPr txBox="1">
            <a:spLocks/>
          </p:cNvSpPr>
          <p:nvPr/>
        </p:nvSpPr>
        <p:spPr>
          <a:xfrm>
            <a:off x="-20997" y="-66542"/>
            <a:ext cx="9144000" cy="901025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КОМБИНАТОРНЫХ ЗАДАЧ </a:t>
            </a:r>
          </a:p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МЕТОДОМ ПЕРЕБОРА</a:t>
            </a:r>
          </a:p>
        </p:txBody>
      </p:sp>
      <p:sp>
        <p:nvSpPr>
          <p:cNvPr id="13" name="Заголовок 3">
            <a:extLst>
              <a:ext uri="{FF2B5EF4-FFF2-40B4-BE49-F238E27FC236}">
                <a16:creationId xmlns:a16="http://schemas.microsoft.com/office/drawing/2014/main" id="{49FE3954-FB5D-EF4B-8BD0-9125E02F2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073730"/>
            <a:ext cx="7056784" cy="1018156"/>
          </a:xfrm>
        </p:spPr>
        <p:txBody>
          <a:bodyPr>
            <a:normAutofit/>
          </a:bodyPr>
          <a:lstStyle/>
          <a:p>
            <a:r>
              <a:rPr lang="ru-RU" sz="3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Комбинаторные задачи</a:t>
            </a:r>
          </a:p>
        </p:txBody>
      </p:sp>
      <p:sp>
        <p:nvSpPr>
          <p:cNvPr id="16" name="Содержимое 4">
            <a:extLst>
              <a:ext uri="{FF2B5EF4-FFF2-40B4-BE49-F238E27FC236}">
                <a16:creationId xmlns:a16="http://schemas.microsoft.com/office/drawing/2014/main" id="{A8D68927-28C0-CD41-990A-FBD8B31CD703}"/>
              </a:ext>
            </a:extLst>
          </p:cNvPr>
          <p:cNvSpPr txBox="1">
            <a:spLocks/>
          </p:cNvSpPr>
          <p:nvPr/>
        </p:nvSpPr>
        <p:spPr>
          <a:xfrm>
            <a:off x="3131840" y="1635646"/>
            <a:ext cx="6205044" cy="3003561"/>
          </a:xfrm>
          <a:prstGeom prst="rect">
            <a:avLst/>
          </a:prstGeom>
        </p:spPr>
        <p:txBody>
          <a:bodyPr>
            <a:norm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ru-RU" altLang="ru-RU" sz="28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раздел математики, в котором</a:t>
            </a:r>
            <a:r>
              <a:rPr lang="ru-RU" altLang="ru-RU" sz="2800" i="1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рассматривают различные комбинации</a:t>
            </a:r>
            <a:r>
              <a:rPr lang="ru-RU" altLang="ru-RU" sz="28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называют </a:t>
            </a:r>
            <a:r>
              <a:rPr lang="ru-RU" altLang="ru-RU" sz="2800" u="sng" kern="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комбинаторикой.</a:t>
            </a:r>
            <a:endParaRPr lang="ru-RU" sz="280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4" descr="i?id=57050394-14">
            <a:extLst>
              <a:ext uri="{FF2B5EF4-FFF2-40B4-BE49-F238E27FC236}">
                <a16:creationId xmlns:a16="http://schemas.microsoft.com/office/drawing/2014/main" id="{F4823F12-627A-D340-B4F3-3CA704CC0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899592" y="2931790"/>
            <a:ext cx="1645568" cy="1436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94910"/>
            <a:ext cx="7128791" cy="2015936"/>
          </a:xfrm>
        </p:spPr>
        <p:txBody>
          <a:bodyPr/>
          <a:lstStyle/>
          <a:p>
            <a:pPr>
              <a:buNone/>
            </a:pPr>
            <a:r>
              <a:rPr lang="ru-RU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</a:t>
            </a:r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Прямоугольник состоит из трех квадратов. Сколькими способами можно раскрасить эти квадраты тремя красками: красной, зеленой и синей?</a:t>
            </a:r>
          </a:p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628900" y="2800350"/>
            <a:ext cx="485775" cy="486966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657600" y="2800350"/>
            <a:ext cx="485775" cy="486966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143250" y="2800350"/>
            <a:ext cx="485775" cy="486966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886450" y="2914650"/>
            <a:ext cx="485775" cy="486966"/>
          </a:xfrm>
          <a:prstGeom prst="rect">
            <a:avLst/>
          </a:prstGeom>
          <a:solidFill>
            <a:srgbClr val="00FF00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0099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086350" y="3714750"/>
            <a:ext cx="485775" cy="486966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6686550" y="3771901"/>
            <a:ext cx="485775" cy="486965"/>
          </a:xfrm>
          <a:prstGeom prst="rect">
            <a:avLst/>
          </a:prstGeom>
          <a:solidFill>
            <a:srgbClr val="0000FF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000099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352" y="963833"/>
            <a:ext cx="1314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bject 2">
            <a:extLst>
              <a:ext uri="{FF2B5EF4-FFF2-40B4-BE49-F238E27FC236}">
                <a16:creationId xmlns:a16="http://schemas.microsoft.com/office/drawing/2014/main" id="{ECBFD3C1-EBDD-5E40-9538-2BD17E501AF8}"/>
              </a:ext>
            </a:extLst>
          </p:cNvPr>
          <p:cNvSpPr/>
          <p:nvPr/>
        </p:nvSpPr>
        <p:spPr>
          <a:xfrm>
            <a:off x="2" y="360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0" y="144795"/>
            <a:ext cx="8964488" cy="6351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МЕТОД  ПЕРЕБОРА  ВОЗМОЖНЫХ ВАРИАНТОВ</a:t>
            </a:r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1261884"/>
          </a:xfrm>
        </p:spPr>
        <p:txBody>
          <a:bodyPr/>
          <a:lstStyle/>
          <a:p>
            <a:r>
              <a:rPr lang="ru-RU" b="1" i="1" dirty="0">
                <a:effectLst/>
                <a:latin typeface="Times New Roman" pitchFamily="18" charset="0"/>
                <a:cs typeface="Times New Roman" pitchFamily="18" charset="0"/>
              </a:rPr>
              <a:t>Решение задачи: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628900" y="971551"/>
            <a:ext cx="485775" cy="486965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143250" y="971551"/>
            <a:ext cx="485775" cy="486965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3657600" y="971551"/>
            <a:ext cx="485775" cy="486965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2628900" y="1600201"/>
            <a:ext cx="485775" cy="486965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3924300" y="2409825"/>
            <a:ext cx="485775" cy="486966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3143250" y="1600201"/>
            <a:ext cx="485775" cy="486965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3657600" y="1600201"/>
            <a:ext cx="485775" cy="486965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18" name="Rectangle 22"/>
          <p:cNvSpPr>
            <a:spLocks noChangeArrowheads="1"/>
          </p:cNvSpPr>
          <p:nvPr/>
        </p:nvSpPr>
        <p:spPr bwMode="auto">
          <a:xfrm>
            <a:off x="4410075" y="2409825"/>
            <a:ext cx="485775" cy="486966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4895850" y="2409825"/>
            <a:ext cx="485775" cy="486966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3924300" y="3112294"/>
            <a:ext cx="485775" cy="486966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4410075" y="3112294"/>
            <a:ext cx="485775" cy="486966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2" name="Rectangle 26"/>
          <p:cNvSpPr>
            <a:spLocks noChangeArrowheads="1"/>
          </p:cNvSpPr>
          <p:nvPr/>
        </p:nvSpPr>
        <p:spPr bwMode="auto">
          <a:xfrm>
            <a:off x="4895850" y="3112294"/>
            <a:ext cx="485775" cy="486966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6030516" y="3598069"/>
            <a:ext cx="485775" cy="486966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6516291" y="3598069"/>
            <a:ext cx="485775" cy="486966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5" name="Rectangle 29"/>
          <p:cNvSpPr>
            <a:spLocks noChangeArrowheads="1"/>
          </p:cNvSpPr>
          <p:nvPr/>
        </p:nvSpPr>
        <p:spPr bwMode="auto">
          <a:xfrm>
            <a:off x="7002066" y="3598069"/>
            <a:ext cx="485775" cy="486966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6" name="Rectangle 30"/>
          <p:cNvSpPr>
            <a:spLocks noChangeArrowheads="1"/>
          </p:cNvSpPr>
          <p:nvPr/>
        </p:nvSpPr>
        <p:spPr bwMode="auto">
          <a:xfrm>
            <a:off x="6030516" y="4245769"/>
            <a:ext cx="485775" cy="486966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7" name="Rectangle 31"/>
          <p:cNvSpPr>
            <a:spLocks noChangeArrowheads="1"/>
          </p:cNvSpPr>
          <p:nvPr/>
        </p:nvSpPr>
        <p:spPr bwMode="auto">
          <a:xfrm>
            <a:off x="6516291" y="4245769"/>
            <a:ext cx="485775" cy="486966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8" name="Rectangle 32"/>
          <p:cNvSpPr>
            <a:spLocks noChangeArrowheads="1"/>
          </p:cNvSpPr>
          <p:nvPr/>
        </p:nvSpPr>
        <p:spPr bwMode="auto">
          <a:xfrm>
            <a:off x="7002066" y="4245769"/>
            <a:ext cx="485775" cy="486966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9" name="Rectangle 34"/>
          <p:cNvSpPr>
            <a:spLocks noChangeArrowheads="1"/>
          </p:cNvSpPr>
          <p:nvPr/>
        </p:nvSpPr>
        <p:spPr bwMode="auto">
          <a:xfrm>
            <a:off x="3924300" y="3112294"/>
            <a:ext cx="485775" cy="486966"/>
          </a:xfrm>
          <a:prstGeom prst="rect">
            <a:avLst/>
          </a:prstGeom>
          <a:solidFill>
            <a:srgbClr val="00FF00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0099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30" name="Rectangle 35"/>
          <p:cNvSpPr>
            <a:spLocks noChangeArrowheads="1"/>
          </p:cNvSpPr>
          <p:nvPr/>
        </p:nvSpPr>
        <p:spPr bwMode="auto">
          <a:xfrm>
            <a:off x="4410075" y="2409825"/>
            <a:ext cx="485775" cy="486966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31" name="Rectangle 36"/>
          <p:cNvSpPr>
            <a:spLocks noChangeArrowheads="1"/>
          </p:cNvSpPr>
          <p:nvPr/>
        </p:nvSpPr>
        <p:spPr bwMode="auto">
          <a:xfrm>
            <a:off x="4895850" y="2409825"/>
            <a:ext cx="485775" cy="486966"/>
          </a:xfrm>
          <a:prstGeom prst="rect">
            <a:avLst/>
          </a:prstGeom>
          <a:solidFill>
            <a:srgbClr val="0000FF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000099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32" name="Rectangle 37"/>
          <p:cNvSpPr>
            <a:spLocks noChangeArrowheads="1"/>
          </p:cNvSpPr>
          <p:nvPr/>
        </p:nvSpPr>
        <p:spPr bwMode="auto">
          <a:xfrm>
            <a:off x="4410075" y="3112294"/>
            <a:ext cx="485775" cy="486966"/>
          </a:xfrm>
          <a:prstGeom prst="rect">
            <a:avLst/>
          </a:prstGeom>
          <a:solidFill>
            <a:srgbClr val="0000FF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000099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33" name="Rectangle 38"/>
          <p:cNvSpPr>
            <a:spLocks noChangeArrowheads="1"/>
          </p:cNvSpPr>
          <p:nvPr/>
        </p:nvSpPr>
        <p:spPr bwMode="auto">
          <a:xfrm>
            <a:off x="4895850" y="3112294"/>
            <a:ext cx="485775" cy="486966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34" name="Rectangle 39"/>
          <p:cNvSpPr>
            <a:spLocks noChangeArrowheads="1"/>
          </p:cNvSpPr>
          <p:nvPr/>
        </p:nvSpPr>
        <p:spPr bwMode="auto">
          <a:xfrm>
            <a:off x="6030516" y="3598069"/>
            <a:ext cx="485775" cy="486966"/>
          </a:xfrm>
          <a:prstGeom prst="rect">
            <a:avLst/>
          </a:prstGeom>
          <a:solidFill>
            <a:srgbClr val="0000FF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000099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35" name="Rectangle 40"/>
          <p:cNvSpPr>
            <a:spLocks noChangeArrowheads="1"/>
          </p:cNvSpPr>
          <p:nvPr/>
        </p:nvSpPr>
        <p:spPr bwMode="auto">
          <a:xfrm>
            <a:off x="6030516" y="4245769"/>
            <a:ext cx="485775" cy="486966"/>
          </a:xfrm>
          <a:prstGeom prst="rect">
            <a:avLst/>
          </a:prstGeom>
          <a:solidFill>
            <a:srgbClr val="0000FF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000099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36" name="Rectangle 41"/>
          <p:cNvSpPr>
            <a:spLocks noChangeArrowheads="1"/>
          </p:cNvSpPr>
          <p:nvPr/>
        </p:nvSpPr>
        <p:spPr bwMode="auto">
          <a:xfrm>
            <a:off x="6516291" y="3598069"/>
            <a:ext cx="485775" cy="486966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37" name="Rectangle 42"/>
          <p:cNvSpPr>
            <a:spLocks noChangeArrowheads="1"/>
          </p:cNvSpPr>
          <p:nvPr/>
        </p:nvSpPr>
        <p:spPr bwMode="auto">
          <a:xfrm>
            <a:off x="7002066" y="4245769"/>
            <a:ext cx="485775" cy="486966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38" name="Rectangle 43"/>
          <p:cNvSpPr>
            <a:spLocks noChangeArrowheads="1"/>
          </p:cNvSpPr>
          <p:nvPr/>
        </p:nvSpPr>
        <p:spPr bwMode="auto">
          <a:xfrm>
            <a:off x="7002066" y="3598069"/>
            <a:ext cx="485775" cy="486966"/>
          </a:xfrm>
          <a:prstGeom prst="rect">
            <a:avLst/>
          </a:prstGeom>
          <a:solidFill>
            <a:srgbClr val="00FF00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0099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39" name="Rectangle 44"/>
          <p:cNvSpPr>
            <a:spLocks noChangeArrowheads="1"/>
          </p:cNvSpPr>
          <p:nvPr/>
        </p:nvSpPr>
        <p:spPr bwMode="auto">
          <a:xfrm>
            <a:off x="6516291" y="4245769"/>
            <a:ext cx="485775" cy="486966"/>
          </a:xfrm>
          <a:prstGeom prst="rect">
            <a:avLst/>
          </a:prstGeom>
          <a:solidFill>
            <a:srgbClr val="00FF00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0099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40" name="Rectangle 45"/>
          <p:cNvSpPr>
            <a:spLocks noChangeArrowheads="1"/>
          </p:cNvSpPr>
          <p:nvPr/>
        </p:nvSpPr>
        <p:spPr bwMode="auto">
          <a:xfrm>
            <a:off x="2628900" y="971551"/>
            <a:ext cx="485775" cy="486965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41" name="Rectangle 46"/>
          <p:cNvSpPr>
            <a:spLocks noChangeArrowheads="1"/>
          </p:cNvSpPr>
          <p:nvPr/>
        </p:nvSpPr>
        <p:spPr bwMode="auto">
          <a:xfrm>
            <a:off x="3143250" y="971551"/>
            <a:ext cx="485775" cy="486965"/>
          </a:xfrm>
          <a:prstGeom prst="rect">
            <a:avLst/>
          </a:prstGeom>
          <a:solidFill>
            <a:srgbClr val="0000FF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000099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42" name="Rectangle 47"/>
          <p:cNvSpPr>
            <a:spLocks noChangeArrowheads="1"/>
          </p:cNvSpPr>
          <p:nvPr/>
        </p:nvSpPr>
        <p:spPr bwMode="auto">
          <a:xfrm>
            <a:off x="3657600" y="971551"/>
            <a:ext cx="485775" cy="486965"/>
          </a:xfrm>
          <a:prstGeom prst="rect">
            <a:avLst/>
          </a:prstGeom>
          <a:solidFill>
            <a:srgbClr val="00FF00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0099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43" name="Rectangle 48"/>
          <p:cNvSpPr>
            <a:spLocks noChangeArrowheads="1"/>
          </p:cNvSpPr>
          <p:nvPr/>
        </p:nvSpPr>
        <p:spPr bwMode="auto">
          <a:xfrm>
            <a:off x="2628900" y="1600201"/>
            <a:ext cx="485775" cy="486965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44" name="Rectangle 49"/>
          <p:cNvSpPr>
            <a:spLocks noChangeArrowheads="1"/>
          </p:cNvSpPr>
          <p:nvPr/>
        </p:nvSpPr>
        <p:spPr bwMode="auto">
          <a:xfrm>
            <a:off x="3143250" y="1600201"/>
            <a:ext cx="485775" cy="486965"/>
          </a:xfrm>
          <a:prstGeom prst="rect">
            <a:avLst/>
          </a:prstGeom>
          <a:solidFill>
            <a:srgbClr val="00FF00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0099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45" name="Rectangle 50"/>
          <p:cNvSpPr>
            <a:spLocks noChangeArrowheads="1"/>
          </p:cNvSpPr>
          <p:nvPr/>
        </p:nvSpPr>
        <p:spPr bwMode="auto">
          <a:xfrm>
            <a:off x="3657600" y="1600201"/>
            <a:ext cx="485775" cy="486965"/>
          </a:xfrm>
          <a:prstGeom prst="rect">
            <a:avLst/>
          </a:prstGeom>
          <a:solidFill>
            <a:srgbClr val="0000FF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000099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46" name="Rectangle 51"/>
          <p:cNvSpPr>
            <a:spLocks noChangeArrowheads="1"/>
          </p:cNvSpPr>
          <p:nvPr/>
        </p:nvSpPr>
        <p:spPr bwMode="auto">
          <a:xfrm>
            <a:off x="3924300" y="2409825"/>
            <a:ext cx="485775" cy="486966"/>
          </a:xfrm>
          <a:prstGeom prst="rect">
            <a:avLst/>
          </a:prstGeom>
          <a:solidFill>
            <a:srgbClr val="00FF00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009900"/>
            </a:prstShdw>
          </a:effectLst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85" name="Заголовок 1"/>
          <p:cNvSpPr txBox="1">
            <a:spLocks/>
          </p:cNvSpPr>
          <p:nvPr/>
        </p:nvSpPr>
        <p:spPr>
          <a:xfrm>
            <a:off x="2400300" y="3829050"/>
            <a:ext cx="2971800" cy="8572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defTabSz="685800">
              <a:spcBef>
                <a:spcPct val="0"/>
              </a:spcBef>
              <a:defRPr/>
            </a:pPr>
            <a:r>
              <a:rPr lang="ru-RU" sz="3225" b="1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6 способов</a:t>
            </a:r>
          </a:p>
        </p:txBody>
      </p:sp>
      <p:sp>
        <p:nvSpPr>
          <p:cNvPr id="47" name="object 2">
            <a:extLst>
              <a:ext uri="{FF2B5EF4-FFF2-40B4-BE49-F238E27FC236}">
                <a16:creationId xmlns:a16="http://schemas.microsoft.com/office/drawing/2014/main" id="{F42D346D-EC04-484C-ABBC-34E3F06CD5C8}"/>
              </a:ext>
            </a:extLst>
          </p:cNvPr>
          <p:cNvSpPr/>
          <p:nvPr/>
        </p:nvSpPr>
        <p:spPr>
          <a:xfrm>
            <a:off x="2" y="360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48" name="Заголовок 1">
            <a:extLst>
              <a:ext uri="{FF2B5EF4-FFF2-40B4-BE49-F238E27FC236}">
                <a16:creationId xmlns:a16="http://schemas.microsoft.com/office/drawing/2014/main" id="{B330919C-DF40-3744-B739-B5C8ED29BA9F}"/>
              </a:ext>
            </a:extLst>
          </p:cNvPr>
          <p:cNvSpPr txBox="1">
            <a:spLocks/>
          </p:cNvSpPr>
          <p:nvPr/>
        </p:nvSpPr>
        <p:spPr>
          <a:xfrm>
            <a:off x="179510" y="144795"/>
            <a:ext cx="8964488" cy="63515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>
              <a:defRPr sz="410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ru-RU" sz="2800" ker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МЕТОД  ПЕРЕБОРА  ВОЗМОЖНЫХ ВАРИАНТОВ</a:t>
            </a:r>
            <a:endParaRPr lang="ru-RU" sz="28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8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 txBox="1">
            <a:spLocks noGrp="1"/>
          </p:cNvSpPr>
          <p:nvPr/>
        </p:nvSpPr>
        <p:spPr>
          <a:xfrm>
            <a:off x="1485900" y="4767263"/>
            <a:ext cx="1600200" cy="273844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900" dirty="0">
                <a:solidFill>
                  <a:schemeClr val="tx1">
                    <a:tint val="75000"/>
                  </a:schemeClr>
                </a:solidFill>
              </a:rPr>
              <a:t> </a:t>
            </a:r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6057900" y="4767263"/>
            <a:ext cx="1600200" cy="273844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09BB4595-C148-4514-836D-B36A9EF26467}" type="slidenum">
              <a:rPr lang="ru-RU" sz="9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5</a:t>
            </a:fld>
            <a:endParaRPr lang="ru-RU" sz="90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593063"/>
            <a:ext cx="1143000" cy="810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7308" y="3334345"/>
            <a:ext cx="1148954" cy="870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598069"/>
            <a:ext cx="1104900" cy="832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713" y="2787254"/>
            <a:ext cx="1134666" cy="897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323528" y="768430"/>
            <a:ext cx="8820470" cy="1403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buFontTx/>
              <a:buNone/>
              <a:defRPr/>
            </a:pP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№2</a:t>
            </a:r>
            <a:r>
              <a:rPr lang="ru-RU" altLang="ru-RU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На цветочной клумбе сидели </a:t>
            </a:r>
            <a:r>
              <a:rPr lang="ru-RU" alt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ш</a:t>
            </a:r>
            <a:r>
              <a:rPr lang="ru-RU" altLang="ru-RU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мель, </a:t>
            </a:r>
            <a:r>
              <a:rPr lang="ru-RU" alt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ж</a:t>
            </a:r>
            <a:r>
              <a:rPr lang="ru-RU" altLang="ru-RU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ук, </a:t>
            </a:r>
            <a:r>
              <a:rPr lang="ru-RU" alt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ru-RU" altLang="ru-RU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абочка и </a:t>
            </a:r>
            <a:r>
              <a:rPr lang="ru-RU" alt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altLang="ru-RU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уха. Два насекомых улетели. Какие пары насекомых могли улететь? 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Укажите все возможные варианты. Сколько таких вариантов?</a:t>
            </a:r>
          </a:p>
          <a:p>
            <a:pPr>
              <a:buFontTx/>
              <a:buNone/>
              <a:defRPr/>
            </a:pPr>
            <a:endParaRPr lang="ru-RU" altLang="ru-RU" sz="21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1151335" y="210741"/>
            <a:ext cx="6858000" cy="1026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ru-RU" altLang="ru-RU" sz="2700" b="1" dirty="0">
                <a:solidFill>
                  <a:srgbClr val="006600"/>
                </a:solidFill>
              </a:rPr>
              <a:t> </a:t>
            </a:r>
            <a:r>
              <a:rPr lang="ru-RU" altLang="ru-RU" sz="21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ru-RU" altLang="ru-RU" sz="2100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1925241" y="3598069"/>
            <a:ext cx="397866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ш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3707606" y="4624388"/>
            <a:ext cx="389850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ж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5489972" y="4624388"/>
            <a:ext cx="333746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б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6948487" y="3706416"/>
            <a:ext cx="383438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м</a:t>
            </a: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3349D5D4-FC28-7044-9E19-6A9669883667}"/>
              </a:ext>
            </a:extLst>
          </p:cNvPr>
          <p:cNvSpPr/>
          <p:nvPr/>
        </p:nvSpPr>
        <p:spPr>
          <a:xfrm>
            <a:off x="2" y="360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D2ECAA7F-78E5-DF40-8994-8AFC73BD53C8}"/>
              </a:ext>
            </a:extLst>
          </p:cNvPr>
          <p:cNvSpPr txBox="1">
            <a:spLocks/>
          </p:cNvSpPr>
          <p:nvPr/>
        </p:nvSpPr>
        <p:spPr>
          <a:xfrm>
            <a:off x="179510" y="144795"/>
            <a:ext cx="8964488" cy="6351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ru-RU" sz="2800" ker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МЕТОД  ПЕРЕБОРА  ВОЗМОЖНЫХ ВАРИАНТОВ</a:t>
            </a:r>
            <a:endParaRPr lang="ru-RU" sz="28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40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7" grpId="0"/>
      <p:bldP spid="24587" grpId="1"/>
      <p:bldP spid="24588" grpId="0"/>
      <p:bldP spid="24589" grpId="0"/>
      <p:bldP spid="24590" grpId="0"/>
      <p:bldP spid="245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 txBox="1">
            <a:spLocks noGrp="1"/>
          </p:cNvSpPr>
          <p:nvPr/>
        </p:nvSpPr>
        <p:spPr>
          <a:xfrm>
            <a:off x="1485900" y="4767263"/>
            <a:ext cx="1600200" cy="273844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900" dirty="0">
                <a:solidFill>
                  <a:schemeClr val="tx1">
                    <a:tint val="75000"/>
                  </a:schemeClr>
                </a:solidFill>
              </a:rPr>
              <a:t> </a:t>
            </a:r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6057900" y="4767263"/>
            <a:ext cx="1600200" cy="273844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A069AFA3-C210-47A1-8F7C-2CC46AE6FB5B}" type="slidenum">
              <a:rPr lang="ru-RU" sz="9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6</a:t>
            </a:fld>
            <a:endParaRPr lang="ru-RU" sz="90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235" y="1221582"/>
            <a:ext cx="864394" cy="5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1221581"/>
            <a:ext cx="756047" cy="572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466" y="2356247"/>
            <a:ext cx="864394" cy="613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9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235" y="3489722"/>
            <a:ext cx="864394" cy="613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860" y="2356247"/>
            <a:ext cx="8096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1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3489722"/>
            <a:ext cx="756047" cy="598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7878" y="1221581"/>
            <a:ext cx="756047" cy="572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5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7878" y="2409825"/>
            <a:ext cx="756047" cy="572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6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925" y="1221582"/>
            <a:ext cx="781050" cy="588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7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925" y="2409826"/>
            <a:ext cx="702469" cy="556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22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441" y="1221581"/>
            <a:ext cx="701278" cy="53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23" name="Picture 2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719" y="1221582"/>
            <a:ext cx="702469" cy="556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0" name="Rectangle 24"/>
          <p:cNvSpPr>
            <a:spLocks noChangeArrowheads="1"/>
          </p:cNvSpPr>
          <p:nvPr/>
        </p:nvSpPr>
        <p:spPr bwMode="auto">
          <a:xfrm>
            <a:off x="1378345" y="646413"/>
            <a:ext cx="14585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b="1" i="1" u="sng" dirty="0">
                <a:solidFill>
                  <a:srgbClr val="FF3300"/>
                </a:solidFill>
              </a:rPr>
              <a:t>Решение</a:t>
            </a:r>
            <a:endParaRPr lang="ru-RU" altLang="ru-RU" sz="2400" b="1" u="sng" dirty="0">
              <a:solidFill>
                <a:srgbClr val="FF3300"/>
              </a:solidFill>
            </a:endParaRPr>
          </a:p>
        </p:txBody>
      </p:sp>
      <p:sp>
        <p:nvSpPr>
          <p:cNvPr id="25625" name="Rectangle 25"/>
          <p:cNvSpPr>
            <a:spLocks noChangeArrowheads="1"/>
          </p:cNvSpPr>
          <p:nvPr/>
        </p:nvSpPr>
        <p:spPr bwMode="auto">
          <a:xfrm>
            <a:off x="3869531" y="3543300"/>
            <a:ext cx="2214563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ru-RU" altLang="ru-RU" sz="2100" b="1" i="1">
                <a:solidFill>
                  <a:srgbClr val="003300"/>
                </a:solidFill>
              </a:rPr>
              <a:t>Всего </a:t>
            </a:r>
            <a:r>
              <a:rPr lang="ru-RU" altLang="ru-RU" sz="2400" b="1" i="1">
                <a:solidFill>
                  <a:srgbClr val="003300"/>
                </a:solidFill>
              </a:rPr>
              <a:t> 3+2+1=6</a:t>
            </a:r>
            <a:endParaRPr lang="ru-RU" altLang="ru-RU" sz="2400" b="1"/>
          </a:p>
        </p:txBody>
      </p:sp>
      <p:sp>
        <p:nvSpPr>
          <p:cNvPr id="25626" name="Rectangle 26"/>
          <p:cNvSpPr>
            <a:spLocks noChangeArrowheads="1"/>
          </p:cNvSpPr>
          <p:nvPr/>
        </p:nvSpPr>
        <p:spPr bwMode="auto">
          <a:xfrm>
            <a:off x="3869531" y="4245769"/>
            <a:ext cx="3024188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ru-RU" altLang="ru-RU" sz="2400" b="1" i="1">
                <a:solidFill>
                  <a:srgbClr val="FF3300"/>
                </a:solidFill>
              </a:rPr>
              <a:t>Ответ:6 вариантов</a:t>
            </a:r>
            <a:endParaRPr lang="ru-RU" altLang="ru-RU" sz="2400" b="1">
              <a:solidFill>
                <a:srgbClr val="FF3300"/>
              </a:solidFill>
            </a:endParaRPr>
          </a:p>
        </p:txBody>
      </p:sp>
      <p:sp>
        <p:nvSpPr>
          <p:cNvPr id="25627" name="Rectangle 27"/>
          <p:cNvSpPr>
            <a:spLocks noChangeArrowheads="1"/>
          </p:cNvSpPr>
          <p:nvPr/>
        </p:nvSpPr>
        <p:spPr bwMode="auto">
          <a:xfrm>
            <a:off x="1709737" y="1815704"/>
            <a:ext cx="397866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ш</a:t>
            </a:r>
          </a:p>
        </p:txBody>
      </p:sp>
      <p:sp>
        <p:nvSpPr>
          <p:cNvPr id="25628" name="Rectangle 28"/>
          <p:cNvSpPr>
            <a:spLocks noChangeArrowheads="1"/>
          </p:cNvSpPr>
          <p:nvPr/>
        </p:nvSpPr>
        <p:spPr bwMode="auto">
          <a:xfrm>
            <a:off x="1709737" y="2950369"/>
            <a:ext cx="397866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ш</a:t>
            </a:r>
          </a:p>
        </p:txBody>
      </p:sp>
      <p:sp>
        <p:nvSpPr>
          <p:cNvPr id="25629" name="Rectangle 29"/>
          <p:cNvSpPr>
            <a:spLocks noChangeArrowheads="1"/>
          </p:cNvSpPr>
          <p:nvPr/>
        </p:nvSpPr>
        <p:spPr bwMode="auto">
          <a:xfrm>
            <a:off x="1763316" y="4083844"/>
            <a:ext cx="397866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ш</a:t>
            </a:r>
          </a:p>
        </p:txBody>
      </p:sp>
      <p:sp>
        <p:nvSpPr>
          <p:cNvPr id="25630" name="Rectangle 30"/>
          <p:cNvSpPr>
            <a:spLocks noChangeArrowheads="1"/>
          </p:cNvSpPr>
          <p:nvPr/>
        </p:nvSpPr>
        <p:spPr bwMode="auto">
          <a:xfrm>
            <a:off x="4248150" y="3003947"/>
            <a:ext cx="389850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ж</a:t>
            </a:r>
          </a:p>
        </p:txBody>
      </p:sp>
      <p:sp>
        <p:nvSpPr>
          <p:cNvPr id="25631" name="Rectangle 31"/>
          <p:cNvSpPr>
            <a:spLocks noChangeArrowheads="1"/>
          </p:cNvSpPr>
          <p:nvPr/>
        </p:nvSpPr>
        <p:spPr bwMode="auto">
          <a:xfrm>
            <a:off x="4248150" y="1815704"/>
            <a:ext cx="389850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ж</a:t>
            </a:r>
          </a:p>
        </p:txBody>
      </p:sp>
      <p:sp>
        <p:nvSpPr>
          <p:cNvPr id="25632" name="Rectangle 32"/>
          <p:cNvSpPr>
            <a:spLocks noChangeArrowheads="1"/>
          </p:cNvSpPr>
          <p:nvPr/>
        </p:nvSpPr>
        <p:spPr bwMode="auto">
          <a:xfrm>
            <a:off x="2574131" y="2950369"/>
            <a:ext cx="333746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б</a:t>
            </a:r>
          </a:p>
        </p:txBody>
      </p:sp>
      <p:sp>
        <p:nvSpPr>
          <p:cNvPr id="25633" name="Rectangle 33"/>
          <p:cNvSpPr>
            <a:spLocks noChangeArrowheads="1"/>
          </p:cNvSpPr>
          <p:nvPr/>
        </p:nvSpPr>
        <p:spPr bwMode="auto">
          <a:xfrm>
            <a:off x="5004197" y="1815704"/>
            <a:ext cx="333746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б</a:t>
            </a:r>
          </a:p>
        </p:txBody>
      </p:sp>
      <p:sp>
        <p:nvSpPr>
          <p:cNvPr id="25634" name="Rectangle 34"/>
          <p:cNvSpPr>
            <a:spLocks noChangeArrowheads="1"/>
          </p:cNvSpPr>
          <p:nvPr/>
        </p:nvSpPr>
        <p:spPr bwMode="auto">
          <a:xfrm>
            <a:off x="6407944" y="1762125"/>
            <a:ext cx="333746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б</a:t>
            </a:r>
          </a:p>
        </p:txBody>
      </p:sp>
      <p:sp>
        <p:nvSpPr>
          <p:cNvPr id="25635" name="Rectangle 35"/>
          <p:cNvSpPr>
            <a:spLocks noChangeArrowheads="1"/>
          </p:cNvSpPr>
          <p:nvPr/>
        </p:nvSpPr>
        <p:spPr bwMode="auto">
          <a:xfrm>
            <a:off x="2627710" y="1815704"/>
            <a:ext cx="389850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ж</a:t>
            </a:r>
          </a:p>
        </p:txBody>
      </p:sp>
      <p:sp>
        <p:nvSpPr>
          <p:cNvPr id="25636" name="Rectangle 36"/>
          <p:cNvSpPr>
            <a:spLocks noChangeArrowheads="1"/>
          </p:cNvSpPr>
          <p:nvPr/>
        </p:nvSpPr>
        <p:spPr bwMode="auto">
          <a:xfrm>
            <a:off x="2627710" y="4083844"/>
            <a:ext cx="383438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м</a:t>
            </a:r>
          </a:p>
        </p:txBody>
      </p:sp>
      <p:sp>
        <p:nvSpPr>
          <p:cNvPr id="25637" name="Rectangle 37"/>
          <p:cNvSpPr>
            <a:spLocks noChangeArrowheads="1"/>
          </p:cNvSpPr>
          <p:nvPr/>
        </p:nvSpPr>
        <p:spPr bwMode="auto">
          <a:xfrm>
            <a:off x="7163991" y="1762125"/>
            <a:ext cx="383438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м</a:t>
            </a:r>
          </a:p>
        </p:txBody>
      </p:sp>
      <p:sp>
        <p:nvSpPr>
          <p:cNvPr id="25638" name="Rectangle 38"/>
          <p:cNvSpPr>
            <a:spLocks noChangeArrowheads="1"/>
          </p:cNvSpPr>
          <p:nvPr/>
        </p:nvSpPr>
        <p:spPr bwMode="auto">
          <a:xfrm>
            <a:off x="5004197" y="3003947"/>
            <a:ext cx="383438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altLang="ru-RU" sz="2175" b="1">
                <a:effectLst>
                  <a:outerShdw blurRad="38100" dist="38100" dir="2700000" algn="tl">
                    <a:srgbClr val="FFFFFF"/>
                  </a:outerShdw>
                </a:effectLst>
              </a:rPr>
              <a:t>м</a:t>
            </a:r>
          </a:p>
        </p:txBody>
      </p:sp>
      <p:sp>
        <p:nvSpPr>
          <p:cNvPr id="31" name="object 2">
            <a:extLst>
              <a:ext uri="{FF2B5EF4-FFF2-40B4-BE49-F238E27FC236}">
                <a16:creationId xmlns:a16="http://schemas.microsoft.com/office/drawing/2014/main" id="{6C995DE7-FA07-5D4F-9A56-DC5AECBC9621}"/>
              </a:ext>
            </a:extLst>
          </p:cNvPr>
          <p:cNvSpPr/>
          <p:nvPr/>
        </p:nvSpPr>
        <p:spPr>
          <a:xfrm>
            <a:off x="0" y="-27777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32" name="Заголовок 1">
            <a:extLst>
              <a:ext uri="{FF2B5EF4-FFF2-40B4-BE49-F238E27FC236}">
                <a16:creationId xmlns:a16="http://schemas.microsoft.com/office/drawing/2014/main" id="{8ABBB50E-B931-B941-B1A6-1C1980828627}"/>
              </a:ext>
            </a:extLst>
          </p:cNvPr>
          <p:cNvSpPr txBox="1">
            <a:spLocks/>
          </p:cNvSpPr>
          <p:nvPr/>
        </p:nvSpPr>
        <p:spPr>
          <a:xfrm>
            <a:off x="179512" y="30758"/>
            <a:ext cx="8964488" cy="6351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ru-RU" sz="2800" ker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МЕТОД  ПЕРЕБОРА  ВОЗМОЖНЫХ ВАРИАНТОВ</a:t>
            </a:r>
            <a:endParaRPr lang="ru-RU" sz="28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902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1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10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10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5" grpId="0"/>
      <p:bldP spid="25626" grpId="0"/>
      <p:bldP spid="25627" grpId="0"/>
      <p:bldP spid="25628" grpId="0"/>
      <p:bldP spid="25629" grpId="0"/>
      <p:bldP spid="25630" grpId="0"/>
      <p:bldP spid="25631" grpId="0"/>
      <p:bldP spid="25632" grpId="0"/>
      <p:bldP spid="25633" grpId="0"/>
      <p:bldP spid="25634" grpId="0"/>
      <p:bldP spid="25635" grpId="0"/>
      <p:bldP spid="25636" grpId="0"/>
      <p:bldP spid="25637" grpId="0"/>
      <p:bldP spid="256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5516" y="870125"/>
            <a:ext cx="8712968" cy="2385268"/>
          </a:xfrm>
        </p:spPr>
        <p:txBody>
          <a:bodyPr/>
          <a:lstStyle/>
          <a:p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3.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Миша решил в воскресенье навестить дедушку, друга Петю и старшего брата Володю. В каком порядке он может организовать визиты? Сколько вариантов получилось 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4" descr="44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28851" y="2628900"/>
            <a:ext cx="1345406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6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63415" y="2286001"/>
            <a:ext cx="1403747" cy="982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43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57700" y="3714750"/>
            <a:ext cx="8477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464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78216" y="2518172"/>
            <a:ext cx="912019" cy="18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bject 2">
            <a:extLst>
              <a:ext uri="{FF2B5EF4-FFF2-40B4-BE49-F238E27FC236}">
                <a16:creationId xmlns:a16="http://schemas.microsoft.com/office/drawing/2014/main" id="{4906A1D7-8188-E441-81A0-0CF40832AB9D}"/>
              </a:ext>
            </a:extLst>
          </p:cNvPr>
          <p:cNvSpPr/>
          <p:nvPr/>
        </p:nvSpPr>
        <p:spPr>
          <a:xfrm>
            <a:off x="2" y="360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B79F18BC-CCE1-9845-B44E-2D839616B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0" y="144795"/>
            <a:ext cx="8964488" cy="6351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МЕТОД  ПЕРЕБОРА  ВОЗМОЖНЫХ ВАРИАНТОВ</a:t>
            </a:r>
          </a:p>
        </p:txBody>
      </p:sp>
    </p:spTree>
    <p:extLst>
      <p:ext uri="{BB962C8B-B14F-4D97-AF65-F5344CB8AC3E}">
        <p14:creationId xmlns:p14="http://schemas.microsoft.com/office/powerpoint/2010/main" val="1358627627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95262"/>
            <a:ext cx="5609035" cy="415498"/>
          </a:xfrm>
        </p:spPr>
        <p:txBody>
          <a:bodyPr/>
          <a:lstStyle/>
          <a:p>
            <a:pPr algn="ctr">
              <a:defRPr/>
            </a:pPr>
            <a:r>
              <a:rPr lang="ru-RU" sz="27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</a:rPr>
              <a:t>      Решение задачи:</a:t>
            </a:r>
          </a:p>
        </p:txBody>
      </p:sp>
      <p:pic>
        <p:nvPicPr>
          <p:cNvPr id="68611" name="Picture 4" descr="44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6498" y="789385"/>
            <a:ext cx="672703" cy="863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2" name="Picture 5" descr="6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33588" y="1977628"/>
            <a:ext cx="971550" cy="679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3" name="Picture 6" descr="43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6498" y="2031206"/>
            <a:ext cx="70604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4" name="Picture 7" descr="464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46019" y="1762126"/>
            <a:ext cx="547688" cy="1135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5" name="Picture 8" descr="43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1392" y="3436144"/>
            <a:ext cx="70604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6" name="Picture 10" descr="464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36056" y="3381376"/>
            <a:ext cx="547688" cy="1135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7" name="Picture 11" descr="6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4029" y="3327797"/>
            <a:ext cx="971550" cy="679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8" name="Picture 12" descr="464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50619" y="3327798"/>
            <a:ext cx="547688" cy="1135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9" name="Picture 13" descr="6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8591" y="3381376"/>
            <a:ext cx="971550" cy="679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20" name="Picture 14" descr="43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10413" y="3381375"/>
            <a:ext cx="706041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21" name="Line 16"/>
          <p:cNvSpPr>
            <a:spLocks noChangeShapeType="1"/>
          </p:cNvSpPr>
          <p:nvPr/>
        </p:nvSpPr>
        <p:spPr bwMode="auto">
          <a:xfrm flipH="1">
            <a:off x="2519363" y="1221582"/>
            <a:ext cx="1889522" cy="70246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2175"/>
          </a:p>
        </p:txBody>
      </p:sp>
      <p:sp>
        <p:nvSpPr>
          <p:cNvPr id="68622" name="Line 17"/>
          <p:cNvSpPr>
            <a:spLocks noChangeShapeType="1"/>
          </p:cNvSpPr>
          <p:nvPr/>
        </p:nvSpPr>
        <p:spPr bwMode="auto">
          <a:xfrm flipH="1">
            <a:off x="1925242" y="2680097"/>
            <a:ext cx="486965" cy="7560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2175"/>
          </a:p>
        </p:txBody>
      </p:sp>
      <p:sp>
        <p:nvSpPr>
          <p:cNvPr id="68623" name="Line 19"/>
          <p:cNvSpPr>
            <a:spLocks noChangeShapeType="1"/>
          </p:cNvSpPr>
          <p:nvPr/>
        </p:nvSpPr>
        <p:spPr bwMode="auto">
          <a:xfrm>
            <a:off x="2627710" y="2625328"/>
            <a:ext cx="323850" cy="7560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2175"/>
          </a:p>
        </p:txBody>
      </p:sp>
      <p:sp>
        <p:nvSpPr>
          <p:cNvPr id="68624" name="Line 21"/>
          <p:cNvSpPr>
            <a:spLocks noChangeShapeType="1"/>
          </p:cNvSpPr>
          <p:nvPr/>
        </p:nvSpPr>
        <p:spPr bwMode="auto">
          <a:xfrm>
            <a:off x="4733925" y="1653779"/>
            <a:ext cx="0" cy="3774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2175"/>
          </a:p>
        </p:txBody>
      </p:sp>
      <p:sp>
        <p:nvSpPr>
          <p:cNvPr id="68625" name="Line 23"/>
          <p:cNvSpPr>
            <a:spLocks noChangeShapeType="1"/>
          </p:cNvSpPr>
          <p:nvPr/>
        </p:nvSpPr>
        <p:spPr bwMode="auto">
          <a:xfrm flipH="1">
            <a:off x="4248150" y="2842022"/>
            <a:ext cx="377429" cy="485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2175"/>
          </a:p>
        </p:txBody>
      </p:sp>
      <p:sp>
        <p:nvSpPr>
          <p:cNvPr id="68626" name="Line 26"/>
          <p:cNvSpPr>
            <a:spLocks noChangeShapeType="1"/>
          </p:cNvSpPr>
          <p:nvPr/>
        </p:nvSpPr>
        <p:spPr bwMode="auto">
          <a:xfrm>
            <a:off x="4895850" y="2842022"/>
            <a:ext cx="216694" cy="485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2175"/>
          </a:p>
        </p:txBody>
      </p:sp>
      <p:sp>
        <p:nvSpPr>
          <p:cNvPr id="68627" name="Line 28"/>
          <p:cNvSpPr>
            <a:spLocks noChangeShapeType="1"/>
          </p:cNvSpPr>
          <p:nvPr/>
        </p:nvSpPr>
        <p:spPr bwMode="auto">
          <a:xfrm>
            <a:off x="4950619" y="1275160"/>
            <a:ext cx="1295400" cy="540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2175"/>
          </a:p>
        </p:txBody>
      </p:sp>
      <p:sp>
        <p:nvSpPr>
          <p:cNvPr id="68628" name="Line 29"/>
          <p:cNvSpPr>
            <a:spLocks noChangeShapeType="1"/>
          </p:cNvSpPr>
          <p:nvPr/>
        </p:nvSpPr>
        <p:spPr bwMode="auto">
          <a:xfrm flipH="1">
            <a:off x="6354366" y="2895600"/>
            <a:ext cx="161925" cy="485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2175"/>
          </a:p>
        </p:txBody>
      </p:sp>
      <p:sp>
        <p:nvSpPr>
          <p:cNvPr id="68629" name="Line 30"/>
          <p:cNvSpPr>
            <a:spLocks noChangeShapeType="1"/>
          </p:cNvSpPr>
          <p:nvPr/>
        </p:nvSpPr>
        <p:spPr bwMode="auto">
          <a:xfrm>
            <a:off x="6624638" y="2895600"/>
            <a:ext cx="756047" cy="485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2175"/>
          </a:p>
        </p:txBody>
      </p:sp>
      <p:sp>
        <p:nvSpPr>
          <p:cNvPr id="23" name="Rectangle 2"/>
          <p:cNvSpPr txBox="1">
            <a:spLocks noChangeArrowheads="1"/>
          </p:cNvSpPr>
          <p:nvPr/>
        </p:nvSpPr>
        <p:spPr>
          <a:xfrm>
            <a:off x="3028950" y="4629150"/>
            <a:ext cx="3314700" cy="363141"/>
          </a:xfrm>
          <a:prstGeom prst="rect">
            <a:avLst/>
          </a:prstGeom>
        </p:spPr>
        <p:txBody>
          <a:bodyPr anchor="ctr">
            <a:normAutofit fontScale="77500" lnSpcReduction="20000"/>
          </a:bodyPr>
          <a:lstStyle/>
          <a:p>
            <a:pPr algn="ctr" defTabSz="685800">
              <a:spcBef>
                <a:spcPct val="0"/>
              </a:spcBef>
              <a:defRPr/>
            </a:pPr>
            <a:r>
              <a:rPr lang="ru-RU" sz="2700" b="1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j-ea"/>
                <a:cs typeface="+mj-cs"/>
              </a:rPr>
              <a:t>      6 способов</a:t>
            </a:r>
          </a:p>
        </p:txBody>
      </p:sp>
    </p:spTree>
    <p:extLst>
      <p:ext uri="{BB962C8B-B14F-4D97-AF65-F5344CB8AC3E}">
        <p14:creationId xmlns:p14="http://schemas.microsoft.com/office/powerpoint/2010/main" val="30490994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17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8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68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6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6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68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68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6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6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6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68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/>
      <p:bldP spid="68621" grpId="0" animBg="1"/>
      <p:bldP spid="68622" grpId="0" animBg="1"/>
      <p:bldP spid="68623" grpId="0" animBg="1"/>
      <p:bldP spid="68624" grpId="0" animBg="1"/>
      <p:bldP spid="68625" grpId="0" animBg="1"/>
      <p:bldP spid="68626" grpId="0" animBg="1"/>
      <p:bldP spid="68627" grpId="0" animBg="1"/>
      <p:bldP spid="68628" grpId="0" animBg="1"/>
      <p:bldP spid="68629" grpId="0" animBg="1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8345" y="896483"/>
            <a:ext cx="8496944" cy="2015936"/>
          </a:xfrm>
        </p:spPr>
        <p:txBody>
          <a:bodyPr/>
          <a:lstStyle/>
          <a:p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4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Сколько различных завтраков, состоящих из 1 напитка и 1 вида выпечки, можно составить из чая, кофе, булочки, печенья и вафель?</a:t>
            </a:r>
          </a:p>
          <a:p>
            <a:endParaRPr lang="ru-RU" dirty="0"/>
          </a:p>
        </p:txBody>
      </p:sp>
      <p:pic>
        <p:nvPicPr>
          <p:cNvPr id="4" name="Picture 4" descr="ча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2057400"/>
            <a:ext cx="142875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коф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3543300"/>
            <a:ext cx="1350169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вафли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43551" y="2343151"/>
            <a:ext cx="754856" cy="754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булка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15151" y="3028950"/>
            <a:ext cx="754856" cy="7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печенье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1" y="3943350"/>
            <a:ext cx="1021556" cy="658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ject 2">
            <a:extLst>
              <a:ext uri="{FF2B5EF4-FFF2-40B4-BE49-F238E27FC236}">
                <a16:creationId xmlns:a16="http://schemas.microsoft.com/office/drawing/2014/main" id="{B1A81B16-93C1-A049-8C0C-233C09D061D1}"/>
              </a:ext>
            </a:extLst>
          </p:cNvPr>
          <p:cNvSpPr/>
          <p:nvPr/>
        </p:nvSpPr>
        <p:spPr>
          <a:xfrm>
            <a:off x="2" y="360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5752AD6A-DC34-9C43-A3BC-9C9557AF5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0" y="144795"/>
            <a:ext cx="8964488" cy="63515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МЕТОД  ПЕРЕБОРА  ВОЗМОЖНЫХ ВАРИАНТОВ</a:t>
            </a:r>
          </a:p>
        </p:txBody>
      </p:sp>
    </p:spTree>
    <p:extLst>
      <p:ext uri="{BB962C8B-B14F-4D97-AF65-F5344CB8AC3E}">
        <p14:creationId xmlns:p14="http://schemas.microsoft.com/office/powerpoint/2010/main" val="63839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a6bbbb55cb81a38516099dac32f985d2592ace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20439</TotalTime>
  <Words>304</Words>
  <Application>Microsoft Macintosh PowerPoint</Application>
  <PresentationFormat>Экран (16:9)</PresentationFormat>
  <Paragraphs>81</Paragraphs>
  <Slides>13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Формула</vt:lpstr>
      <vt:lpstr>Презентация PowerPoint</vt:lpstr>
      <vt:lpstr>Комбинаторные задачи</vt:lpstr>
      <vt:lpstr> МЕТОД  ПЕРЕБОРА  ВОЗМОЖНЫХ ВАРИАНТОВ</vt:lpstr>
      <vt:lpstr>Решение задачи:</vt:lpstr>
      <vt:lpstr>Презентация PowerPoint</vt:lpstr>
      <vt:lpstr>Презентация PowerPoint</vt:lpstr>
      <vt:lpstr> МЕТОД  ПЕРЕБОРА  ВОЗМОЖНЫХ ВАРИАНТОВ</vt:lpstr>
      <vt:lpstr>      Решение задачи:</vt:lpstr>
      <vt:lpstr> МЕТОД  ПЕРЕБОРА  ВОЗМОЖНЫХ ВАРИАНТОВ</vt:lpstr>
      <vt:lpstr>Решение задачи: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1537</cp:revision>
  <dcterms:created xsi:type="dcterms:W3CDTF">2020-04-09T07:32:19Z</dcterms:created>
  <dcterms:modified xsi:type="dcterms:W3CDTF">2021-03-29T20:48:10Z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