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381" r:id="rId2"/>
    <p:sldId id="1640" r:id="rId3"/>
    <p:sldId id="1641" r:id="rId4"/>
    <p:sldId id="262" r:id="rId5"/>
    <p:sldId id="263" r:id="rId6"/>
    <p:sldId id="311" r:id="rId7"/>
    <p:sldId id="287" r:id="rId8"/>
    <p:sldId id="288" r:id="rId9"/>
    <p:sldId id="281" r:id="rId10"/>
    <p:sldId id="282" r:id="rId11"/>
    <p:sldId id="276" r:id="rId12"/>
    <p:sldId id="1639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4" autoAdjust="0"/>
    <p:restoredTop sz="92936" autoAdjust="0"/>
  </p:normalViewPr>
  <p:slideViewPr>
    <p:cSldViewPr>
      <p:cViewPr varScale="1">
        <p:scale>
          <a:sx n="136" d="100"/>
          <a:sy n="136" d="100"/>
        </p:scale>
        <p:origin x="824" y="18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75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75"/>
          </a:p>
        </p:txBody>
      </p:sp>
    </p:spTree>
    <p:extLst>
      <p:ext uri="{BB962C8B-B14F-4D97-AF65-F5344CB8AC3E}">
        <p14:creationId xmlns:p14="http://schemas.microsoft.com/office/powerpoint/2010/main" val="211454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87453"/>
            <a:ext cx="2790048" cy="2111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2F04DEE2-4207-734D-BC91-D84C85FF089E}"/>
              </a:ext>
            </a:extLst>
          </p:cNvPr>
          <p:cNvSpPr txBox="1"/>
          <p:nvPr/>
        </p:nvSpPr>
        <p:spPr>
          <a:xfrm>
            <a:off x="1134111" y="2552471"/>
            <a:ext cx="6022489" cy="1381138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8405" defTabSz="914114">
              <a:spcBef>
                <a:spcPts val="110"/>
              </a:spcBef>
            </a:pP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ru-RU" sz="4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defTabSz="914114">
              <a:spcBef>
                <a:spcPts val="110"/>
              </a:spcBef>
            </a:pPr>
            <a:r>
              <a:rPr lang="ru-RU" sz="4400" b="1" dirty="0">
                <a:solidFill>
                  <a:schemeClr val="tx2"/>
                </a:solidFill>
                <a:latin typeface="Arial"/>
                <a:cs typeface="Arial"/>
              </a:rPr>
              <a:t>РЕШЕНИЕ ЗАДАЧ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45F1357F-4EFB-A04D-BC67-D59F409442D4}"/>
              </a:ext>
            </a:extLst>
          </p:cNvPr>
          <p:cNvSpPr/>
          <p:nvPr/>
        </p:nvSpPr>
        <p:spPr>
          <a:xfrm>
            <a:off x="408748" y="2546505"/>
            <a:ext cx="562851" cy="6726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7A92A707-36AB-2E46-9577-129D76D0CAAB}"/>
              </a:ext>
            </a:extLst>
          </p:cNvPr>
          <p:cNvSpPr/>
          <p:nvPr/>
        </p:nvSpPr>
        <p:spPr>
          <a:xfrm>
            <a:off x="408749" y="3268997"/>
            <a:ext cx="562851" cy="7137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1485900" y="4767263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9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325916" y="4767263"/>
            <a:ext cx="332184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93D6516-1C5B-4082-BFCC-E8B56C6190C0}" type="slidenum">
              <a:rPr lang="ru-RU" sz="9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10</a:t>
            </a:fld>
            <a:endParaRPr lang="ru-RU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95537" y="1197770"/>
            <a:ext cx="6373415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100" i="1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232545" y="1514834"/>
            <a:ext cx="2376488" cy="4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i="1" dirty="0">
                <a:solidFill>
                  <a:srgbClr val="800000"/>
                </a:solidFill>
              </a:rPr>
              <a:t>ВЗ, ВМ, ВП, ВС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95536" y="1953817"/>
            <a:ext cx="6426994" cy="8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100" i="1" dirty="0">
                <a:solidFill>
                  <a:srgbClr val="003300"/>
                </a:solidFill>
              </a:rPr>
              <a:t>  </a:t>
            </a:r>
            <a:endParaRPr lang="ru-RU" altLang="ru-RU" sz="24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277541" y="2031207"/>
            <a:ext cx="6723459" cy="8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100" i="1" dirty="0">
                <a:solidFill>
                  <a:srgbClr val="003300"/>
                </a:solidFill>
              </a:rPr>
              <a:t> 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277541" y="3112294"/>
            <a:ext cx="33480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100" i="1" u="sng" dirty="0">
                <a:solidFill>
                  <a:srgbClr val="003300"/>
                </a:solidFill>
              </a:rPr>
              <a:t> </a:t>
            </a:r>
            <a:endParaRPr lang="ru-RU" altLang="ru-RU" sz="2100" dirty="0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015977" y="2277667"/>
            <a:ext cx="1889522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</a:rPr>
              <a:t>ЗМ, ЗП, ЗС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2318417" y="2895601"/>
            <a:ext cx="1458516" cy="43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i="1" dirty="0">
                <a:solidFill>
                  <a:srgbClr val="800000"/>
                </a:solidFill>
              </a:rPr>
              <a:t>МП, МС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707481" y="3390312"/>
            <a:ext cx="757238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i="1" dirty="0">
                <a:solidFill>
                  <a:srgbClr val="800000"/>
                </a:solidFill>
              </a:rPr>
              <a:t>ПС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277542" y="3706416"/>
            <a:ext cx="4536281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100" i="1" dirty="0">
                <a:solidFill>
                  <a:srgbClr val="003300"/>
                </a:solidFill>
              </a:rPr>
              <a:t>                      </a:t>
            </a:r>
            <a:r>
              <a:rPr lang="ru-RU" altLang="ru-RU" sz="2400" i="1" dirty="0">
                <a:solidFill>
                  <a:srgbClr val="003300"/>
                </a:solidFill>
              </a:rPr>
              <a:t>4+3+2+1=10</a:t>
            </a:r>
            <a:endParaRPr lang="ru-RU" altLang="ru-RU" sz="2400" dirty="0"/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395537" y="819151"/>
            <a:ext cx="1458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u="sng">
                <a:solidFill>
                  <a:srgbClr val="FF3300"/>
                </a:solidFill>
              </a:rPr>
              <a:t>Решение</a:t>
            </a:r>
            <a:endParaRPr lang="ru-RU" altLang="ru-RU" sz="2400" b="1" u="sng">
              <a:solidFill>
                <a:srgbClr val="FF3300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1277541" y="4300538"/>
            <a:ext cx="345638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100" b="1" i="1">
                <a:solidFill>
                  <a:srgbClr val="003300"/>
                </a:solidFill>
              </a:rPr>
              <a:t>Ответ:10 вариантов</a:t>
            </a:r>
            <a:endParaRPr lang="ru-RU" altLang="ru-RU" sz="2100" b="1"/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2015977" y="783433"/>
            <a:ext cx="7793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</a:rPr>
              <a:t>В</a:t>
            </a:r>
            <a:r>
              <a:rPr lang="ru-RU" altLang="ru-RU" sz="2100" i="1">
                <a:solidFill>
                  <a:srgbClr val="800000"/>
                </a:solidFill>
              </a:rPr>
              <a:t>ера</a:t>
            </a:r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2880370" y="783433"/>
            <a:ext cx="597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</a:rPr>
              <a:t>З</a:t>
            </a:r>
            <a:r>
              <a:rPr lang="ru-RU" altLang="ru-RU" sz="2100" i="1">
                <a:solidFill>
                  <a:srgbClr val="800000"/>
                </a:solidFill>
              </a:rPr>
              <a:t>оя</a:t>
            </a:r>
          </a:p>
        </p:txBody>
      </p:sp>
      <p:sp>
        <p:nvSpPr>
          <p:cNvPr id="9233" name="Rectangle 19"/>
          <p:cNvSpPr>
            <a:spLocks noChangeArrowheads="1"/>
          </p:cNvSpPr>
          <p:nvPr/>
        </p:nvSpPr>
        <p:spPr bwMode="auto">
          <a:xfrm>
            <a:off x="3528070" y="783433"/>
            <a:ext cx="11304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</a:rPr>
              <a:t>М</a:t>
            </a:r>
            <a:r>
              <a:rPr lang="ru-RU" altLang="ru-RU" sz="2100" i="1">
                <a:solidFill>
                  <a:srgbClr val="800000"/>
                </a:solidFill>
              </a:rPr>
              <a:t>арина</a:t>
            </a:r>
          </a:p>
        </p:txBody>
      </p:sp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4661545" y="783433"/>
            <a:ext cx="1070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</a:rPr>
              <a:t>П</a:t>
            </a:r>
            <a:r>
              <a:rPr lang="ru-RU" altLang="ru-RU" sz="2100" i="1">
                <a:solidFill>
                  <a:srgbClr val="800000"/>
                </a:solidFill>
              </a:rPr>
              <a:t>олина</a:t>
            </a:r>
          </a:p>
        </p:txBody>
      </p:sp>
      <p:sp>
        <p:nvSpPr>
          <p:cNvPr id="9235" name="Rectangle 21"/>
          <p:cNvSpPr>
            <a:spLocks noChangeArrowheads="1"/>
          </p:cNvSpPr>
          <p:nvPr/>
        </p:nvSpPr>
        <p:spPr bwMode="auto">
          <a:xfrm>
            <a:off x="5796211" y="783433"/>
            <a:ext cx="955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800000"/>
                </a:solidFill>
              </a:rPr>
              <a:t>С</a:t>
            </a:r>
            <a:r>
              <a:rPr lang="ru-RU" altLang="ru-RU" sz="2100" i="1">
                <a:solidFill>
                  <a:srgbClr val="800000"/>
                </a:solidFill>
              </a:rPr>
              <a:t>вета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858111" y="1536264"/>
            <a:ext cx="11753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i="1" dirty="0">
                <a:solidFill>
                  <a:srgbClr val="003300"/>
                </a:solidFill>
              </a:rPr>
              <a:t>  </a:t>
            </a:r>
            <a:r>
              <a:rPr lang="ru-RU" altLang="ru-RU" sz="2100" i="1" u="sng" dirty="0">
                <a:solidFill>
                  <a:srgbClr val="003300"/>
                </a:solidFill>
              </a:rPr>
              <a:t>4 пары</a:t>
            </a:r>
            <a:r>
              <a:rPr lang="ru-RU" altLang="ru-RU" sz="2100" i="1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689995" y="2277666"/>
            <a:ext cx="185618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i="1" dirty="0">
                <a:solidFill>
                  <a:srgbClr val="003300"/>
                </a:solidFill>
              </a:rPr>
              <a:t> </a:t>
            </a:r>
            <a:r>
              <a:rPr lang="ru-RU" altLang="ru-RU" sz="2100" i="1" u="sng" dirty="0">
                <a:solidFill>
                  <a:srgbClr val="003300"/>
                </a:solidFill>
              </a:rPr>
              <a:t> </a:t>
            </a:r>
            <a:endParaRPr lang="ru-RU" altLang="ru-RU" sz="2100" i="1" dirty="0">
              <a:solidFill>
                <a:srgbClr val="003300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5166123" y="2356247"/>
            <a:ext cx="95011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i="1" dirty="0">
                <a:solidFill>
                  <a:srgbClr val="003300"/>
                </a:solidFill>
              </a:rPr>
              <a:t>  </a:t>
            </a:r>
            <a:r>
              <a:rPr lang="ru-RU" altLang="ru-RU" sz="2100" i="1" u="sng" dirty="0">
                <a:solidFill>
                  <a:srgbClr val="003300"/>
                </a:solidFill>
              </a:rPr>
              <a:t> </a:t>
            </a:r>
            <a:endParaRPr lang="ru-RU" altLang="ru-RU" sz="2100" i="1" dirty="0">
              <a:solidFill>
                <a:srgbClr val="003300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1485900" y="2668191"/>
            <a:ext cx="6373416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100" i="1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4EC7E73F-11F5-7B4F-AD78-48508E9F5867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38EBAD9F-DE7C-A04D-AABE-B58BA7CC7337}"/>
              </a:ext>
            </a:extLst>
          </p:cNvPr>
          <p:cNvSpPr txBox="1">
            <a:spLocks/>
          </p:cNvSpPr>
          <p:nvPr/>
        </p:nvSpPr>
        <p:spPr>
          <a:xfrm>
            <a:off x="179510" y="144795"/>
            <a:ext cx="8964488" cy="635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1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</p:spTree>
    <p:extLst>
      <p:ext uri="{BB962C8B-B14F-4D97-AF65-F5344CB8AC3E}">
        <p14:creationId xmlns:p14="http://schemas.microsoft.com/office/powerpoint/2010/main" val="13791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2401 -3.7037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95062E-6 L -0.21667 3.9506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3 0.00031 L -0.35052 0.000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-0.00625 L -0.28385 -0.006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031 L -0.35451 -0.005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24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913E-6 L 0.20486 -1.1913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6" grpId="1"/>
      <p:bldP spid="23557" grpId="0"/>
      <p:bldP spid="23558" grpId="0"/>
      <p:bldP spid="23558" grpId="1"/>
      <p:bldP spid="23559" grpId="0"/>
      <p:bldP spid="23559" grpId="1"/>
      <p:bldP spid="23560" grpId="0"/>
      <p:bldP spid="23560" grpId="1"/>
      <p:bldP spid="23561" grpId="0"/>
      <p:bldP spid="23561" grpId="1"/>
      <p:bldP spid="23563" grpId="0"/>
      <p:bldP spid="23563" grpId="1"/>
      <p:bldP spid="23564" grpId="0"/>
      <p:bldP spid="23564" grpId="1"/>
      <p:bldP spid="23568" grpId="0"/>
      <p:bldP spid="23574" grpId="0"/>
      <p:bldP spid="23575" grpId="0" build="allAtOnce"/>
      <p:bldP spid="23576" grpId="0" build="allAtOnce"/>
      <p:bldP spid="23577" grpId="0"/>
      <p:bldP spid="2357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290" y="1131590"/>
            <a:ext cx="8352928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4.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В турнире участвуют четыре человека. Сколькими способами могут быть распределены места между ними?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Первое место может занять любой из 4 участников. При этом второе место  может занять любой из трёх оставшихся, третье – любой из двух оставшихся, а на четвёртом месте остаётся последний участник.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    Значит, места между участниками могут быть распределены следующим образом  4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•3•2•1=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24.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24 способами.   </a:t>
            </a:r>
          </a:p>
          <a:p>
            <a:endParaRPr lang="ru-R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19FD882-FE85-464D-A1A1-CD2361949F36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B771A01-C8B6-F64E-B12F-0BBBAD69EFE4}"/>
              </a:ext>
            </a:extLst>
          </p:cNvPr>
          <p:cNvSpPr txBox="1">
            <a:spLocks/>
          </p:cNvSpPr>
          <p:nvPr/>
        </p:nvSpPr>
        <p:spPr>
          <a:xfrm>
            <a:off x="179510" y="144795"/>
            <a:ext cx="8964488" cy="635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1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06484" y="213579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749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письменно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490, 491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 странице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085998E-66CC-5849-B0F9-A2FCFA0C8497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1" name="Содержимое 17">
            <a:extLst>
              <a:ext uri="{FF2B5EF4-FFF2-40B4-BE49-F238E27FC236}">
                <a16:creationId xmlns:a16="http://schemas.microsoft.com/office/drawing/2014/main" id="{DDB06D80-7EE3-E147-86AC-24F55E8D6DC8}"/>
              </a:ext>
            </a:extLst>
          </p:cNvPr>
          <p:cNvSpPr txBox="1">
            <a:spLocks/>
          </p:cNvSpPr>
          <p:nvPr/>
        </p:nvSpPr>
        <p:spPr>
          <a:xfrm>
            <a:off x="283506" y="14135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58F63-57F5-004C-9A2F-0E033A652864}"/>
              </a:ext>
            </a:extLst>
          </p:cNvPr>
          <p:cNvSpPr txBox="1"/>
          <p:nvPr/>
        </p:nvSpPr>
        <p:spPr>
          <a:xfrm>
            <a:off x="161764" y="926222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Z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482.</a:t>
            </a:r>
            <a:r>
              <a:rPr lang="ru-UZ" sz="2000" dirty="0">
                <a:latin typeface="Arial" panose="020B0604020202020204" pitchFamily="34" charset="0"/>
                <a:cs typeface="Arial" panose="020B0604020202020204" pitchFamily="34" charset="0"/>
              </a:rPr>
              <a:t> Алишер, Бахром и Салим купили 3 билета на футбола на футбол. В соответсвии с билетами они должны занимать 1; 2; 3 места первого ряда.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UZ" sz="2000" dirty="0">
                <a:latin typeface="Arial" panose="020B0604020202020204" pitchFamily="34" charset="0"/>
                <a:cs typeface="Arial" panose="020B0604020202020204" pitchFamily="34" charset="0"/>
              </a:rPr>
              <a:t>ак они могут использовать эти места?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UZ" sz="2000" dirty="0">
                <a:latin typeface="Arial" panose="020B0604020202020204" pitchFamily="34" charset="0"/>
                <a:cs typeface="Arial" panose="020B0604020202020204" pitchFamily="34" charset="0"/>
              </a:rPr>
              <a:t>остройте древо вариантов соответсвующей задаче.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C3A353-A9DF-8D47-A686-CC42FAF9D7ED}"/>
                  </a:ext>
                </a:extLst>
              </p:cNvPr>
              <p:cNvSpPr txBox="1"/>
              <p:nvPr/>
            </p:nvSpPr>
            <p:spPr>
              <a:xfrm>
                <a:off x="395536" y="3435846"/>
                <a:ext cx="138499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Билеты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C3A353-A9DF-8D47-A686-CC42FAF9D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35846"/>
                <a:ext cx="1384995" cy="446276"/>
              </a:xfrm>
              <a:prstGeom prst="rect">
                <a:avLst/>
              </a:prstGeom>
              <a:blipFill>
                <a:blip r:embed="rId2"/>
                <a:stretch>
                  <a:fillRect l="-6364" r="-454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AA4447-471F-B04F-9989-688F65865AA0}"/>
                  </a:ext>
                </a:extLst>
              </p:cNvPr>
              <p:cNvSpPr txBox="1"/>
              <p:nvPr/>
            </p:nvSpPr>
            <p:spPr>
              <a:xfrm>
                <a:off x="2132098" y="2619615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AA4447-471F-B04F-9989-688F65865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98" y="2619615"/>
                <a:ext cx="288541" cy="446276"/>
              </a:xfrm>
              <a:prstGeom prst="rect">
                <a:avLst/>
              </a:prstGeom>
              <a:blipFill>
                <a:blip r:embed="rId3"/>
                <a:stretch>
                  <a:fillRect l="-34783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3BFEF5-487E-0B42-8EC8-C86A30A55530}"/>
                  </a:ext>
                </a:extLst>
              </p:cNvPr>
              <p:cNvSpPr txBox="1"/>
              <p:nvPr/>
            </p:nvSpPr>
            <p:spPr>
              <a:xfrm>
                <a:off x="2132099" y="3446122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3BFEF5-487E-0B42-8EC8-C86A30A55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99" y="3446122"/>
                <a:ext cx="288541" cy="446276"/>
              </a:xfrm>
              <a:prstGeom prst="rect">
                <a:avLst/>
              </a:prstGeom>
              <a:blipFill>
                <a:blip r:embed="rId4"/>
                <a:stretch>
                  <a:fillRect l="-34783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320785-05E5-AC4B-96B7-7DB86EC9078B}"/>
                  </a:ext>
                </a:extLst>
              </p:cNvPr>
              <p:cNvSpPr txBox="1"/>
              <p:nvPr/>
            </p:nvSpPr>
            <p:spPr>
              <a:xfrm>
                <a:off x="2132098" y="4217278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320785-05E5-AC4B-96B7-7DB86EC90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98" y="4217278"/>
                <a:ext cx="288541" cy="446276"/>
              </a:xfrm>
              <a:prstGeom prst="rect">
                <a:avLst/>
              </a:prstGeom>
              <a:blipFill>
                <a:blip r:embed="rId5"/>
                <a:stretch>
                  <a:fillRect l="-34783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A345A4-8289-7946-B704-042F5A11E591}"/>
                  </a:ext>
                </a:extLst>
              </p:cNvPr>
              <p:cNvSpPr txBox="1"/>
              <p:nvPr/>
            </p:nvSpPr>
            <p:spPr>
              <a:xfrm>
                <a:off x="2680383" y="2211500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A345A4-8289-7946-B704-042F5A11E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383" y="2211500"/>
                <a:ext cx="288541" cy="446276"/>
              </a:xfrm>
              <a:prstGeom prst="rect">
                <a:avLst/>
              </a:prstGeom>
              <a:blipFill>
                <a:blip r:embed="rId6"/>
                <a:stretch>
                  <a:fillRect l="-30435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FFA974-D428-2540-969C-0BB042E0F3F6}"/>
                  </a:ext>
                </a:extLst>
              </p:cNvPr>
              <p:cNvSpPr txBox="1"/>
              <p:nvPr/>
            </p:nvSpPr>
            <p:spPr>
              <a:xfrm>
                <a:off x="2680246" y="2775365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FFA974-D428-2540-969C-0BB042E0F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46" y="2775365"/>
                <a:ext cx="288541" cy="446276"/>
              </a:xfrm>
              <a:prstGeom prst="rect">
                <a:avLst/>
              </a:prstGeom>
              <a:blipFill>
                <a:blip r:embed="rId7"/>
                <a:stretch>
                  <a:fillRect l="-30435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CAC654-2A33-8944-99C1-80C153955823}"/>
                  </a:ext>
                </a:extLst>
              </p:cNvPr>
              <p:cNvSpPr txBox="1"/>
              <p:nvPr/>
            </p:nvSpPr>
            <p:spPr>
              <a:xfrm>
                <a:off x="2680245" y="3244218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CAC654-2A33-8944-99C1-80C153955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45" y="3244218"/>
                <a:ext cx="288541" cy="446276"/>
              </a:xfrm>
              <a:prstGeom prst="rect">
                <a:avLst/>
              </a:prstGeom>
              <a:blipFill>
                <a:blip r:embed="rId8"/>
                <a:stretch>
                  <a:fillRect l="-30435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64E855-49D5-EE4D-950A-3CEE66EC0C84}"/>
                  </a:ext>
                </a:extLst>
              </p:cNvPr>
              <p:cNvSpPr txBox="1"/>
              <p:nvPr/>
            </p:nvSpPr>
            <p:spPr>
              <a:xfrm>
                <a:off x="2680244" y="3747345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64E855-49D5-EE4D-950A-3CEE66EC0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44" y="3747345"/>
                <a:ext cx="288541" cy="446276"/>
              </a:xfrm>
              <a:prstGeom prst="rect">
                <a:avLst/>
              </a:prstGeom>
              <a:blipFill>
                <a:blip r:embed="rId9"/>
                <a:stretch>
                  <a:fillRect l="-30435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277AA0-F402-CF4D-9AF7-4B0700D9D3ED}"/>
                  </a:ext>
                </a:extLst>
              </p:cNvPr>
              <p:cNvSpPr txBox="1"/>
              <p:nvPr/>
            </p:nvSpPr>
            <p:spPr>
              <a:xfrm>
                <a:off x="2680243" y="4088072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277AA0-F402-CF4D-9AF7-4B0700D9D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43" y="4088072"/>
                <a:ext cx="288541" cy="446276"/>
              </a:xfrm>
              <a:prstGeom prst="rect">
                <a:avLst/>
              </a:prstGeom>
              <a:blipFill>
                <a:blip r:embed="rId10"/>
                <a:stretch>
                  <a:fillRect l="-30435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33786B-496F-7E4A-97A9-EAF839E07EFD}"/>
                  </a:ext>
                </a:extLst>
              </p:cNvPr>
              <p:cNvSpPr txBox="1"/>
              <p:nvPr/>
            </p:nvSpPr>
            <p:spPr>
              <a:xfrm>
                <a:off x="2680244" y="4639001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33786B-496F-7E4A-97A9-EAF839E07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44" y="4639001"/>
                <a:ext cx="288541" cy="446276"/>
              </a:xfrm>
              <a:prstGeom prst="rect">
                <a:avLst/>
              </a:prstGeom>
              <a:blipFill>
                <a:blip r:embed="rId6"/>
                <a:stretch>
                  <a:fillRect l="-30435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A7E3C69-AC52-FB44-8D98-2EDE48A4318F}"/>
              </a:ext>
            </a:extLst>
          </p:cNvPr>
          <p:cNvCxnSpPr>
            <a:endCxn id="16" idx="1"/>
          </p:cNvCxnSpPr>
          <p:nvPr/>
        </p:nvCxnSpPr>
        <p:spPr>
          <a:xfrm flipV="1">
            <a:off x="1780531" y="2842753"/>
            <a:ext cx="351567" cy="5930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C62570B-1FE4-A34B-802E-6D34808BA8AD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1780531" y="3658984"/>
            <a:ext cx="351568" cy="102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FD0DD4A-F21C-5F47-B1E9-7FC6EEA38321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1757541" y="3902674"/>
            <a:ext cx="374557" cy="537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8A60FB6-028C-1A4C-9613-4EAC0F17A87A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2391518" y="2434638"/>
            <a:ext cx="288865" cy="2523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34393A80-5A4E-214E-A82E-BFE18B7F4378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405171" y="2806536"/>
            <a:ext cx="275075" cy="1919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8BCDB58-53D6-A24F-AB8C-292833625EB1}"/>
              </a:ext>
            </a:extLst>
          </p:cNvPr>
          <p:cNvCxnSpPr>
            <a:cxnSpLocks/>
          </p:cNvCxnSpPr>
          <p:nvPr/>
        </p:nvCxnSpPr>
        <p:spPr>
          <a:xfrm flipV="1">
            <a:off x="2391378" y="3413086"/>
            <a:ext cx="288865" cy="2523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DDED1023-0F99-DB49-883E-6A3A0156112D}"/>
              </a:ext>
            </a:extLst>
          </p:cNvPr>
          <p:cNvCxnSpPr>
            <a:cxnSpLocks/>
          </p:cNvCxnSpPr>
          <p:nvPr/>
        </p:nvCxnSpPr>
        <p:spPr>
          <a:xfrm>
            <a:off x="2405031" y="3784984"/>
            <a:ext cx="275075" cy="1919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B8BD7E2-1C1E-594E-AAF9-744A48CE0E0F}"/>
              </a:ext>
            </a:extLst>
          </p:cNvPr>
          <p:cNvCxnSpPr>
            <a:cxnSpLocks/>
          </p:cNvCxnSpPr>
          <p:nvPr/>
        </p:nvCxnSpPr>
        <p:spPr>
          <a:xfrm flipV="1">
            <a:off x="2406986" y="4256319"/>
            <a:ext cx="288865" cy="2523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7639160-B1C8-4140-80D0-7AFFF9F57E8D}"/>
              </a:ext>
            </a:extLst>
          </p:cNvPr>
          <p:cNvCxnSpPr>
            <a:cxnSpLocks/>
          </p:cNvCxnSpPr>
          <p:nvPr/>
        </p:nvCxnSpPr>
        <p:spPr>
          <a:xfrm>
            <a:off x="2420639" y="4628217"/>
            <a:ext cx="275075" cy="1919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CD3B3F5-0FC6-1545-AD3D-0126538DDC28}"/>
              </a:ext>
            </a:extLst>
          </p:cNvPr>
          <p:cNvCxnSpPr>
            <a:stCxn id="19" idx="3"/>
          </p:cNvCxnSpPr>
          <p:nvPr/>
        </p:nvCxnSpPr>
        <p:spPr>
          <a:xfrm>
            <a:off x="2968924" y="2434638"/>
            <a:ext cx="450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57C9977-8090-9144-AEC1-F91E4DFC92A6}"/>
              </a:ext>
            </a:extLst>
          </p:cNvPr>
          <p:cNvCxnSpPr/>
          <p:nvPr/>
        </p:nvCxnSpPr>
        <p:spPr>
          <a:xfrm>
            <a:off x="2968924" y="2998503"/>
            <a:ext cx="450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967A259-7572-114C-905F-2A4FD4CBFBBA}"/>
              </a:ext>
            </a:extLst>
          </p:cNvPr>
          <p:cNvCxnSpPr/>
          <p:nvPr/>
        </p:nvCxnSpPr>
        <p:spPr>
          <a:xfrm>
            <a:off x="2968924" y="3450216"/>
            <a:ext cx="450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3B082F1-BE4F-D241-9648-4ECC5B3C46E5}"/>
              </a:ext>
            </a:extLst>
          </p:cNvPr>
          <p:cNvCxnSpPr/>
          <p:nvPr/>
        </p:nvCxnSpPr>
        <p:spPr>
          <a:xfrm>
            <a:off x="2968924" y="3976951"/>
            <a:ext cx="450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BE96AE2-8AF2-A04C-9481-C5D89E03C41C}"/>
              </a:ext>
            </a:extLst>
          </p:cNvPr>
          <p:cNvCxnSpPr/>
          <p:nvPr/>
        </p:nvCxnSpPr>
        <p:spPr>
          <a:xfrm>
            <a:off x="2968784" y="4299942"/>
            <a:ext cx="450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08E72C38-1401-A84B-9DB9-44480D39F9FB}"/>
              </a:ext>
            </a:extLst>
          </p:cNvPr>
          <p:cNvCxnSpPr/>
          <p:nvPr/>
        </p:nvCxnSpPr>
        <p:spPr>
          <a:xfrm>
            <a:off x="2968784" y="4814851"/>
            <a:ext cx="450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168D85-361C-FB4D-8AB0-74B3DB717D4A}"/>
                  </a:ext>
                </a:extLst>
              </p:cNvPr>
              <p:cNvSpPr txBox="1"/>
              <p:nvPr/>
            </p:nvSpPr>
            <p:spPr>
              <a:xfrm>
                <a:off x="3440867" y="2211500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168D85-361C-FB4D-8AB0-74B3DB717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67" y="2211500"/>
                <a:ext cx="288541" cy="446276"/>
              </a:xfrm>
              <a:prstGeom prst="rect">
                <a:avLst/>
              </a:prstGeom>
              <a:blipFill>
                <a:blip r:embed="rId7"/>
                <a:stretch>
                  <a:fillRect l="-25000" r="-2916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21C09-8D52-6145-8C63-9AE6EC27F8EC}"/>
                  </a:ext>
                </a:extLst>
              </p:cNvPr>
              <p:cNvSpPr txBox="1"/>
              <p:nvPr/>
            </p:nvSpPr>
            <p:spPr>
              <a:xfrm>
                <a:off x="3465437" y="3189948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21C09-8D52-6145-8C63-9AE6EC27F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437" y="3189948"/>
                <a:ext cx="288541" cy="446276"/>
              </a:xfrm>
              <a:prstGeom prst="rect">
                <a:avLst/>
              </a:prstGeom>
              <a:blipFill>
                <a:blip r:embed="rId11"/>
                <a:stretch>
                  <a:fillRect l="-29167" r="-2916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B23DD75-06EA-EE44-9997-4DE77E3F90B2}"/>
                  </a:ext>
                </a:extLst>
              </p:cNvPr>
              <p:cNvSpPr txBox="1"/>
              <p:nvPr/>
            </p:nvSpPr>
            <p:spPr>
              <a:xfrm>
                <a:off x="3445997" y="2734918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B23DD75-06EA-EE44-9997-4DE77E3F9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997" y="2734918"/>
                <a:ext cx="288541" cy="446276"/>
              </a:xfrm>
              <a:prstGeom prst="rect">
                <a:avLst/>
              </a:prstGeom>
              <a:blipFill>
                <a:blip r:embed="rId12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D54B88-49CB-8540-BFE6-AF5F838BEB27}"/>
                  </a:ext>
                </a:extLst>
              </p:cNvPr>
              <p:cNvSpPr txBox="1"/>
              <p:nvPr/>
            </p:nvSpPr>
            <p:spPr>
              <a:xfrm>
                <a:off x="3449829" y="4059837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D54B88-49CB-8540-BFE6-AF5F838BE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829" y="4059837"/>
                <a:ext cx="288541" cy="446276"/>
              </a:xfrm>
              <a:prstGeom prst="rect">
                <a:avLst/>
              </a:prstGeom>
              <a:blipFill>
                <a:blip r:embed="rId13"/>
                <a:stretch>
                  <a:fillRect l="-29167" r="-25000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39621F7-E4C6-764C-A504-E6A26CA1441A}"/>
                  </a:ext>
                </a:extLst>
              </p:cNvPr>
              <p:cNvSpPr txBox="1"/>
              <p:nvPr/>
            </p:nvSpPr>
            <p:spPr>
              <a:xfrm>
                <a:off x="3479926" y="3690494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39621F7-E4C6-764C-A504-E6A26CA14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926" y="3690494"/>
                <a:ext cx="288541" cy="446276"/>
              </a:xfrm>
              <a:prstGeom prst="rect">
                <a:avLst/>
              </a:prstGeom>
              <a:blipFill>
                <a:blip r:embed="rId3"/>
                <a:stretch>
                  <a:fillRect l="-34783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7C31A0-D046-064C-9808-2A5496EB45BC}"/>
                  </a:ext>
                </a:extLst>
              </p:cNvPr>
              <p:cNvSpPr txBox="1"/>
              <p:nvPr/>
            </p:nvSpPr>
            <p:spPr>
              <a:xfrm>
                <a:off x="3465436" y="4515962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7C31A0-D046-064C-9808-2A5496EB4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436" y="4515962"/>
                <a:ext cx="288541" cy="446276"/>
              </a:xfrm>
              <a:prstGeom prst="rect">
                <a:avLst/>
              </a:prstGeom>
              <a:blipFill>
                <a:blip r:embed="rId3"/>
                <a:stretch>
                  <a:fillRect l="-29167" r="-2916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065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085998E-66CC-5849-B0F9-A2FCFA0C8497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1" name="Содержимое 17">
            <a:extLst>
              <a:ext uri="{FF2B5EF4-FFF2-40B4-BE49-F238E27FC236}">
                <a16:creationId xmlns:a16="http://schemas.microsoft.com/office/drawing/2014/main" id="{DDB06D80-7EE3-E147-86AC-24F55E8D6DC8}"/>
              </a:ext>
            </a:extLst>
          </p:cNvPr>
          <p:cNvSpPr txBox="1">
            <a:spLocks/>
          </p:cNvSpPr>
          <p:nvPr/>
        </p:nvSpPr>
        <p:spPr>
          <a:xfrm>
            <a:off x="283506" y="14135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58F63-57F5-004C-9A2F-0E033A652864}"/>
              </a:ext>
            </a:extLst>
          </p:cNvPr>
          <p:cNvSpPr txBox="1"/>
          <p:nvPr/>
        </p:nvSpPr>
        <p:spPr>
          <a:xfrm>
            <a:off x="161764" y="926222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Z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483.</a:t>
            </a:r>
            <a:r>
              <a:rPr lang="ru-U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Сколько трехзначных чисел можно составить из цифр 0, 4, 5, если можно эти цифры повторять? Постройте древо вариантов соответствующее задаче. </a:t>
            </a:r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C3A353-A9DF-8D47-A686-CC42FAF9D7ED}"/>
                  </a:ext>
                </a:extLst>
              </p:cNvPr>
              <p:cNvSpPr txBox="1"/>
              <p:nvPr/>
            </p:nvSpPr>
            <p:spPr>
              <a:xfrm>
                <a:off x="368333" y="3223641"/>
                <a:ext cx="178895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Варианты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C3A353-A9DF-8D47-A686-CC42FAF9D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33" y="3223641"/>
                <a:ext cx="1788951" cy="446276"/>
              </a:xfrm>
              <a:prstGeom prst="rect">
                <a:avLst/>
              </a:prstGeom>
              <a:blipFill>
                <a:blip r:embed="rId2"/>
                <a:stretch>
                  <a:fillRect l="-5634" r="-6338" b="-30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3BFEF5-487E-0B42-8EC8-C86A30A55530}"/>
                  </a:ext>
                </a:extLst>
              </p:cNvPr>
              <p:cNvSpPr txBox="1"/>
              <p:nvPr/>
            </p:nvSpPr>
            <p:spPr>
              <a:xfrm>
                <a:off x="3307810" y="3169075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3BFEF5-487E-0B42-8EC8-C86A30A55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810" y="3169075"/>
                <a:ext cx="288541" cy="446276"/>
              </a:xfrm>
              <a:prstGeom prst="rect">
                <a:avLst/>
              </a:prstGeom>
              <a:blipFill>
                <a:blip r:embed="rId3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320785-05E5-AC4B-96B7-7DB86EC9078B}"/>
                  </a:ext>
                </a:extLst>
              </p:cNvPr>
              <p:cNvSpPr txBox="1"/>
              <p:nvPr/>
            </p:nvSpPr>
            <p:spPr>
              <a:xfrm>
                <a:off x="3293220" y="4054613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320785-05E5-AC4B-96B7-7DB86EC90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220" y="4054613"/>
                <a:ext cx="288541" cy="446276"/>
              </a:xfrm>
              <a:prstGeom prst="rect">
                <a:avLst/>
              </a:prstGeom>
              <a:blipFill>
                <a:blip r:embed="rId4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CAC654-2A33-8944-99C1-80C153955823}"/>
                  </a:ext>
                </a:extLst>
              </p:cNvPr>
              <p:cNvSpPr txBox="1"/>
              <p:nvPr/>
            </p:nvSpPr>
            <p:spPr>
              <a:xfrm>
                <a:off x="4333194" y="2924321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CAC654-2A33-8944-99C1-80C153955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94" y="2924321"/>
                <a:ext cx="288541" cy="446276"/>
              </a:xfrm>
              <a:prstGeom prst="rect">
                <a:avLst/>
              </a:prstGeom>
              <a:blipFill>
                <a:blip r:embed="rId5"/>
                <a:stretch>
                  <a:fillRect l="-30435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64E855-49D5-EE4D-950A-3CEE66EC0C84}"/>
                  </a:ext>
                </a:extLst>
              </p:cNvPr>
              <p:cNvSpPr txBox="1"/>
              <p:nvPr/>
            </p:nvSpPr>
            <p:spPr>
              <a:xfrm>
                <a:off x="4333193" y="3427448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64E855-49D5-EE4D-950A-3CEE66EC0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93" y="3427448"/>
                <a:ext cx="288541" cy="446276"/>
              </a:xfrm>
              <a:prstGeom prst="rect">
                <a:avLst/>
              </a:prstGeom>
              <a:blipFill>
                <a:blip r:embed="rId6"/>
                <a:stretch>
                  <a:fillRect l="-30435" r="-30435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277AA0-F402-CF4D-9AF7-4B0700D9D3ED}"/>
                  </a:ext>
                </a:extLst>
              </p:cNvPr>
              <p:cNvSpPr txBox="1"/>
              <p:nvPr/>
            </p:nvSpPr>
            <p:spPr>
              <a:xfrm>
                <a:off x="4333192" y="3768175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277AA0-F402-CF4D-9AF7-4B0700D9D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92" y="3768175"/>
                <a:ext cx="288541" cy="446276"/>
              </a:xfrm>
              <a:prstGeom prst="rect">
                <a:avLst/>
              </a:prstGeom>
              <a:blipFill>
                <a:blip r:embed="rId7"/>
                <a:stretch>
                  <a:fillRect l="-30435" r="-30435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33786B-496F-7E4A-97A9-EAF839E07EFD}"/>
                  </a:ext>
                </a:extLst>
              </p:cNvPr>
              <p:cNvSpPr txBox="1"/>
              <p:nvPr/>
            </p:nvSpPr>
            <p:spPr>
              <a:xfrm>
                <a:off x="4333193" y="4319104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33786B-496F-7E4A-97A9-EAF839E07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93" y="4319104"/>
                <a:ext cx="288541" cy="446276"/>
              </a:xfrm>
              <a:prstGeom prst="rect">
                <a:avLst/>
              </a:prstGeom>
              <a:blipFill>
                <a:blip r:embed="rId8"/>
                <a:stretch>
                  <a:fillRect l="-30435" r="-30435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C62570B-1FE4-A34B-802E-6D34808BA8AD}"/>
              </a:ext>
            </a:extLst>
          </p:cNvPr>
          <p:cNvCxnSpPr>
            <a:cxnSpLocks/>
          </p:cNvCxnSpPr>
          <p:nvPr/>
        </p:nvCxnSpPr>
        <p:spPr>
          <a:xfrm flipH="1">
            <a:off x="2183769" y="3464823"/>
            <a:ext cx="9941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FD0DD4A-F21C-5F47-B1E9-7FC6EEA38321}"/>
              </a:ext>
            </a:extLst>
          </p:cNvPr>
          <p:cNvCxnSpPr>
            <a:cxnSpLocks/>
          </p:cNvCxnSpPr>
          <p:nvPr/>
        </p:nvCxnSpPr>
        <p:spPr>
          <a:xfrm flipH="1" flipV="1">
            <a:off x="2140224" y="3666592"/>
            <a:ext cx="1037662" cy="567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8BCDB58-53D6-A24F-AB8C-292833625EB1}"/>
              </a:ext>
            </a:extLst>
          </p:cNvPr>
          <p:cNvCxnSpPr>
            <a:cxnSpLocks/>
          </p:cNvCxnSpPr>
          <p:nvPr/>
        </p:nvCxnSpPr>
        <p:spPr>
          <a:xfrm flipV="1">
            <a:off x="3664280" y="3140158"/>
            <a:ext cx="554462" cy="2789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DDED1023-0F99-DB49-883E-6A3A0156112D}"/>
              </a:ext>
            </a:extLst>
          </p:cNvPr>
          <p:cNvCxnSpPr>
            <a:cxnSpLocks/>
          </p:cNvCxnSpPr>
          <p:nvPr/>
        </p:nvCxnSpPr>
        <p:spPr>
          <a:xfrm>
            <a:off x="3668893" y="3474625"/>
            <a:ext cx="556744" cy="1919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B8BD7E2-1C1E-594E-AAF9-744A48CE0E0F}"/>
              </a:ext>
            </a:extLst>
          </p:cNvPr>
          <p:cNvCxnSpPr>
            <a:cxnSpLocks/>
          </p:cNvCxnSpPr>
          <p:nvPr/>
        </p:nvCxnSpPr>
        <p:spPr>
          <a:xfrm flipV="1">
            <a:off x="3672097" y="4054613"/>
            <a:ext cx="539350" cy="1905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7639160-B1C8-4140-80D0-7AFFF9F57E8D}"/>
              </a:ext>
            </a:extLst>
          </p:cNvPr>
          <p:cNvCxnSpPr>
            <a:cxnSpLocks/>
          </p:cNvCxnSpPr>
          <p:nvPr/>
        </p:nvCxnSpPr>
        <p:spPr>
          <a:xfrm>
            <a:off x="3672097" y="4319104"/>
            <a:ext cx="546245" cy="2466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573EFBB-FB60-E64B-8283-E02215DDF01D}"/>
              </a:ext>
            </a:extLst>
          </p:cNvPr>
          <p:cNvCxnSpPr>
            <a:cxnSpLocks/>
          </p:cNvCxnSpPr>
          <p:nvPr/>
        </p:nvCxnSpPr>
        <p:spPr>
          <a:xfrm>
            <a:off x="4716016" y="3168636"/>
            <a:ext cx="450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58841E3-D9FC-8D4E-80D6-FF91AD6501C8}"/>
              </a:ext>
            </a:extLst>
          </p:cNvPr>
          <p:cNvCxnSpPr>
            <a:cxnSpLocks/>
          </p:cNvCxnSpPr>
          <p:nvPr/>
        </p:nvCxnSpPr>
        <p:spPr>
          <a:xfrm>
            <a:off x="4716016" y="3695371"/>
            <a:ext cx="450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1ABE75BC-E468-2741-8D3E-391A880F9375}"/>
              </a:ext>
            </a:extLst>
          </p:cNvPr>
          <p:cNvCxnSpPr>
            <a:cxnSpLocks/>
          </p:cNvCxnSpPr>
          <p:nvPr/>
        </p:nvCxnSpPr>
        <p:spPr>
          <a:xfrm>
            <a:off x="4715876" y="4018362"/>
            <a:ext cx="450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211F5E5F-1346-AE4F-A0DB-1D4C80C0EB95}"/>
              </a:ext>
            </a:extLst>
          </p:cNvPr>
          <p:cNvCxnSpPr>
            <a:cxnSpLocks/>
          </p:cNvCxnSpPr>
          <p:nvPr/>
        </p:nvCxnSpPr>
        <p:spPr>
          <a:xfrm>
            <a:off x="4715876" y="4533271"/>
            <a:ext cx="450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DB3E05-18FC-F34C-9F41-DDE60790B5BF}"/>
                  </a:ext>
                </a:extLst>
              </p:cNvPr>
              <p:cNvSpPr txBox="1"/>
              <p:nvPr/>
            </p:nvSpPr>
            <p:spPr>
              <a:xfrm>
                <a:off x="5261247" y="2936368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DB3E05-18FC-F34C-9F41-DDE60790B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247" y="2936368"/>
                <a:ext cx="288541" cy="446276"/>
              </a:xfrm>
              <a:prstGeom prst="rect">
                <a:avLst/>
              </a:prstGeom>
              <a:blipFill>
                <a:blip r:embed="rId9"/>
                <a:stretch>
                  <a:fillRect l="-30435" r="-3478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C94D0C-3AF7-1D44-BD42-1E39173299D9}"/>
                  </a:ext>
                </a:extLst>
              </p:cNvPr>
              <p:cNvSpPr txBox="1"/>
              <p:nvPr/>
            </p:nvSpPr>
            <p:spPr>
              <a:xfrm>
                <a:off x="5283117" y="3787506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C94D0C-3AF7-1D44-BD42-1E3917329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117" y="3787506"/>
                <a:ext cx="288541" cy="446276"/>
              </a:xfrm>
              <a:prstGeom prst="rect">
                <a:avLst/>
              </a:prstGeom>
              <a:blipFill>
                <a:blip r:embed="rId10"/>
                <a:stretch>
                  <a:fillRect l="-30435" r="-2608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DB61242-199B-9048-A95A-4C421D6124BC}"/>
                  </a:ext>
                </a:extLst>
              </p:cNvPr>
              <p:cNvSpPr txBox="1"/>
              <p:nvPr/>
            </p:nvSpPr>
            <p:spPr>
              <a:xfrm>
                <a:off x="5296928" y="4278711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DB61242-199B-9048-A95A-4C421D612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928" y="4278711"/>
                <a:ext cx="288541" cy="446276"/>
              </a:xfrm>
              <a:prstGeom prst="rect">
                <a:avLst/>
              </a:prstGeom>
              <a:blipFill>
                <a:blip r:embed="rId11"/>
                <a:stretch>
                  <a:fillRect l="-34783" r="-30435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F36D05-A073-C445-968C-711352A11837}"/>
                  </a:ext>
                </a:extLst>
              </p:cNvPr>
              <p:cNvSpPr txBox="1"/>
              <p:nvPr/>
            </p:nvSpPr>
            <p:spPr>
              <a:xfrm>
                <a:off x="5268142" y="3385929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F36D05-A073-C445-968C-711352A11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42" y="3385929"/>
                <a:ext cx="288541" cy="446276"/>
              </a:xfrm>
              <a:prstGeom prst="rect">
                <a:avLst/>
              </a:prstGeom>
              <a:blipFill>
                <a:blip r:embed="rId12"/>
                <a:stretch>
                  <a:fillRect l="-25000" r="-2916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87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  <p:bldP spid="24" grpId="0"/>
      <p:bldP spid="49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94910"/>
            <a:ext cx="8659266" cy="1646605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Прямоугольник состоит из трех квадратов. Сколькими способами можно раскрасить эти квадраты тремя красками: красной, желтой и синей?</a:t>
            </a:r>
          </a:p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28900" y="2800350"/>
            <a:ext cx="485775" cy="48696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7600" y="2800350"/>
            <a:ext cx="485775" cy="48696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43250" y="2800350"/>
            <a:ext cx="485775" cy="48696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886450" y="2914650"/>
            <a:ext cx="485775" cy="486966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86350" y="3714750"/>
            <a:ext cx="485775" cy="486966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686550" y="3771901"/>
            <a:ext cx="485775" cy="486965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3714750"/>
            <a:ext cx="1314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ECBFD3C1-EBDD-5E40-9538-2BD17E501AF8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0" y="144795"/>
            <a:ext cx="8964488" cy="635157"/>
          </a:xfrm>
        </p:spPr>
        <p:txBody>
          <a:bodyPr>
            <a:noAutofit/>
          </a:bodyPr>
          <a:lstStyle/>
          <a:p>
            <a:pPr algn="ctr" defTabSz="914400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1261884"/>
          </a:xfrm>
        </p:spPr>
        <p:txBody>
          <a:bodyPr/>
          <a:lstStyle/>
          <a:p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>Решение задачи: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0" y="971551"/>
            <a:ext cx="485775" cy="486965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143250" y="971551"/>
            <a:ext cx="485775" cy="486965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657600" y="971551"/>
            <a:ext cx="485775" cy="486965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628900" y="1600201"/>
            <a:ext cx="485775" cy="486965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924300" y="2409825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143250" y="1600201"/>
            <a:ext cx="485775" cy="486965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657600" y="1600201"/>
            <a:ext cx="485775" cy="486965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4410075" y="2409825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895850" y="2409825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3924300" y="3112294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410075" y="3112294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95850" y="3112294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6030516" y="3598069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6516291" y="3598069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7002066" y="3598069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030516" y="4245769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6516291" y="4245769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7002066" y="4245769"/>
            <a:ext cx="485775" cy="48696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924300" y="3112294"/>
            <a:ext cx="485775" cy="486966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4410075" y="2409825"/>
            <a:ext cx="485775" cy="486966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4895850" y="2409825"/>
            <a:ext cx="485775" cy="486966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4410075" y="3112294"/>
            <a:ext cx="485775" cy="486966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4895850" y="3112294"/>
            <a:ext cx="485775" cy="486966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6030516" y="3598069"/>
            <a:ext cx="485775" cy="486966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6030516" y="4245769"/>
            <a:ext cx="485775" cy="486966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6516291" y="3598069"/>
            <a:ext cx="485775" cy="486966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7002066" y="4245769"/>
            <a:ext cx="485775" cy="486966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7002066" y="3598069"/>
            <a:ext cx="485775" cy="486966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6516291" y="4245769"/>
            <a:ext cx="485775" cy="486966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2628900" y="971551"/>
            <a:ext cx="485775" cy="486965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3143250" y="971551"/>
            <a:ext cx="485775" cy="486965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3657600" y="971551"/>
            <a:ext cx="485775" cy="48696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2628900" y="1600201"/>
            <a:ext cx="485775" cy="486965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3143250" y="1600201"/>
            <a:ext cx="485775" cy="48696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45" name="Rectangle 50"/>
          <p:cNvSpPr>
            <a:spLocks noChangeArrowheads="1"/>
          </p:cNvSpPr>
          <p:nvPr/>
        </p:nvSpPr>
        <p:spPr bwMode="auto">
          <a:xfrm>
            <a:off x="3657600" y="1600201"/>
            <a:ext cx="485775" cy="486965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46" name="Rectangle 51"/>
          <p:cNvSpPr>
            <a:spLocks noChangeArrowheads="1"/>
          </p:cNvSpPr>
          <p:nvPr/>
        </p:nvSpPr>
        <p:spPr bwMode="auto">
          <a:xfrm>
            <a:off x="3924300" y="2409825"/>
            <a:ext cx="485775" cy="486966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ru-RU" sz="2175"/>
          </a:p>
        </p:txBody>
      </p:sp>
      <p:sp>
        <p:nvSpPr>
          <p:cNvPr id="85" name="Заголовок 1"/>
          <p:cNvSpPr txBox="1">
            <a:spLocks/>
          </p:cNvSpPr>
          <p:nvPr/>
        </p:nvSpPr>
        <p:spPr>
          <a:xfrm>
            <a:off x="2400300" y="3829050"/>
            <a:ext cx="297180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ru-RU" sz="3225" b="1" i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 способов</a:t>
            </a:r>
          </a:p>
        </p:txBody>
      </p:sp>
      <p:sp>
        <p:nvSpPr>
          <p:cNvPr id="47" name="object 2">
            <a:extLst>
              <a:ext uri="{FF2B5EF4-FFF2-40B4-BE49-F238E27FC236}">
                <a16:creationId xmlns:a16="http://schemas.microsoft.com/office/drawing/2014/main" id="{F42D346D-EC04-484C-ABBC-34E3F06CD5C8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B330919C-DF40-3744-B739-B5C8ED29BA9F}"/>
              </a:ext>
            </a:extLst>
          </p:cNvPr>
          <p:cNvSpPr txBox="1">
            <a:spLocks/>
          </p:cNvSpPr>
          <p:nvPr/>
        </p:nvSpPr>
        <p:spPr>
          <a:xfrm>
            <a:off x="179510" y="144795"/>
            <a:ext cx="8964488" cy="635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1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1277541" y="4786313"/>
            <a:ext cx="809625" cy="273844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057900" y="4767263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A403328-5735-4344-905C-FEBA6C44772E}" type="slidenum">
              <a:rPr lang="ru-RU" sz="9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6</a:t>
            </a:fld>
            <a:endParaRPr lang="ru-RU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43000" y="4192192"/>
            <a:ext cx="6858000" cy="81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altLang="ru-RU" sz="2700" b="1" dirty="0">
                <a:solidFill>
                  <a:srgbClr val="006600"/>
                </a:solidFill>
              </a:rPr>
              <a:t> </a:t>
            </a:r>
            <a:r>
              <a:rPr lang="ru-RU" altLang="ru-RU" sz="2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7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дерево возможных вариантов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277541" y="86916"/>
            <a:ext cx="6723459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800" dirty="0"/>
              <a:t> 				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4139804" y="1166813"/>
            <a:ext cx="742950" cy="2857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число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2519363" y="1815703"/>
            <a:ext cx="494110" cy="27979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1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4248150" y="1815703"/>
            <a:ext cx="540544" cy="27027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4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6030516" y="1815703"/>
            <a:ext cx="460772" cy="27027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7</a:t>
            </a:r>
          </a:p>
        </p:txBody>
      </p:sp>
      <p:cxnSp>
        <p:nvCxnSpPr>
          <p:cNvPr id="26646" name="AutoShape 22"/>
          <p:cNvCxnSpPr>
            <a:cxnSpLocks noChangeShapeType="1"/>
            <a:stCxn id="26631" idx="2"/>
            <a:endCxn id="26659" idx="0"/>
          </p:cNvCxnSpPr>
          <p:nvPr/>
        </p:nvCxnSpPr>
        <p:spPr bwMode="auto">
          <a:xfrm flipH="1">
            <a:off x="2386013" y="2095501"/>
            <a:ext cx="381000" cy="2595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7" name="AutoShape 23"/>
          <p:cNvCxnSpPr>
            <a:cxnSpLocks noChangeShapeType="1"/>
            <a:stCxn id="26631" idx="2"/>
            <a:endCxn id="26661" idx="0"/>
          </p:cNvCxnSpPr>
          <p:nvPr/>
        </p:nvCxnSpPr>
        <p:spPr bwMode="auto">
          <a:xfrm>
            <a:off x="2767013" y="2095501"/>
            <a:ext cx="361950" cy="2595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0" name="AutoShape 26"/>
          <p:cNvCxnSpPr>
            <a:cxnSpLocks noChangeShapeType="1"/>
            <a:stCxn id="26632" idx="2"/>
            <a:endCxn id="26663" idx="0"/>
          </p:cNvCxnSpPr>
          <p:nvPr/>
        </p:nvCxnSpPr>
        <p:spPr bwMode="auto">
          <a:xfrm flipH="1">
            <a:off x="4171951" y="2085976"/>
            <a:ext cx="346472" cy="2690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1" name="AutoShape 27"/>
          <p:cNvCxnSpPr>
            <a:cxnSpLocks noChangeShapeType="1"/>
            <a:stCxn id="26632" idx="2"/>
          </p:cNvCxnSpPr>
          <p:nvPr/>
        </p:nvCxnSpPr>
        <p:spPr bwMode="auto">
          <a:xfrm>
            <a:off x="4518422" y="2085976"/>
            <a:ext cx="409575" cy="2690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5" name="AutoShape 31"/>
          <p:cNvCxnSpPr>
            <a:cxnSpLocks noChangeShapeType="1"/>
            <a:stCxn id="26633" idx="2"/>
            <a:endCxn id="26662" idx="0"/>
          </p:cNvCxnSpPr>
          <p:nvPr/>
        </p:nvCxnSpPr>
        <p:spPr bwMode="auto">
          <a:xfrm flipH="1">
            <a:off x="5953126" y="2085976"/>
            <a:ext cx="308372" cy="2690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6" name="AutoShape 32"/>
          <p:cNvCxnSpPr>
            <a:cxnSpLocks noChangeShapeType="1"/>
          </p:cNvCxnSpPr>
          <p:nvPr/>
        </p:nvCxnSpPr>
        <p:spPr bwMode="auto">
          <a:xfrm>
            <a:off x="6300788" y="2085976"/>
            <a:ext cx="389335" cy="2690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58" name="AutoShape 34"/>
          <p:cNvSpPr>
            <a:spLocks noChangeArrowheads="1"/>
          </p:cNvSpPr>
          <p:nvPr/>
        </p:nvSpPr>
        <p:spPr bwMode="auto">
          <a:xfrm>
            <a:off x="6407944" y="2355057"/>
            <a:ext cx="485775" cy="27027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4</a:t>
            </a:r>
          </a:p>
        </p:txBody>
      </p:sp>
      <p:sp>
        <p:nvSpPr>
          <p:cNvPr id="26659" name="AutoShape 35"/>
          <p:cNvSpPr>
            <a:spLocks noChangeArrowheads="1"/>
          </p:cNvSpPr>
          <p:nvPr/>
        </p:nvSpPr>
        <p:spPr bwMode="auto">
          <a:xfrm>
            <a:off x="2141935" y="2355057"/>
            <a:ext cx="486965" cy="27027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4</a:t>
            </a:r>
          </a:p>
        </p:txBody>
      </p:sp>
      <p:sp>
        <p:nvSpPr>
          <p:cNvPr id="26660" name="AutoShape 36"/>
          <p:cNvSpPr>
            <a:spLocks noChangeArrowheads="1"/>
          </p:cNvSpPr>
          <p:nvPr/>
        </p:nvSpPr>
        <p:spPr bwMode="auto">
          <a:xfrm>
            <a:off x="4680347" y="2355057"/>
            <a:ext cx="460772" cy="27027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7</a:t>
            </a:r>
          </a:p>
        </p:txBody>
      </p:sp>
      <p:sp>
        <p:nvSpPr>
          <p:cNvPr id="26661" name="AutoShape 37"/>
          <p:cNvSpPr>
            <a:spLocks noChangeArrowheads="1"/>
          </p:cNvSpPr>
          <p:nvPr/>
        </p:nvSpPr>
        <p:spPr bwMode="auto">
          <a:xfrm>
            <a:off x="2897982" y="2355057"/>
            <a:ext cx="460772" cy="27027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7</a:t>
            </a:r>
          </a:p>
        </p:txBody>
      </p:sp>
      <p:sp>
        <p:nvSpPr>
          <p:cNvPr id="26662" name="AutoShape 38"/>
          <p:cNvSpPr>
            <a:spLocks noChangeArrowheads="1"/>
          </p:cNvSpPr>
          <p:nvPr/>
        </p:nvSpPr>
        <p:spPr bwMode="auto">
          <a:xfrm>
            <a:off x="5705475" y="2355057"/>
            <a:ext cx="494110" cy="27979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1</a:t>
            </a:r>
          </a:p>
        </p:txBody>
      </p:sp>
      <p:sp>
        <p:nvSpPr>
          <p:cNvPr id="26663" name="AutoShape 39"/>
          <p:cNvSpPr>
            <a:spLocks noChangeArrowheads="1"/>
          </p:cNvSpPr>
          <p:nvPr/>
        </p:nvSpPr>
        <p:spPr bwMode="auto">
          <a:xfrm>
            <a:off x="3924300" y="2355057"/>
            <a:ext cx="494110" cy="27979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1</a:t>
            </a:r>
          </a:p>
        </p:txBody>
      </p:sp>
      <p:sp>
        <p:nvSpPr>
          <p:cNvPr id="26664" name="AutoShape 40"/>
          <p:cNvSpPr>
            <a:spLocks noChangeArrowheads="1"/>
          </p:cNvSpPr>
          <p:nvPr/>
        </p:nvSpPr>
        <p:spPr bwMode="auto">
          <a:xfrm>
            <a:off x="3762376" y="3057526"/>
            <a:ext cx="460772" cy="27027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7</a:t>
            </a:r>
          </a:p>
        </p:txBody>
      </p:sp>
      <p:sp>
        <p:nvSpPr>
          <p:cNvPr id="26665" name="AutoShape 41"/>
          <p:cNvSpPr>
            <a:spLocks noChangeArrowheads="1"/>
          </p:cNvSpPr>
          <p:nvPr/>
        </p:nvSpPr>
        <p:spPr bwMode="auto">
          <a:xfrm>
            <a:off x="1925241" y="3057526"/>
            <a:ext cx="460772" cy="27027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7</a:t>
            </a:r>
          </a:p>
        </p:txBody>
      </p:sp>
      <p:sp>
        <p:nvSpPr>
          <p:cNvPr id="26666" name="AutoShape 42"/>
          <p:cNvSpPr>
            <a:spLocks noChangeArrowheads="1"/>
          </p:cNvSpPr>
          <p:nvPr/>
        </p:nvSpPr>
        <p:spPr bwMode="auto">
          <a:xfrm>
            <a:off x="6678216" y="3057526"/>
            <a:ext cx="494109" cy="27979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1</a:t>
            </a:r>
          </a:p>
        </p:txBody>
      </p:sp>
      <p:sp>
        <p:nvSpPr>
          <p:cNvPr id="26667" name="AutoShape 43"/>
          <p:cNvSpPr>
            <a:spLocks noChangeArrowheads="1"/>
          </p:cNvSpPr>
          <p:nvPr/>
        </p:nvSpPr>
        <p:spPr bwMode="auto">
          <a:xfrm>
            <a:off x="4895850" y="3057526"/>
            <a:ext cx="494110" cy="27979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1</a:t>
            </a:r>
          </a:p>
        </p:txBody>
      </p:sp>
      <p:sp>
        <p:nvSpPr>
          <p:cNvPr id="26668" name="AutoShape 44"/>
          <p:cNvSpPr>
            <a:spLocks noChangeArrowheads="1"/>
          </p:cNvSpPr>
          <p:nvPr/>
        </p:nvSpPr>
        <p:spPr bwMode="auto">
          <a:xfrm>
            <a:off x="3113485" y="3057526"/>
            <a:ext cx="485775" cy="27027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4</a:t>
            </a:r>
          </a:p>
        </p:txBody>
      </p:sp>
      <p:sp>
        <p:nvSpPr>
          <p:cNvPr id="26669" name="AutoShape 45"/>
          <p:cNvSpPr>
            <a:spLocks noChangeArrowheads="1"/>
          </p:cNvSpPr>
          <p:nvPr/>
        </p:nvSpPr>
        <p:spPr bwMode="auto">
          <a:xfrm>
            <a:off x="5543550" y="3057526"/>
            <a:ext cx="485775" cy="27027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>
                <a:latin typeface="Arial" charset="0"/>
              </a:rPr>
              <a:t>4</a:t>
            </a:r>
          </a:p>
        </p:txBody>
      </p:sp>
      <p:cxnSp>
        <p:nvCxnSpPr>
          <p:cNvPr id="26670" name="AutoShape 46"/>
          <p:cNvCxnSpPr>
            <a:cxnSpLocks noChangeShapeType="1"/>
            <a:stCxn id="26659" idx="2"/>
            <a:endCxn id="26665" idx="0"/>
          </p:cNvCxnSpPr>
          <p:nvPr/>
        </p:nvCxnSpPr>
        <p:spPr bwMode="auto">
          <a:xfrm flipH="1">
            <a:off x="2156223" y="2625328"/>
            <a:ext cx="229790" cy="4321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1" name="AutoShape 47"/>
          <p:cNvCxnSpPr>
            <a:cxnSpLocks noChangeShapeType="1"/>
            <a:stCxn id="26661" idx="2"/>
            <a:endCxn id="26668" idx="0"/>
          </p:cNvCxnSpPr>
          <p:nvPr/>
        </p:nvCxnSpPr>
        <p:spPr bwMode="auto">
          <a:xfrm>
            <a:off x="3128963" y="2625328"/>
            <a:ext cx="227410" cy="4321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2" name="AutoShape 48"/>
          <p:cNvCxnSpPr>
            <a:cxnSpLocks noChangeShapeType="1"/>
            <a:stCxn id="26663" idx="2"/>
            <a:endCxn id="26664" idx="0"/>
          </p:cNvCxnSpPr>
          <p:nvPr/>
        </p:nvCxnSpPr>
        <p:spPr bwMode="auto">
          <a:xfrm flipH="1">
            <a:off x="3993357" y="2634853"/>
            <a:ext cx="178594" cy="4226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3" name="AutoShape 49"/>
          <p:cNvCxnSpPr>
            <a:cxnSpLocks noChangeShapeType="1"/>
            <a:endCxn id="26669" idx="0"/>
          </p:cNvCxnSpPr>
          <p:nvPr/>
        </p:nvCxnSpPr>
        <p:spPr bwMode="auto">
          <a:xfrm flipH="1">
            <a:off x="5786437" y="2625328"/>
            <a:ext cx="148829" cy="4321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4" name="AutoShape 50"/>
          <p:cNvCxnSpPr>
            <a:cxnSpLocks noChangeShapeType="1"/>
          </p:cNvCxnSpPr>
          <p:nvPr/>
        </p:nvCxnSpPr>
        <p:spPr bwMode="auto">
          <a:xfrm>
            <a:off x="4518423" y="1437085"/>
            <a:ext cx="7144" cy="3631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5" name="AutoShape 51"/>
          <p:cNvCxnSpPr>
            <a:cxnSpLocks noChangeShapeType="1"/>
            <a:stCxn id="26660" idx="2"/>
            <a:endCxn id="26667" idx="0"/>
          </p:cNvCxnSpPr>
          <p:nvPr/>
        </p:nvCxnSpPr>
        <p:spPr bwMode="auto">
          <a:xfrm>
            <a:off x="4911328" y="2625328"/>
            <a:ext cx="232172" cy="4321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6" name="AutoShape 52"/>
          <p:cNvCxnSpPr>
            <a:cxnSpLocks noChangeShapeType="1"/>
            <a:endCxn id="26666" idx="0"/>
          </p:cNvCxnSpPr>
          <p:nvPr/>
        </p:nvCxnSpPr>
        <p:spPr bwMode="auto">
          <a:xfrm>
            <a:off x="6731794" y="2625328"/>
            <a:ext cx="194072" cy="4321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7" name="AutoShape 53"/>
          <p:cNvCxnSpPr>
            <a:cxnSpLocks noChangeShapeType="1"/>
            <a:stCxn id="26630" idx="2"/>
            <a:endCxn id="26631" idx="0"/>
          </p:cNvCxnSpPr>
          <p:nvPr/>
        </p:nvCxnSpPr>
        <p:spPr bwMode="auto">
          <a:xfrm flipH="1">
            <a:off x="2767013" y="1452563"/>
            <a:ext cx="1744266" cy="3631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8" name="AutoShape 54"/>
          <p:cNvCxnSpPr>
            <a:cxnSpLocks noChangeShapeType="1"/>
          </p:cNvCxnSpPr>
          <p:nvPr/>
        </p:nvCxnSpPr>
        <p:spPr bwMode="auto">
          <a:xfrm>
            <a:off x="4518422" y="1437085"/>
            <a:ext cx="1695450" cy="3631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2141935" y="3489722"/>
            <a:ext cx="49149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altLang="ru-RU" sz="21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</a:t>
            </a:r>
            <a:r>
              <a:rPr lang="ru-RU" alt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 числа 147;174;417;471;714;741</a:t>
            </a:r>
            <a:endParaRPr lang="ru-RU" altLang="ru-RU" sz="21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3437335" y="3868341"/>
            <a:ext cx="2528513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175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чисел (вариантов)</a:t>
            </a: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26FBA0FD-56C2-7D4F-97FD-D88C055AD51B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3CC664FD-B53F-D547-99D2-96F49315928F}"/>
              </a:ext>
            </a:extLst>
          </p:cNvPr>
          <p:cNvSpPr txBox="1">
            <a:spLocks/>
          </p:cNvSpPr>
          <p:nvPr/>
        </p:nvSpPr>
        <p:spPr>
          <a:xfrm>
            <a:off x="179510" y="144795"/>
            <a:ext cx="8964488" cy="635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1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</p:spTree>
    <p:extLst>
      <p:ext uri="{BB962C8B-B14F-4D97-AF65-F5344CB8AC3E}">
        <p14:creationId xmlns:p14="http://schemas.microsoft.com/office/powerpoint/2010/main" val="34951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 animBg="1"/>
      <p:bldP spid="26631" grpId="0" animBg="1"/>
      <p:bldP spid="26632" grpId="0" animBg="1"/>
      <p:bldP spid="26633" grpId="0" animBg="1"/>
      <p:bldP spid="26658" grpId="0" animBg="1"/>
      <p:bldP spid="26659" grpId="0" animBg="1"/>
      <p:bldP spid="26660" grpId="0" animBg="1"/>
      <p:bldP spid="26661" grpId="0" animBg="1"/>
      <p:bldP spid="26662" grpId="0" animBg="1"/>
      <p:bldP spid="26663" grpId="0" animBg="1"/>
      <p:bldP spid="26664" grpId="0" animBg="1"/>
      <p:bldP spid="26665" grpId="0" animBg="1"/>
      <p:bldP spid="26666" grpId="0" animBg="1"/>
      <p:bldP spid="26667" grpId="0" animBg="1"/>
      <p:bldP spid="26668" grpId="0" animBg="1"/>
      <p:bldP spid="26669" grpId="0" animBg="1"/>
      <p:bldP spid="26679" grpId="0"/>
      <p:bldP spid="266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1485900" y="4767263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9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057900" y="4767263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0F17D86D-1145-42EA-935C-8EF7D1FDE1E0}" type="slidenum">
              <a:rPr lang="ru-RU" sz="9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7</a:t>
            </a:fld>
            <a:endParaRPr lang="ru-RU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179508" y="141685"/>
            <a:ext cx="8568956" cy="356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900" dirty="0"/>
              <a:t>   </a:t>
            </a:r>
          </a:p>
          <a:p>
            <a:pPr eaLnBrk="1" hangingPunct="1">
              <a:buFontTx/>
              <a:buNone/>
            </a:pPr>
            <a:r>
              <a:rPr lang="ru-RU" altLang="ru-RU" sz="2100" dirty="0">
                <a:solidFill>
                  <a:srgbClr val="FF3300"/>
                </a:solidFill>
              </a:rPr>
              <a:t> </a:t>
            </a:r>
            <a:endParaRPr lang="ru-RU" altLang="ru-RU" sz="2100" dirty="0"/>
          </a:p>
          <a:p>
            <a:pPr eaLnBrk="1" hangingPunct="1">
              <a:buFontTx/>
              <a:buNone/>
            </a:pPr>
            <a:endParaRPr lang="ru-RU" altLang="ru-RU" sz="900" dirty="0"/>
          </a:p>
          <a:p>
            <a:pPr eaLnBrk="1" hangingPunct="1">
              <a:buFontTx/>
              <a:buNone/>
            </a:pPr>
            <a:endParaRPr lang="ru-RU" altLang="ru-RU" sz="900" dirty="0"/>
          </a:p>
          <a:p>
            <a:pPr eaLnBrk="1" hangingPunct="1">
              <a:buFontTx/>
              <a:buNone/>
            </a:pPr>
            <a:r>
              <a:rPr lang="ru-RU" altLang="ru-RU" sz="2800" dirty="0"/>
              <a:t>    </a:t>
            </a:r>
            <a:r>
              <a:rPr lang="ru-RU" altLang="ru-RU" sz="2800" i="1" dirty="0"/>
              <a:t>Первую цифру можно выбрать </a:t>
            </a:r>
            <a:r>
              <a:rPr lang="ru-RU" altLang="ru-RU" sz="2800" i="1" u="sng" dirty="0"/>
              <a:t>тремя</a:t>
            </a:r>
            <a:r>
              <a:rPr lang="ru-RU" altLang="ru-RU" sz="2800" i="1" dirty="0"/>
              <a:t> способами</a:t>
            </a:r>
            <a:r>
              <a:rPr lang="ru-RU" altLang="ru-RU" sz="2800" dirty="0"/>
              <a:t>.    </a:t>
            </a:r>
            <a:r>
              <a:rPr lang="ru-RU" altLang="ru-RU" sz="2800" i="1" dirty="0"/>
              <a:t>Вторую цифру можно выбрать </a:t>
            </a:r>
            <a:r>
              <a:rPr lang="ru-RU" altLang="ru-RU" sz="2800" i="1" u="sng" dirty="0"/>
              <a:t>двумя</a:t>
            </a:r>
            <a:r>
              <a:rPr lang="ru-RU" altLang="ru-RU" sz="2800" i="1" dirty="0"/>
              <a:t> способами.</a:t>
            </a:r>
            <a:r>
              <a:rPr lang="ru-RU" altLang="ru-RU" sz="2800" dirty="0"/>
              <a:t> </a:t>
            </a:r>
            <a:r>
              <a:rPr lang="ru-RU" altLang="ru-RU" sz="2800" i="1" dirty="0"/>
              <a:t>Остается приписать </a:t>
            </a:r>
            <a:r>
              <a:rPr lang="ru-RU" altLang="ru-RU" sz="2800" i="1" u="sng" dirty="0"/>
              <a:t>одну</a:t>
            </a:r>
            <a:r>
              <a:rPr lang="ru-RU" altLang="ru-RU" sz="2800" i="1" dirty="0"/>
              <a:t> цифру</a:t>
            </a:r>
            <a:r>
              <a:rPr lang="ru-RU" altLang="ru-RU" sz="2800" dirty="0"/>
              <a:t>.  Число  трехзначных чисел равно произведению </a:t>
            </a:r>
            <a:endParaRPr lang="ru-RU" altLang="ru-RU" sz="2800" u="sng" dirty="0">
              <a:solidFill>
                <a:srgbClr val="FF3300"/>
              </a:solidFill>
            </a:endParaRPr>
          </a:p>
        </p:txBody>
      </p:sp>
      <p:graphicFrame>
        <p:nvGraphicFramePr>
          <p:cNvPr id="30771" name="Object 51"/>
          <p:cNvGraphicFramePr>
            <a:graphicFrameLocks noChangeAspect="1"/>
          </p:cNvGraphicFramePr>
          <p:nvPr/>
        </p:nvGraphicFramePr>
        <p:xfrm>
          <a:off x="3383757" y="3543300"/>
          <a:ext cx="2322910" cy="67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609336" imgH="177723" progId="Equation.3">
                  <p:embed/>
                </p:oleObj>
              </mc:Choice>
              <mc:Fallback>
                <p:oleObj name="Формула" r:id="rId3" imgW="609336" imgH="177723" progId="Equation.3">
                  <p:embed/>
                  <p:pic>
                    <p:nvPicPr>
                      <p:cNvPr id="30771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757" y="3543300"/>
                        <a:ext cx="2322910" cy="677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53"/>
          <p:cNvSpPr>
            <a:spLocks noChangeArrowheads="1"/>
          </p:cNvSpPr>
          <p:nvPr/>
        </p:nvSpPr>
        <p:spPr bwMode="auto">
          <a:xfrm>
            <a:off x="3654029" y="4786313"/>
            <a:ext cx="183713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50" b="1" i="1" dirty="0">
                <a:solidFill>
                  <a:srgbClr val="9B9B9B"/>
                </a:solidFill>
                <a:latin typeface="Arial" charset="0"/>
              </a:rPr>
              <a:t> </a:t>
            </a:r>
            <a:endParaRPr lang="ru-RU" altLang="ru-RU" sz="750" b="1" dirty="0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618ED51-1C48-2849-8BCB-B0AC25DF66C4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32EB232-803F-D242-BEA0-6E44D0ED136A}"/>
              </a:ext>
            </a:extLst>
          </p:cNvPr>
          <p:cNvSpPr txBox="1">
            <a:spLocks/>
          </p:cNvSpPr>
          <p:nvPr/>
        </p:nvSpPr>
        <p:spPr>
          <a:xfrm>
            <a:off x="179510" y="144795"/>
            <a:ext cx="8964488" cy="635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1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</p:spTree>
    <p:extLst>
      <p:ext uri="{BB962C8B-B14F-4D97-AF65-F5344CB8AC3E}">
        <p14:creationId xmlns:p14="http://schemas.microsoft.com/office/powerpoint/2010/main" val="20878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1485900" y="4767263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9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057900" y="4767263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388" name="Заголовок 1"/>
          <p:cNvSpPr>
            <a:spLocks/>
          </p:cNvSpPr>
          <p:nvPr/>
        </p:nvSpPr>
        <p:spPr bwMode="auto">
          <a:xfrm>
            <a:off x="359017" y="634008"/>
            <a:ext cx="878498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rgbClr val="C00000"/>
                </a:solidFill>
              </a:rPr>
              <a:t>Задача 2 .</a:t>
            </a:r>
            <a:r>
              <a:rPr lang="ru-RU" altLang="ru-RU" sz="1800" b="1" dirty="0">
                <a:solidFill>
                  <a:srgbClr val="003300"/>
                </a:solidFill>
              </a:rPr>
              <a:t>У Куклы Тани 3 юбки и 5 кофт, удачно сочетающихся по цвету. Сколько различных комбинаций одежды имеется у Светы?</a:t>
            </a:r>
            <a:endParaRPr lang="ru-RU" altLang="ru-RU" sz="3300" dirty="0">
              <a:solidFill>
                <a:srgbClr val="003300"/>
              </a:solidFill>
            </a:endParaRPr>
          </a:p>
        </p:txBody>
      </p:sp>
      <p:pic>
        <p:nvPicPr>
          <p:cNvPr id="16389" name="Picture 2" descr="C:\Documents and Settings\Ирина Михайловна\Рабочий стол\Безымянный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D5CC"/>
              </a:clrFrom>
              <a:clrTo>
                <a:srgbClr val="E8D5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3082" r="3555" b="809"/>
          <a:stretch>
            <a:fillRect/>
          </a:stretch>
        </p:blipFill>
        <p:spPr bwMode="auto">
          <a:xfrm>
            <a:off x="1331119" y="1383507"/>
            <a:ext cx="1782366" cy="297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Documents and Settings\Ирина Михайловна\Рабочий стол\22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5" b="59766"/>
          <a:stretch>
            <a:fillRect/>
          </a:stretch>
        </p:blipFill>
        <p:spPr bwMode="auto">
          <a:xfrm>
            <a:off x="3174207" y="1362075"/>
            <a:ext cx="1775222" cy="110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C:\Documents and Settings\Ирина Михайловна\Рабочий стол\2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23" y="2426494"/>
            <a:ext cx="1783556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Documents and Settings\Ирина Михайловна\Рабочий стол\с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1841898"/>
            <a:ext cx="1860947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Documents and Settings\Ирина Михайловна\Рабочий стол\22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23" y="3501629"/>
            <a:ext cx="1783556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Documents and Settings\Ирина Михайловна\Рабочий стол\22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44" y="2001441"/>
            <a:ext cx="1783556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Documents and Settings\Ирина Михайловна\Рабочий стол\22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35" y="1243013"/>
            <a:ext cx="1783556" cy="111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nts and Settings\Ирина Михайловна\Рабочий стол\с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47" y="2696767"/>
            <a:ext cx="1860947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Documents and Settings\Ирина Михайловна\Рабочий стол\с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1891903"/>
            <a:ext cx="1860947" cy="17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Documents and Settings\Ирина Михайловна\Рабочий стол\с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47" y="2696767"/>
            <a:ext cx="1860947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Documents and Settings\Ирина Михайловна\Рабочий стол\с.b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1891903"/>
            <a:ext cx="1860947" cy="17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C:\Documents and Settings\Ирина Михайловна\Рабочий стол\с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47" y="2696767"/>
            <a:ext cx="1860947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Documents and Settings\Ирина Михайловна\Рабочий стол\с.bm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22" y="1924050"/>
            <a:ext cx="1819275" cy="16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Documents and Settings\Ирина Михайловна\Рабочий стол\с.bm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48" y="2801542"/>
            <a:ext cx="1806178" cy="16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Documents and Settings\Ирина Михайловна\Рабочий стол\с.bmp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7271" r="60254" b="32422"/>
          <a:stretch>
            <a:fillRect/>
          </a:stretch>
        </p:blipFill>
        <p:spPr bwMode="auto">
          <a:xfrm rot="-1567352">
            <a:off x="5226844" y="3761185"/>
            <a:ext cx="1395413" cy="11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36056" y="4569619"/>
            <a:ext cx="27539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b="1" i="1">
                <a:solidFill>
                  <a:srgbClr val="FF3300"/>
                </a:solidFill>
                <a:latin typeface="Arial" charset="0"/>
              </a:rPr>
              <a:t>Решение.  </a:t>
            </a:r>
            <a:r>
              <a:rPr lang="ru-RU" altLang="ru-RU" sz="2100" b="1">
                <a:solidFill>
                  <a:srgbClr val="FF3300"/>
                </a:solidFill>
                <a:latin typeface="Arial" charset="0"/>
              </a:rPr>
              <a:t>3·5 = 15</a:t>
            </a: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2303860" y="0"/>
            <a:ext cx="253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6406" name="Picture 3" descr="C:\Documents and Settings\Ирина Михайловна\Рабочий стол\с.bmp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7271" r="60254" b="32422"/>
          <a:stretch>
            <a:fillRect/>
          </a:stretch>
        </p:blipFill>
        <p:spPr bwMode="auto">
          <a:xfrm rot="-1567352">
            <a:off x="5166122" y="3598069"/>
            <a:ext cx="1395413" cy="11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bject 2">
            <a:extLst>
              <a:ext uri="{FF2B5EF4-FFF2-40B4-BE49-F238E27FC236}">
                <a16:creationId xmlns:a16="http://schemas.microsoft.com/office/drawing/2014/main" id="{CEB16BCC-BE4E-4C40-A97F-4FE4B89411F8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10657A4D-07BD-F443-A6D5-A73CFA1E6369}"/>
              </a:ext>
            </a:extLst>
          </p:cNvPr>
          <p:cNvSpPr txBox="1">
            <a:spLocks/>
          </p:cNvSpPr>
          <p:nvPr/>
        </p:nvSpPr>
        <p:spPr>
          <a:xfrm>
            <a:off x="179510" y="144795"/>
            <a:ext cx="8964488" cy="635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1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</p:spTree>
    <p:extLst>
      <p:ext uri="{BB962C8B-B14F-4D97-AF65-F5344CB8AC3E}">
        <p14:creationId xmlns:p14="http://schemas.microsoft.com/office/powerpoint/2010/main" val="32528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26476 0.1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81332E-7 L -0.5276 -0.230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1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208 -0.19801 L -0.03229 0.032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115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92 0.01922 L -0.64514 -0.0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934 -0.13842 L -0.0625 -0.04397 " pathEditMode="relative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5 0.01782 L -0.4967 0.112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0.11226 L -0.00052 0.02824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76 0.18449 L -0.00486 -0.01505 " pathEditMode="relative" ptsTypes="AA">
                                      <p:cBhvr>
                                        <p:cTn id="3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2.59259E-6 L -0.53038 0.205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5 0.01782 L -0.4967 0.112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0.11226 L -0.00052 0.02824 " pathEditMode="relative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92 0.01922 L -0.64514 -0.05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934 -0.13842 L -0.0625 -0.04397 " pathEditMode="relative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0.03285 L -0.55989 -0.198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1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76 -0.23087 L 0.00799 -5.47074E-6 " pathEditMode="relative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38 0.20533 L 0.02084 0.00579 " pathEditMode="relative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0.01759 L -0.70903 0.059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5 0.01782 L -0.4967 0.112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0.11226 L -0.00052 0.02824 " pathEditMode="relative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92 0.01922 L -0.64514 -0.05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934 -0.13842 L -0.0625 -0.04397 " pathEditMode="relative" ptsTypes="AA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5.47074E-6 L -0.53541 -0.23087 " pathEditMode="relative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76 -0.23087 L 0.00782 -5.47074E-6 " pathEditMode="relative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05949 L -0.00035 -0.0034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00" y="-31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2083 L -0.27257 -0.2321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5 0.01782 L -0.4967 0.1122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0.11226 L -0.00052 0.02824 " pathEditMode="relative" ptsTypes="AA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92 0.01922 L -0.64514 -0.054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934 -0.13842 L -0.0625 -0.04397 " pathEditMode="relative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53577 -0.2356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1485900" y="4767263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900" dirty="0">
                <a:solidFill>
                  <a:schemeClr val="tx1">
                    <a:tint val="75000"/>
                  </a:schemeClr>
                </a:solidFill>
              </a:rPr>
              <a:t>  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057900" y="4767263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EC8AA93-7E79-428F-BBFD-7E338C09CF94}" type="slidenum">
              <a:rPr lang="ru-RU" sz="9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9</a:t>
            </a:fld>
            <a:endParaRPr lang="ru-RU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99592" y="1007293"/>
            <a:ext cx="7394625" cy="259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Задача 3. </a:t>
            </a:r>
            <a:r>
              <a:rPr lang="ru-RU" altLang="ru-RU" sz="2400" dirty="0"/>
              <a:t>У Ирины 5 подруг: </a:t>
            </a:r>
            <a:r>
              <a:rPr lang="ru-RU" altLang="ru-RU" sz="2400" b="1" dirty="0"/>
              <a:t>В</a:t>
            </a:r>
            <a:r>
              <a:rPr lang="ru-RU" altLang="ru-RU" sz="2400" dirty="0"/>
              <a:t>ера, </a:t>
            </a:r>
            <a:r>
              <a:rPr lang="ru-RU" altLang="ru-RU" sz="2400" b="1" dirty="0"/>
              <a:t>З</a:t>
            </a:r>
            <a:r>
              <a:rPr lang="ru-RU" altLang="ru-RU" sz="2400" dirty="0"/>
              <a:t>оя, </a:t>
            </a:r>
            <a:r>
              <a:rPr lang="ru-RU" altLang="ru-RU" sz="2400" b="1" dirty="0"/>
              <a:t>М</a:t>
            </a:r>
            <a:r>
              <a:rPr lang="ru-RU" altLang="ru-RU" sz="2400" dirty="0"/>
              <a:t>арина, </a:t>
            </a:r>
            <a:r>
              <a:rPr lang="ru-RU" altLang="ru-RU" sz="2400" b="1" dirty="0"/>
              <a:t>П</a:t>
            </a:r>
            <a:r>
              <a:rPr lang="ru-RU" altLang="ru-RU" sz="2400" dirty="0"/>
              <a:t>олина и </a:t>
            </a:r>
            <a:r>
              <a:rPr lang="ru-RU" altLang="ru-RU" sz="2400" b="1" dirty="0"/>
              <a:t>С</a:t>
            </a:r>
            <a:r>
              <a:rPr lang="ru-RU" altLang="ru-RU" sz="2400" dirty="0"/>
              <a:t>ветлана. Она решила двух из них пригласить в кино. Укажите все возможные варианты выбора подруг. Сколько таких вариантов?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385888" y="3381375"/>
            <a:ext cx="6265069" cy="8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i="1" u="sng" dirty="0">
                <a:solidFill>
                  <a:srgbClr val="003300"/>
                </a:solidFill>
              </a:rPr>
              <a:t> </a:t>
            </a:r>
            <a:endParaRPr lang="ru-RU" altLang="ru-RU" sz="2400" dirty="0"/>
          </a:p>
        </p:txBody>
      </p:sp>
      <p:pic>
        <p:nvPicPr>
          <p:cNvPr id="8199" name="Picture 5" descr="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969">
            <a:off x="5072419" y="2843160"/>
            <a:ext cx="1064419" cy="163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9811F248-0850-E542-A49A-C3F3635E09DD}"/>
              </a:ext>
            </a:extLst>
          </p:cNvPr>
          <p:cNvSpPr/>
          <p:nvPr/>
        </p:nvSpPr>
        <p:spPr>
          <a:xfrm>
            <a:off x="2" y="360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1ABED38-CADE-764B-BEBF-E5545517DA74}"/>
              </a:ext>
            </a:extLst>
          </p:cNvPr>
          <p:cNvSpPr txBox="1">
            <a:spLocks/>
          </p:cNvSpPr>
          <p:nvPr/>
        </p:nvSpPr>
        <p:spPr>
          <a:xfrm>
            <a:off x="179510" y="144795"/>
            <a:ext cx="8964488" cy="635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1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</p:spTree>
    <p:extLst>
      <p:ext uri="{BB962C8B-B14F-4D97-AF65-F5344CB8AC3E}">
        <p14:creationId xmlns:p14="http://schemas.microsoft.com/office/powerpoint/2010/main" val="22656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20476</TotalTime>
  <Words>429</Words>
  <Application>Microsoft Macintosh PowerPoint</Application>
  <PresentationFormat>Экран (16:9)</PresentationFormat>
  <Paragraphs>114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Wingdings</vt:lpstr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РЕШЕНИЕ ЗАДАЧ</vt:lpstr>
      <vt:lpstr>Решение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1542</cp:revision>
  <dcterms:created xsi:type="dcterms:W3CDTF">2020-04-09T07:32:19Z</dcterms:created>
  <dcterms:modified xsi:type="dcterms:W3CDTF">2021-03-30T11:27:23Z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