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1381" r:id="rId2"/>
    <p:sldId id="1640" r:id="rId3"/>
    <p:sldId id="1641" r:id="rId4"/>
    <p:sldId id="1642" r:id="rId5"/>
    <p:sldId id="1643" r:id="rId6"/>
    <p:sldId id="1644" r:id="rId7"/>
    <p:sldId id="1645" r:id="rId8"/>
    <p:sldId id="1646" r:id="rId9"/>
    <p:sldId id="1639" r:id="rId10"/>
  </p:sldIdLst>
  <p:sldSz cx="9144000" cy="5143500" type="screen16x9"/>
  <p:notesSz cx="5765800" cy="3244850"/>
  <p:custDataLst>
    <p:tags r:id="rId1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7" autoAdjust="0"/>
    <p:restoredTop sz="95761" autoAdjust="0"/>
  </p:normalViewPr>
  <p:slideViewPr>
    <p:cSldViewPr>
      <p:cViewPr varScale="1">
        <p:scale>
          <a:sx n="116" d="100"/>
          <a:sy n="116" d="100"/>
        </p:scale>
        <p:origin x="184" y="68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79968"/>
            <a:ext cx="2472502" cy="1870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2F04DEE2-4207-734D-BC91-D84C85FF089E}"/>
              </a:ext>
            </a:extLst>
          </p:cNvPr>
          <p:cNvSpPr txBox="1"/>
          <p:nvPr/>
        </p:nvSpPr>
        <p:spPr>
          <a:xfrm>
            <a:off x="1061150" y="1960350"/>
            <a:ext cx="6022489" cy="3104687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8405" defTabSz="914114">
              <a:spcBef>
                <a:spcPts val="110"/>
              </a:spcBef>
            </a:pPr>
            <a:r>
              <a:rPr lang="ru-RU" sz="40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ru-RU" sz="40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5" defTabSz="914114">
              <a:spcBef>
                <a:spcPts val="110"/>
              </a:spcBef>
            </a:pPr>
            <a:r>
              <a:rPr lang="ru-RU" sz="4000" b="1" dirty="0">
                <a:solidFill>
                  <a:schemeClr val="tx2"/>
                </a:solidFill>
                <a:latin typeface="Arial"/>
                <a:cs typeface="Arial"/>
              </a:rPr>
              <a:t>ОСНОВНОЙ ЗАКОН КОМБИНАТОРИКИ И ЕГО ПРИМЕНЕНИЕ ПРИ РЕШЕНИИ ЗАДАЧ</a:t>
            </a:r>
            <a:endParaRPr sz="4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45F1357F-4EFB-A04D-BC67-D59F409442D4}"/>
              </a:ext>
            </a:extLst>
          </p:cNvPr>
          <p:cNvSpPr/>
          <p:nvPr/>
        </p:nvSpPr>
        <p:spPr>
          <a:xfrm>
            <a:off x="408747" y="1912393"/>
            <a:ext cx="562851" cy="6538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7A92A707-36AB-2E46-9577-129D76D0CAAB}"/>
              </a:ext>
            </a:extLst>
          </p:cNvPr>
          <p:cNvSpPr/>
          <p:nvPr/>
        </p:nvSpPr>
        <p:spPr>
          <a:xfrm>
            <a:off x="408746" y="2668436"/>
            <a:ext cx="562851" cy="23515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B085998E-66CC-5849-B0F9-A2FCFA0C8497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1" name="Содержимое 17">
            <a:extLst>
              <a:ext uri="{FF2B5EF4-FFF2-40B4-BE49-F238E27FC236}">
                <a16:creationId xmlns:a16="http://schemas.microsoft.com/office/drawing/2014/main" id="{DDB06D80-7EE3-E147-86AC-24F55E8D6DC8}"/>
              </a:ext>
            </a:extLst>
          </p:cNvPr>
          <p:cNvSpPr txBox="1">
            <a:spLocks/>
          </p:cNvSpPr>
          <p:nvPr/>
        </p:nvSpPr>
        <p:spPr>
          <a:xfrm>
            <a:off x="283506" y="14135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dirty="0">
                <a:solidFill>
                  <a:schemeClr val="bg1"/>
                </a:solidFill>
              </a:rPr>
              <a:t>ОСНОВНОЙ ЗАКОН КОМБИНАТОРИКИ</a:t>
            </a:r>
            <a:endParaRPr lang="ru-RU" sz="3200" b="1" kern="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58F63-57F5-004C-9A2F-0E033A652864}"/>
                  </a:ext>
                </a:extLst>
              </p:cNvPr>
              <p:cNvSpPr txBox="1"/>
              <p:nvPr/>
            </p:nvSpPr>
            <p:spPr>
              <a:xfrm>
                <a:off x="161764" y="926222"/>
                <a:ext cx="8820472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1.</a:t>
                </a:r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Из Самарканда в Ташкент можно приехать 4 способами: самолетом, поездом, автобусом и такси. А из Ташкента в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Ходжекент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 способами: поездом, автобусом и такси. Сколько существует способов поездки из Самарканда в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Ходжикент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Из Самарканда в Ташкент можно попасть 4 способами. Пусть мы прибыли в Ташкент одним из этих вариантов. Теперь, чтобы попасть в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Ходжикент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имеются 3 варианты – возможности. Таким образом, имеются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∙3=12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различных вариантов как попасть из Самарканд в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Ходжикент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через Ташкент.  </a:t>
                </a:r>
                <a:endParaRPr 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58F63-57F5-004C-9A2F-0E033A65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4" y="926222"/>
                <a:ext cx="8820472" cy="4093428"/>
              </a:xfrm>
              <a:prstGeom prst="rect">
                <a:avLst/>
              </a:prstGeom>
              <a:blipFill>
                <a:blip r:embed="rId2"/>
                <a:stretch>
                  <a:fillRect l="-718" t="-617" b="-154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DAA97C-4705-C741-8210-CD790E6D18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biLevel thresh="75000"/>
            <a:lum bright="20000" contrast="-20000"/>
          </a:blip>
          <a:stretch>
            <a:fillRect/>
          </a:stretch>
        </p:blipFill>
        <p:spPr>
          <a:xfrm>
            <a:off x="1079612" y="2211710"/>
            <a:ext cx="6984776" cy="12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65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B085998E-66CC-5849-B0F9-A2FCFA0C8497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1" name="Содержимое 17">
            <a:extLst>
              <a:ext uri="{FF2B5EF4-FFF2-40B4-BE49-F238E27FC236}">
                <a16:creationId xmlns:a16="http://schemas.microsoft.com/office/drawing/2014/main" id="{DDB06D80-7EE3-E147-86AC-24F55E8D6DC8}"/>
              </a:ext>
            </a:extLst>
          </p:cNvPr>
          <p:cNvSpPr txBox="1">
            <a:spLocks/>
          </p:cNvSpPr>
          <p:nvPr/>
        </p:nvSpPr>
        <p:spPr>
          <a:xfrm>
            <a:off x="283506" y="14135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dirty="0">
                <a:solidFill>
                  <a:schemeClr val="bg1"/>
                </a:solidFill>
              </a:rPr>
              <a:t>ОСНОВНОЙ ЗАКОН КОМБИНАТОРИКИ</a:t>
            </a:r>
            <a:endParaRPr lang="ru-RU" sz="3200" b="1" kern="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58F63-57F5-004C-9A2F-0E033A652864}"/>
                  </a:ext>
                </a:extLst>
              </p:cNvPr>
              <p:cNvSpPr txBox="1"/>
              <p:nvPr/>
            </p:nvSpPr>
            <p:spPr>
              <a:xfrm>
                <a:off x="161764" y="926222"/>
                <a:ext cx="8820472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Все эти варианты также можно записать.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Введем обозначения: самолет (с), поезд (п), автобус (а), такси (т).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Например, запись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сп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означает, что из Самарканда в Ташкент прилетают на самолете, а из Ташкента в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Ходжикент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едут на поезде.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Получаем следующие варианты попасть из Самарканда в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Ходжикент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через Ташкент: </a:t>
                </a: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Число способов: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∙3=12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20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12 способов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58F63-57F5-004C-9A2F-0E033A65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4" y="926222"/>
                <a:ext cx="8820472" cy="4093428"/>
              </a:xfrm>
              <a:prstGeom prst="rect">
                <a:avLst/>
              </a:prstGeom>
              <a:blipFill>
                <a:blip r:embed="rId2"/>
                <a:stretch>
                  <a:fillRect l="-718" t="-617" r="-575" b="-154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17A41A2-AB93-3A40-9147-853B8BDB1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999744"/>
              </p:ext>
            </p:extLst>
          </p:nvPr>
        </p:nvGraphicFramePr>
        <p:xfrm>
          <a:off x="395536" y="2931790"/>
          <a:ext cx="43204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60950639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14651998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58714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14265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сп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тп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61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аа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90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пт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тт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669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87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B085998E-66CC-5849-B0F9-A2FCFA0C8497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1" name="Содержимое 17">
            <a:extLst>
              <a:ext uri="{FF2B5EF4-FFF2-40B4-BE49-F238E27FC236}">
                <a16:creationId xmlns:a16="http://schemas.microsoft.com/office/drawing/2014/main" id="{DDB06D80-7EE3-E147-86AC-24F55E8D6DC8}"/>
              </a:ext>
            </a:extLst>
          </p:cNvPr>
          <p:cNvSpPr txBox="1">
            <a:spLocks/>
          </p:cNvSpPr>
          <p:nvPr/>
        </p:nvSpPr>
        <p:spPr>
          <a:xfrm>
            <a:off x="283506" y="14135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dirty="0">
                <a:solidFill>
                  <a:schemeClr val="bg1"/>
                </a:solidFill>
              </a:rPr>
              <a:t>ОСНОВНОЙ ЗАКОН КОМБИНАТОРИКИ</a:t>
            </a:r>
            <a:endParaRPr lang="ru-RU" sz="3200" b="1" kern="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58F63-57F5-004C-9A2F-0E033A652864}"/>
                  </a:ext>
                </a:extLst>
              </p:cNvPr>
              <p:cNvSpPr txBox="1"/>
              <p:nvPr/>
            </p:nvSpPr>
            <p:spPr>
              <a:xfrm>
                <a:off x="161764" y="1347614"/>
                <a:ext cx="882047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Вообще, если имеется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вариантов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приезда из города А в город В, </a:t>
                </a:r>
                <a:r>
                  <a:rPr lang="ru-RU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для каждого из них имеется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вариантов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приезда из В в С, то из города А в город С можно попасть всего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способами, то есть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различными вариантами. 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Это </a:t>
                </a:r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правило умножения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оно считается основным правилом комбинаторики.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58F63-57F5-004C-9A2F-0E033A65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4" y="1347614"/>
                <a:ext cx="8820472" cy="3046988"/>
              </a:xfrm>
              <a:prstGeom prst="rect">
                <a:avLst/>
              </a:prstGeom>
              <a:blipFill>
                <a:blip r:embed="rId2"/>
                <a:stretch>
                  <a:fillRect l="-1006" t="-1660" b="-33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8082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B085998E-66CC-5849-B0F9-A2FCFA0C8497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1" name="Содержимое 17">
            <a:extLst>
              <a:ext uri="{FF2B5EF4-FFF2-40B4-BE49-F238E27FC236}">
                <a16:creationId xmlns:a16="http://schemas.microsoft.com/office/drawing/2014/main" id="{DDB06D80-7EE3-E147-86AC-24F55E8D6DC8}"/>
              </a:ext>
            </a:extLst>
          </p:cNvPr>
          <p:cNvSpPr txBox="1">
            <a:spLocks/>
          </p:cNvSpPr>
          <p:nvPr/>
        </p:nvSpPr>
        <p:spPr>
          <a:xfrm>
            <a:off x="283506" y="14135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dirty="0">
                <a:solidFill>
                  <a:schemeClr val="bg1"/>
                </a:solidFill>
              </a:rPr>
              <a:t>ОСНОВНОЙ ЗАКОН КОМБИНАТОРИКИ</a:t>
            </a:r>
            <a:endParaRPr lang="ru-RU" sz="3200" b="1" kern="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58F63-57F5-004C-9A2F-0E033A652864}"/>
                  </a:ext>
                </a:extLst>
              </p:cNvPr>
              <p:cNvSpPr txBox="1"/>
              <p:nvPr/>
            </p:nvSpPr>
            <p:spPr>
              <a:xfrm>
                <a:off x="161763" y="899443"/>
                <a:ext cx="8957343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2.</a:t>
                </a:r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отделе «Все для дома» супермаркета «Макро» имеется 5 разных пиал, 6 разных блюдец и 4 разные чайные ложечки. Тетя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Наргиза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хочет купить по 2 каждого вида посуды. Сколькими способами она может это сделать? </a:t>
                </a:r>
              </a:p>
              <a:p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 Имеется 5 вариантов выбора пиал. </a:t>
                </a:r>
              </a:p>
              <a:p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выбора блюдец существует 6 вариантов. </a:t>
                </a:r>
              </a:p>
              <a:p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каждой выбранной пиалы имеется 6 вариантов выбора блюдца.</a:t>
                </a:r>
              </a:p>
              <a:p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Следовательно, по правилу умножения существует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∙6=30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вариантов выбора пары: пиала и блюдца. Рассуждая точно также найдем, что пару: </a:t>
                </a:r>
              </a:p>
              <a:p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пиала и ложечка можно выбрать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способами; </a:t>
                </a:r>
              </a:p>
              <a:p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3) блюдце и ложечка можно выбрать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∙4=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24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различными способами. Итак, 2 вида посуды можно выбрать 30+20+24=74 различными способами.                                                      </a:t>
                </a: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74 способа.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58F63-57F5-004C-9A2F-0E033A65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3" y="899443"/>
                <a:ext cx="8957343" cy="4093428"/>
              </a:xfrm>
              <a:prstGeom prst="rect">
                <a:avLst/>
              </a:prstGeom>
              <a:blipFill>
                <a:blip r:embed="rId2"/>
                <a:stretch>
                  <a:fillRect l="-707" t="-929" r="-283" b="-15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558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B085998E-66CC-5849-B0F9-A2FCFA0C8497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1" name="Содержимое 17">
            <a:extLst>
              <a:ext uri="{FF2B5EF4-FFF2-40B4-BE49-F238E27FC236}">
                <a16:creationId xmlns:a16="http://schemas.microsoft.com/office/drawing/2014/main" id="{DDB06D80-7EE3-E147-86AC-24F55E8D6DC8}"/>
              </a:ext>
            </a:extLst>
          </p:cNvPr>
          <p:cNvSpPr txBox="1">
            <a:spLocks/>
          </p:cNvSpPr>
          <p:nvPr/>
        </p:nvSpPr>
        <p:spPr>
          <a:xfrm>
            <a:off x="283506" y="14135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dirty="0">
                <a:solidFill>
                  <a:schemeClr val="bg1"/>
                </a:solidFill>
              </a:rPr>
              <a:t>ОСНОВНОЙ ЗАКОН КОМБИНАТОРИКИ</a:t>
            </a:r>
            <a:endParaRPr lang="ru-RU" sz="3200" b="1" kern="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58F63-57F5-004C-9A2F-0E033A652864}"/>
                  </a:ext>
                </a:extLst>
              </p:cNvPr>
              <p:cNvSpPr txBox="1"/>
              <p:nvPr/>
            </p:nvSpPr>
            <p:spPr>
              <a:xfrm>
                <a:off x="161763" y="899443"/>
                <a:ext cx="8957343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3.</a:t>
                </a:r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Сколько имеется трехзначных чисел с одной цифрой 7? </a:t>
                </a:r>
              </a:p>
              <a:p>
                <a:endParaRPr lang="ru-RU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Цифра 7 может занимать 1-, 2-, 3-е место (классы сотен, десятков, единиц)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цифра 7 стоит на 1-ом месте, то на 2-ом месте и 3-ем месте могут стоять 9 цифр ( 0,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1, 2, 3, 4, 5, 6, 7, 8, 9)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всего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∙9=81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вариант.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цифра 7 стоит на 2-ом месте, то на 1-ом месте могут быть любые цифры, кроме 0 и 7. То есть имеется 10-2=8 вариантов записи цифры на 1-ом месте. В этом случае на 3-ем месте может стоять любая цифра кроме 7; следовательно, таких вариантов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∙9=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72. 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цифра 7 стоит на 3-ем месте, то на 1-ом месте могут стоять 8 цифр, а на 2-ом месте 9 цифр. Таким образом, трехзначных чисел с одной цифрой 7 имеется 81+72+72=225.             </a:t>
                </a: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225 способов.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58F63-57F5-004C-9A2F-0E033A65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3" y="899443"/>
                <a:ext cx="8957343" cy="4093428"/>
              </a:xfrm>
              <a:prstGeom prst="rect">
                <a:avLst/>
              </a:prstGeom>
              <a:blipFill>
                <a:blip r:embed="rId2"/>
                <a:stretch>
                  <a:fillRect l="-707" t="-929" r="-1132" b="-15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217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B085998E-66CC-5849-B0F9-A2FCFA0C8497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1" name="Содержимое 17">
            <a:extLst>
              <a:ext uri="{FF2B5EF4-FFF2-40B4-BE49-F238E27FC236}">
                <a16:creationId xmlns:a16="http://schemas.microsoft.com/office/drawing/2014/main" id="{DDB06D80-7EE3-E147-86AC-24F55E8D6DC8}"/>
              </a:ext>
            </a:extLst>
          </p:cNvPr>
          <p:cNvSpPr txBox="1">
            <a:spLocks/>
          </p:cNvSpPr>
          <p:nvPr/>
        </p:nvSpPr>
        <p:spPr>
          <a:xfrm>
            <a:off x="283506" y="14135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dirty="0">
                <a:solidFill>
                  <a:schemeClr val="bg1"/>
                </a:solidFill>
              </a:rPr>
              <a:t>РЕШЕНИЕ ЗАДАЧ</a:t>
            </a:r>
            <a:endParaRPr lang="ru-RU" sz="3200" b="1" kern="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58F63-57F5-004C-9A2F-0E033A652864}"/>
                  </a:ext>
                </a:extLst>
              </p:cNvPr>
              <p:cNvSpPr txBox="1"/>
              <p:nvPr/>
            </p:nvSpPr>
            <p:spPr>
              <a:xfrm>
                <a:off x="161763" y="899443"/>
                <a:ext cx="8957343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492.</a:t>
                </a:r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Мама попросила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Наргизу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купить в супермаркете «Корзинка. Уз» 3 сорта фруктов. В «Корзинке. Уз» имеется 6 сортов яблок, 4 сорта груш и 5 сортов винограда.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Наргиза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купила по 1 кг каждого сорта фруктов. Сколько различных вариантов она может выбрать? </a:t>
                </a:r>
              </a:p>
              <a:p>
                <a:endParaRPr lang="ru-RU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endParaRPr lang="ru-RU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𝟏𝟐𝟎</m:t>
                    </m:r>
                  </m:oMath>
                </a14:m>
                <a:r>
                  <a:rPr lang="ru-RU" sz="20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0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ru-RU" sz="20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120 вариантов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58F63-57F5-004C-9A2F-0E033A65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3" y="899443"/>
                <a:ext cx="8957343" cy="3170099"/>
              </a:xfrm>
              <a:prstGeom prst="rect">
                <a:avLst/>
              </a:prstGeom>
              <a:blipFill>
                <a:blip r:embed="rId2"/>
                <a:stretch>
                  <a:fillRect l="-707" t="-1200" r="-566" b="-24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107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B085998E-66CC-5849-B0F9-A2FCFA0C8497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1" name="Содержимое 17">
            <a:extLst>
              <a:ext uri="{FF2B5EF4-FFF2-40B4-BE49-F238E27FC236}">
                <a16:creationId xmlns:a16="http://schemas.microsoft.com/office/drawing/2014/main" id="{DDB06D80-7EE3-E147-86AC-24F55E8D6DC8}"/>
              </a:ext>
            </a:extLst>
          </p:cNvPr>
          <p:cNvSpPr txBox="1">
            <a:spLocks/>
          </p:cNvSpPr>
          <p:nvPr/>
        </p:nvSpPr>
        <p:spPr>
          <a:xfrm>
            <a:off x="283506" y="14135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dirty="0">
                <a:solidFill>
                  <a:schemeClr val="bg1"/>
                </a:solidFill>
              </a:rPr>
              <a:t>РЕШЕНИЕ ЗАДАЧ</a:t>
            </a:r>
            <a:endParaRPr lang="ru-RU" sz="3200" b="1" kern="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58F63-57F5-004C-9A2F-0E033A652864}"/>
                  </a:ext>
                </a:extLst>
              </p:cNvPr>
              <p:cNvSpPr txBox="1"/>
              <p:nvPr/>
            </p:nvSpPr>
            <p:spPr>
              <a:xfrm>
                <a:off x="161763" y="899443"/>
                <a:ext cx="8957343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493.</a:t>
                </a:r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Сколько имеется четырехзначных чисел с одной цифрой 5?</a:t>
                </a:r>
              </a:p>
              <a:p>
                <a:endParaRPr lang="ru-RU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цифра 5 стоит </a:t>
                </a:r>
                <a:r>
                  <a:rPr lang="ru-RU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первая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а за ней другие</a:t>
                </a:r>
                <a:r>
                  <a:rPr lang="ru-RU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 три 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цифры. То на каждом по 9 вариантов. </a:t>
                </a:r>
              </a:p>
              <a:p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ru-RU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ru-RU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ru-RU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𝟕𝟐𝟗</m:t>
                    </m:r>
                  </m:oMath>
                </a14:m>
                <a:r>
                  <a:rPr lang="ru-RU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Если цифра 5 не первая, а </a:t>
                </a:r>
                <a:r>
                  <a:rPr lang="ru-RU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вторая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 </a:t>
                </a:r>
                <a:r>
                  <a:rPr lang="ru-RU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третья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или </a:t>
                </a:r>
                <a:r>
                  <a:rPr lang="ru-RU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четвертая, </a:t>
                </a:r>
              </a:p>
              <a:p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соответственно на первом месте может стоять любая цифра кроме 5 и 0. Значит это цифры 1 2 3 4 6 7 8 9 ⇒ Вариантов всего восемь. Остальные два числа имеют по девять вариантов</a:t>
                </a:r>
              </a:p>
              <a:p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𝟔𝟒𝟖</m:t>
                    </m:r>
                  </m:oMath>
                </a14:m>
                <a:r>
                  <a:rPr lang="ru-RU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𝟕𝟐𝟗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𝟔𝟒𝟖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𝟐𝟔𝟕𝟑</m:t>
                    </m:r>
                  </m:oMath>
                </a14:m>
                <a:r>
                  <a:rPr lang="ru-RU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0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2673 числа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58F63-57F5-004C-9A2F-0E033A65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3" y="899443"/>
                <a:ext cx="8957343" cy="4093428"/>
              </a:xfrm>
              <a:prstGeom prst="rect">
                <a:avLst/>
              </a:prstGeom>
              <a:blipFill>
                <a:blip r:embed="rId2"/>
                <a:stretch>
                  <a:fillRect l="-707" t="-929" r="-1132" b="-15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719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06484" y="213579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ЗАДАНИЕ ДЛЯ САМОСТОЯТЕЛЬНОГО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749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Выполнить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письменно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495, 496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 странице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20576</TotalTime>
  <Words>767</Words>
  <Application>Microsoft Macintosh PowerPoint</Application>
  <PresentationFormat>Экран (16:9)</PresentationFormat>
  <Paragraphs>76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1551</cp:revision>
  <dcterms:created xsi:type="dcterms:W3CDTF">2020-04-09T07:32:19Z</dcterms:created>
  <dcterms:modified xsi:type="dcterms:W3CDTF">2021-03-31T19:40:32Z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