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1381" r:id="rId2"/>
    <p:sldId id="1640" r:id="rId3"/>
    <p:sldId id="1641" r:id="rId4"/>
    <p:sldId id="260" r:id="rId5"/>
    <p:sldId id="261" r:id="rId6"/>
    <p:sldId id="262" r:id="rId7"/>
    <p:sldId id="271" r:id="rId8"/>
    <p:sldId id="1639" r:id="rId9"/>
  </p:sldIdLst>
  <p:sldSz cx="9144000" cy="5143500" type="screen16x9"/>
  <p:notesSz cx="5765800" cy="3244850"/>
  <p:custDataLst>
    <p:tags r:id="rId11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57" autoAdjust="0"/>
    <p:restoredTop sz="95761" autoAdjust="0"/>
  </p:normalViewPr>
  <p:slideViewPr>
    <p:cSldViewPr>
      <p:cViewPr varScale="1">
        <p:scale>
          <a:sx n="147" d="100"/>
          <a:sy n="147" d="100"/>
        </p:scale>
        <p:origin x="504" y="184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624154" y="486653"/>
            <a:ext cx="176944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8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6278"/>
            <a:ext cx="2472502" cy="187089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4">
            <a:extLst>
              <a:ext uri="{FF2B5EF4-FFF2-40B4-BE49-F238E27FC236}">
                <a16:creationId xmlns:a16="http://schemas.microsoft.com/office/drawing/2014/main" id="{2F04DEE2-4207-734D-BC91-D84C85FF089E}"/>
              </a:ext>
            </a:extLst>
          </p:cNvPr>
          <p:cNvSpPr txBox="1"/>
          <p:nvPr/>
        </p:nvSpPr>
        <p:spPr>
          <a:xfrm>
            <a:off x="1068705" y="2702727"/>
            <a:ext cx="6022489" cy="1258028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lang="ru-RU" sz="40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40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40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ru-RU" sz="40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18405" defTabSz="914114">
              <a:spcBef>
                <a:spcPts val="110"/>
              </a:spcBef>
            </a:pPr>
            <a:r>
              <a:rPr lang="ru-RU" sz="4000" b="1" dirty="0">
                <a:solidFill>
                  <a:schemeClr val="tx2"/>
                </a:solidFill>
                <a:latin typeface="Arial"/>
                <a:cs typeface="Arial"/>
              </a:rPr>
              <a:t>РЕШЕНИЕ ЗАДАЧ</a:t>
            </a:r>
            <a:endParaRPr sz="40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9" name="object 5">
            <a:extLst>
              <a:ext uri="{FF2B5EF4-FFF2-40B4-BE49-F238E27FC236}">
                <a16:creationId xmlns:a16="http://schemas.microsoft.com/office/drawing/2014/main" id="{45F1357F-4EFB-A04D-BC67-D59F409442D4}"/>
              </a:ext>
            </a:extLst>
          </p:cNvPr>
          <p:cNvSpPr/>
          <p:nvPr/>
        </p:nvSpPr>
        <p:spPr>
          <a:xfrm>
            <a:off x="408745" y="2553273"/>
            <a:ext cx="562851" cy="65388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3" name="object 5">
            <a:extLst>
              <a:ext uri="{FF2B5EF4-FFF2-40B4-BE49-F238E27FC236}">
                <a16:creationId xmlns:a16="http://schemas.microsoft.com/office/drawing/2014/main" id="{7A92A707-36AB-2E46-9577-129D76D0CAAB}"/>
              </a:ext>
            </a:extLst>
          </p:cNvPr>
          <p:cNvSpPr/>
          <p:nvPr/>
        </p:nvSpPr>
        <p:spPr>
          <a:xfrm>
            <a:off x="408746" y="3363837"/>
            <a:ext cx="562851" cy="72976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>
            <a:extLst>
              <a:ext uri="{FF2B5EF4-FFF2-40B4-BE49-F238E27FC236}">
                <a16:creationId xmlns:a16="http://schemas.microsoft.com/office/drawing/2014/main" id="{B085998E-66CC-5849-B0F9-A2FCFA0C8497}"/>
              </a:ext>
            </a:extLst>
          </p:cNvPr>
          <p:cNvSpPr/>
          <p:nvPr/>
        </p:nvSpPr>
        <p:spPr>
          <a:xfrm>
            <a:off x="2" y="360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1" name="Содержимое 17">
            <a:extLst>
              <a:ext uri="{FF2B5EF4-FFF2-40B4-BE49-F238E27FC236}">
                <a16:creationId xmlns:a16="http://schemas.microsoft.com/office/drawing/2014/main" id="{DDB06D80-7EE3-E147-86AC-24F55E8D6DC8}"/>
              </a:ext>
            </a:extLst>
          </p:cNvPr>
          <p:cNvSpPr txBox="1">
            <a:spLocks/>
          </p:cNvSpPr>
          <p:nvPr/>
        </p:nvSpPr>
        <p:spPr>
          <a:xfrm>
            <a:off x="283506" y="141352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>
                <a:solidFill>
                  <a:schemeClr val="bg1"/>
                </a:solidFill>
              </a:rPr>
              <a:t>ПРОВЕРКА САМОСТОЯТЕЛЬНОЙ РАБОТЫ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958F63-57F5-004C-9A2F-0E033A652864}"/>
              </a:ext>
            </a:extLst>
          </p:cNvPr>
          <p:cNvSpPr txBox="1"/>
          <p:nvPr/>
        </p:nvSpPr>
        <p:spPr>
          <a:xfrm>
            <a:off x="161764" y="926222"/>
            <a:ext cx="88204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UZ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495.</a:t>
            </a:r>
            <a:r>
              <a:rPr lang="ru-U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 друзей обменялись друг с другом рукопожатиями. Найдите число рукопожатий в каждом случае. 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Каждый из 4 человек пожал руки трем другим людям.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Произведение 3 · 4 = 12 дает удвоенное число рукопожатий.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Действительно, в этом расчете учтено, что первый пожал руку второму, а второй – первому, на самом же деле было одно рукопожатие.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Итак, число рукопожатий равно: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(4 · 3) : 2 = 6.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6 рукопожатий. </a:t>
            </a:r>
          </a:p>
        </p:txBody>
      </p:sp>
    </p:spTree>
    <p:extLst>
      <p:ext uri="{BB962C8B-B14F-4D97-AF65-F5344CB8AC3E}">
        <p14:creationId xmlns:p14="http://schemas.microsoft.com/office/powerpoint/2010/main" val="9340654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>
            <a:extLst>
              <a:ext uri="{FF2B5EF4-FFF2-40B4-BE49-F238E27FC236}">
                <a16:creationId xmlns:a16="http://schemas.microsoft.com/office/drawing/2014/main" id="{B085998E-66CC-5849-B0F9-A2FCFA0C8497}"/>
              </a:ext>
            </a:extLst>
          </p:cNvPr>
          <p:cNvSpPr/>
          <p:nvPr/>
        </p:nvSpPr>
        <p:spPr>
          <a:xfrm>
            <a:off x="2" y="360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1" name="Содержимое 17">
            <a:extLst>
              <a:ext uri="{FF2B5EF4-FFF2-40B4-BE49-F238E27FC236}">
                <a16:creationId xmlns:a16="http://schemas.microsoft.com/office/drawing/2014/main" id="{DDB06D80-7EE3-E147-86AC-24F55E8D6DC8}"/>
              </a:ext>
            </a:extLst>
          </p:cNvPr>
          <p:cNvSpPr txBox="1">
            <a:spLocks/>
          </p:cNvSpPr>
          <p:nvPr/>
        </p:nvSpPr>
        <p:spPr>
          <a:xfrm>
            <a:off x="283506" y="141352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dirty="0"/>
              <a:t>КОМБИНАТОРИКА</a:t>
            </a:r>
            <a:endParaRPr lang="ru-RU" sz="3200" b="1" kern="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958F63-57F5-004C-9A2F-0E033A652864}"/>
              </a:ext>
            </a:extLst>
          </p:cNvPr>
          <p:cNvSpPr txBox="1"/>
          <p:nvPr/>
        </p:nvSpPr>
        <p:spPr>
          <a:xfrm>
            <a:off x="161764" y="926222"/>
            <a:ext cx="882047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Комбинаторика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– раздел математики, который изучает задачи выбора и расположения элементов из некоторого основного множества в соответствии с заданными правилами. 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Рисунок 6" descr="школа2.jpg">
            <a:extLst>
              <a:ext uri="{FF2B5EF4-FFF2-40B4-BE49-F238E27FC236}">
                <a16:creationId xmlns:a16="http://schemas.microsoft.com/office/drawing/2014/main" id="{68C7FCD3-A05D-E444-9E5D-9CE288757C0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5938" y="2787774"/>
            <a:ext cx="2087933" cy="2061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6442919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47395" y="913483"/>
            <a:ext cx="1446230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92574" y="852938"/>
            <a:ext cx="461818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Из чисел 1, 5, 9 составить трёхзначное</a:t>
            </a:r>
          </a:p>
          <a:p>
            <a:pPr>
              <a:defRPr/>
            </a:pP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 число без повторяющихся цифр.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79220" y="1496863"/>
            <a:ext cx="3478325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Организованный перебор!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70641" y="2230240"/>
            <a:ext cx="333746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>
            <a:off x="1811656" y="2634457"/>
            <a:ext cx="485775" cy="432197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2489122" y="2659461"/>
            <a:ext cx="485775" cy="382190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69364" y="3093443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159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49260" y="3093443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195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76857" y="2230240"/>
            <a:ext cx="333746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29495" y="2230240"/>
            <a:ext cx="333746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rot="5400000">
            <a:off x="5970509" y="2634457"/>
            <a:ext cx="485775" cy="432197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3917872" y="2634457"/>
            <a:ext cx="485775" cy="432197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16200000" flipH="1">
            <a:off x="4595337" y="2659460"/>
            <a:ext cx="485775" cy="382191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16200000" flipH="1">
            <a:off x="6647975" y="2659460"/>
            <a:ext cx="485775" cy="382191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729158" y="3093443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519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09054" y="3093443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591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81795" y="3093443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915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861692" y="3093443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951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252238" y="3733577"/>
            <a:ext cx="2480671" cy="42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 2 комбинации</a:t>
            </a:r>
          </a:p>
        </p:txBody>
      </p:sp>
      <p:sp>
        <p:nvSpPr>
          <p:cNvPr id="32" name="Левая фигурная скобка 31"/>
          <p:cNvSpPr/>
          <p:nvPr/>
        </p:nvSpPr>
        <p:spPr>
          <a:xfrm rot="16200000">
            <a:off x="2270642" y="3039866"/>
            <a:ext cx="270272" cy="1134665"/>
          </a:xfrm>
          <a:prstGeom prst="leftBrac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21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Левая фигурная скобка 32"/>
          <p:cNvSpPr/>
          <p:nvPr/>
        </p:nvSpPr>
        <p:spPr>
          <a:xfrm rot="16200000">
            <a:off x="6429495" y="3039865"/>
            <a:ext cx="270272" cy="1134666"/>
          </a:xfrm>
          <a:prstGeom prst="leftBrac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21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Левая фигурная скобка 33"/>
          <p:cNvSpPr/>
          <p:nvPr/>
        </p:nvSpPr>
        <p:spPr>
          <a:xfrm rot="16200000">
            <a:off x="4431031" y="3040461"/>
            <a:ext cx="270272" cy="1133475"/>
          </a:xfrm>
          <a:prstGeom prst="leftBrac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21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570538" y="3752086"/>
            <a:ext cx="2254481" cy="42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 2 комбинации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802083" y="3752086"/>
            <a:ext cx="2156672" cy="42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 2 комбинации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822741" y="4441921"/>
            <a:ext cx="3486852" cy="4154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Всего </a:t>
            </a:r>
            <a:r>
              <a:rPr lang="ru-RU" sz="2100" b="1" dirty="0">
                <a:solidFill>
                  <a:srgbClr val="FF0000"/>
                </a:solidFill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2•3=6</a:t>
            </a:r>
            <a:r>
              <a:rPr lang="ru-RU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комбинаций.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627710" y="1515372"/>
            <a:ext cx="4026615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возможных вариантов!</a:t>
            </a:r>
          </a:p>
        </p:txBody>
      </p:sp>
      <p:sp>
        <p:nvSpPr>
          <p:cNvPr id="39" name="object 2">
            <a:extLst>
              <a:ext uri="{FF2B5EF4-FFF2-40B4-BE49-F238E27FC236}">
                <a16:creationId xmlns:a16="http://schemas.microsoft.com/office/drawing/2014/main" id="{A3A0801B-7D75-5C4C-B79E-D510F0F175F3}"/>
              </a:ext>
            </a:extLst>
          </p:cNvPr>
          <p:cNvSpPr/>
          <p:nvPr/>
        </p:nvSpPr>
        <p:spPr>
          <a:xfrm>
            <a:off x="0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409D575-E8B9-C84E-B719-BD3780A4F8EE}"/>
              </a:ext>
            </a:extLst>
          </p:cNvPr>
          <p:cNvSpPr/>
          <p:nvPr/>
        </p:nvSpPr>
        <p:spPr>
          <a:xfrm>
            <a:off x="1786031" y="120307"/>
            <a:ext cx="61558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ПЕРЕБОРА ВАРИАНТОВ.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500"/>
                            </p:stCondLst>
                            <p:childTnLst>
                              <p:par>
                                <p:cTn id="1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000"/>
                            </p:stCondLst>
                            <p:childTnLst>
                              <p:par>
                                <p:cTn id="1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0"/>
                            </p:stCondLst>
                            <p:childTnLst>
                              <p:par>
                                <p:cTn id="1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 tmFilter="0, 0; .2, .5; .8, .5; 1, 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4" dur="250" autoRev="1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build="allAtOnce" animBg="1"/>
      <p:bldP spid="8" grpId="1" build="allAtOnce" animBg="1"/>
      <p:bldP spid="9" grpId="0" animBg="1"/>
      <p:bldP spid="15" grpId="0" animBg="1"/>
      <p:bldP spid="19" grpId="0" animBg="1"/>
      <p:bldP spid="20" grpId="0" animBg="1"/>
      <p:bldP spid="21" grpId="0" animBg="1"/>
      <p:bldP spid="27" grpId="0" animBg="1"/>
      <p:bldP spid="28" grpId="0" animBg="1"/>
      <p:bldP spid="29" grpId="0" animBg="1"/>
      <p:bldP spid="30" grpId="0" animBg="1"/>
      <p:bldP spid="31" grpId="0"/>
      <p:bldP spid="32" grpId="0" animBg="1"/>
      <p:bldP spid="33" grpId="0" animBg="1"/>
      <p:bldP spid="34" grpId="0" animBg="1"/>
      <p:bldP spid="35" grpId="0"/>
      <p:bldP spid="36" grpId="0"/>
      <p:bldP spid="37" grpId="0" animBg="1"/>
      <p:bldP spid="38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ject 2">
            <a:extLst>
              <a:ext uri="{FF2B5EF4-FFF2-40B4-BE49-F238E27FC236}">
                <a16:creationId xmlns:a16="http://schemas.microsoft.com/office/drawing/2014/main" id="{18FB551A-E96D-9742-BDC1-2CA5B02F575D}"/>
              </a:ext>
            </a:extLst>
          </p:cNvPr>
          <p:cNvSpPr/>
          <p:nvPr/>
        </p:nvSpPr>
        <p:spPr>
          <a:xfrm>
            <a:off x="0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143998" y="864878"/>
            <a:ext cx="147567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4810" y="804338"/>
            <a:ext cx="7488832" cy="1323439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Из цифр 2, 4, 7 составить трёхзначное число, в котором ни одна цифра не может повторяться более двух раз. </a:t>
            </a:r>
          </a:p>
          <a:p>
            <a:pPr>
              <a:defRPr/>
            </a:pP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а)Сколько таких чисел начинается с 2? </a:t>
            </a:r>
          </a:p>
          <a:p>
            <a:pPr>
              <a:defRPr/>
            </a:pP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б) Сколько всего таких чисел можно составить?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63653" y="2193131"/>
            <a:ext cx="333746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2357438" y="2571751"/>
            <a:ext cx="2106216" cy="432197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733925" y="2571750"/>
            <a:ext cx="2052638" cy="378619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4436269" y="2761060"/>
            <a:ext cx="378619" cy="0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410075" y="2950369"/>
            <a:ext cx="48282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41935" y="3003947"/>
            <a:ext cx="48282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69869" y="2950369"/>
            <a:ext cx="48282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27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>
            <a:off x="1952625" y="3408760"/>
            <a:ext cx="216694" cy="161925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6200000" flipH="1">
            <a:off x="2546747" y="3408760"/>
            <a:ext cx="216694" cy="161925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10800000" flipV="1">
            <a:off x="3869532" y="3327797"/>
            <a:ext cx="540544" cy="270272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4842272" y="3327797"/>
            <a:ext cx="485775" cy="270272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0800000" flipV="1">
            <a:off x="6084094" y="3327797"/>
            <a:ext cx="485775" cy="270272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7002066" y="3327797"/>
            <a:ext cx="594122" cy="270272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709738" y="3598069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224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465785" y="3598069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227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600450" y="3598069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242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057775" y="3598069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247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60244" y="3598069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272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272338" y="3598069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277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516291" y="3598069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274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301729" y="3598069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244</a:t>
            </a:r>
          </a:p>
        </p:txBody>
      </p:sp>
      <p:cxnSp>
        <p:nvCxnSpPr>
          <p:cNvPr id="56" name="Прямая соединительная линия 55"/>
          <p:cNvCxnSpPr>
            <a:endCxn id="54" idx="0"/>
          </p:cNvCxnSpPr>
          <p:nvPr/>
        </p:nvCxnSpPr>
        <p:spPr>
          <a:xfrm flipH="1">
            <a:off x="4617681" y="3327797"/>
            <a:ext cx="7900" cy="270272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>
            <a:off x="6664524" y="3449836"/>
            <a:ext cx="270272" cy="26194"/>
          </a:xfrm>
          <a:prstGeom prst="line">
            <a:avLst/>
          </a:prstGeom>
          <a:ln w="127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204751" y="4376680"/>
            <a:ext cx="3199337" cy="507831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7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а)Ответ: 8 чисел.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32867" y="4376680"/>
            <a:ext cx="3406382" cy="507831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7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б)Ответ: 24 числа.</a:t>
            </a: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27259" y="2254875"/>
            <a:ext cx="3506088" cy="42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175" i="1" dirty="0">
                <a:latin typeface="Arial" panose="020B0604020202020204" pitchFamily="34" charset="0"/>
                <a:cs typeface="Arial" panose="020B0604020202020204" pitchFamily="34" charset="0"/>
              </a:rPr>
              <a:t>1)Числа без повторений: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707606" y="2193131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247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463654" y="2193131"/>
            <a:ext cx="702469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274</a:t>
            </a: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14821" y="2763322"/>
            <a:ext cx="5032147" cy="42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175" i="1" dirty="0">
                <a:latin typeface="Arial" panose="020B0604020202020204" pitchFamily="34" charset="0"/>
                <a:cs typeface="Arial" panose="020B0604020202020204" pitchFamily="34" charset="0"/>
              </a:rPr>
              <a:t>2)Числа, в которых повторяется 2: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420578" y="2733675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224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436394" y="2733675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227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84094" y="2733675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242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731794" y="2733675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272</a:t>
            </a: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-13482" y="3257451"/>
            <a:ext cx="5054589" cy="42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175" i="1" dirty="0">
                <a:latin typeface="Arial" panose="020B0604020202020204" pitchFamily="34" charset="0"/>
                <a:cs typeface="Arial" panose="020B0604020202020204" pitchFamily="34" charset="0"/>
              </a:rPr>
              <a:t>3)Числ0, в котором повторяется 4: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925690" y="3228758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244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-51349" y="3710964"/>
            <a:ext cx="5038559" cy="42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175" i="1" dirty="0">
                <a:latin typeface="Arial" panose="020B0604020202020204" pitchFamily="34" charset="0"/>
                <a:cs typeface="Arial" panose="020B0604020202020204" pitchFamily="34" charset="0"/>
              </a:rPr>
              <a:t>4)Числ0, в котором повторяется 7: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922639" y="3679807"/>
            <a:ext cx="63190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277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1806947" y="2061873"/>
            <a:ext cx="57791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i="1">
                <a:latin typeface="Arial" panose="020B0604020202020204" pitchFamily="34" charset="0"/>
                <a:cs typeface="Arial" panose="020B0604020202020204" pitchFamily="34" charset="0"/>
              </a:rPr>
              <a:t>1способ: построим дерево возможных вариантов, </a:t>
            </a:r>
          </a:p>
          <a:p>
            <a:r>
              <a:rPr lang="ru-RU" sz="1800" i="1">
                <a:latin typeface="Arial" panose="020B0604020202020204" pitchFamily="34" charset="0"/>
                <a:cs typeface="Arial" panose="020B0604020202020204" pitchFamily="34" charset="0"/>
              </a:rPr>
              <a:t>если первая цифра числа 2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12466" y="2004530"/>
            <a:ext cx="11875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2 способ: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6886259-51CC-AE49-9280-976A8F1F70AB}"/>
              </a:ext>
            </a:extLst>
          </p:cNvPr>
          <p:cNvSpPr/>
          <p:nvPr/>
        </p:nvSpPr>
        <p:spPr>
          <a:xfrm>
            <a:off x="14821" y="-36396"/>
            <a:ext cx="87484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МЕТОДЫ ПЕРЕБОРА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(ДЕРЕВО ВОЗМОЖНЫХ ВАРИАНТОВ)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500"/>
                            </p:stCondLst>
                            <p:childTnLst>
                              <p:par>
                                <p:cTn id="13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0"/>
                            </p:stCondLst>
                            <p:childTnLst>
                              <p:par>
                                <p:cTn id="1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500"/>
                            </p:stCondLst>
                            <p:childTnLst>
                              <p:par>
                                <p:cTn id="2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500"/>
                            </p:stCondLst>
                            <p:childTnLst>
                              <p:par>
                                <p:cTn id="27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1000"/>
                            </p:stCondLst>
                            <p:childTnLst>
                              <p:par>
                                <p:cTn id="27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1500"/>
                            </p:stCondLst>
                            <p:childTnLst>
                              <p:par>
                                <p:cTn id="28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500"/>
                            </p:stCondLst>
                            <p:childTnLst>
                              <p:par>
                                <p:cTn id="2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500"/>
                            </p:stCondLst>
                            <p:childTnLst>
                              <p:par>
                                <p:cTn id="3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7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53" grpId="0" animBg="1"/>
      <p:bldP spid="53" grpId="1" animBg="1"/>
      <p:bldP spid="54" grpId="0" animBg="1"/>
      <p:bldP spid="54" grpId="1" animBg="1"/>
      <p:bldP spid="63" grpId="0" animBg="1"/>
      <p:bldP spid="64" grpId="0" animBg="1"/>
      <p:bldP spid="65" grpId="0"/>
      <p:bldP spid="66" grpId="0" animBg="1"/>
      <p:bldP spid="67" grpId="0" animBg="1"/>
      <p:bldP spid="68" grpId="0"/>
      <p:bldP spid="69" grpId="0" animBg="1"/>
      <p:bldP spid="70" grpId="0" animBg="1"/>
      <p:bldP spid="71" grpId="0" animBg="1"/>
      <p:bldP spid="72" grpId="0" animBg="1"/>
      <p:bldP spid="73" grpId="0"/>
      <p:bldP spid="74" grpId="0" animBg="1"/>
      <p:bldP spid="76" grpId="0"/>
      <p:bldP spid="77" grpId="0" animBg="1"/>
      <p:bldP spid="43" grpId="0"/>
      <p:bldP spid="43" grpId="1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object 2">
            <a:extLst>
              <a:ext uri="{FF2B5EF4-FFF2-40B4-BE49-F238E27FC236}">
                <a16:creationId xmlns:a16="http://schemas.microsoft.com/office/drawing/2014/main" id="{586AAB9D-EB9D-E648-B893-363445264797}"/>
              </a:ext>
            </a:extLst>
          </p:cNvPr>
          <p:cNvSpPr/>
          <p:nvPr/>
        </p:nvSpPr>
        <p:spPr>
          <a:xfrm>
            <a:off x="0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803729"/>
            <a:ext cx="152818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 3.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7624" y="745243"/>
            <a:ext cx="7776865" cy="193899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«Этот вечер свободный можно так провести…» (А. Кушнер):</a:t>
            </a:r>
          </a:p>
          <a:p>
            <a:pPr>
              <a:defRPr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пойти прогуляться к реке, на площадь или в парк и потом пойти в гости к  Вите или  к Вике. А можно остаться дома,</a:t>
            </a:r>
          </a:p>
          <a:p>
            <a:pPr>
              <a:defRPr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сначала посмотреть телевизор или почитать книжку, потом поиграть с братом или разобраться наконец у себя на столе. Нарисовать дерево возможных вариантов.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39275" y="2693431"/>
            <a:ext cx="973728" cy="42704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Вечер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3275410" y="2895600"/>
            <a:ext cx="1054894" cy="161925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339797" y="2846160"/>
            <a:ext cx="1512094" cy="161925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789635" y="3057525"/>
            <a:ext cx="1377300" cy="4270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Прогулка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6081" y="3030103"/>
            <a:ext cx="724814" cy="427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Дом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10800000" flipV="1">
            <a:off x="1801633" y="3454843"/>
            <a:ext cx="971550" cy="161925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cxnSpLocks/>
            <a:stCxn id="12" idx="2"/>
          </p:cNvCxnSpPr>
          <p:nvPr/>
        </p:nvCxnSpPr>
        <p:spPr>
          <a:xfrm flipH="1">
            <a:off x="3148627" y="3484565"/>
            <a:ext cx="329658" cy="159771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cxnSpLocks/>
          </p:cNvCxnSpPr>
          <p:nvPr/>
        </p:nvCxnSpPr>
        <p:spPr>
          <a:xfrm>
            <a:off x="3975699" y="3483488"/>
            <a:ext cx="404641" cy="133634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958248" y="3644335"/>
            <a:ext cx="817853" cy="4270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Парк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08079" y="3644335"/>
            <a:ext cx="1401281" cy="4270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Площадь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28182" y="3644335"/>
            <a:ext cx="797334" cy="4270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Река</a:t>
            </a:r>
          </a:p>
        </p:txBody>
      </p:sp>
      <p:cxnSp>
        <p:nvCxnSpPr>
          <p:cNvPr id="30" name="Прямая соединительная линия 29"/>
          <p:cNvCxnSpPr>
            <a:cxnSpLocks/>
            <a:stCxn id="27" idx="2"/>
          </p:cNvCxnSpPr>
          <p:nvPr/>
        </p:nvCxnSpPr>
        <p:spPr>
          <a:xfrm flipH="1">
            <a:off x="2103078" y="4071375"/>
            <a:ext cx="1205642" cy="43964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cxnSpLocks/>
            <a:stCxn id="28" idx="1"/>
            <a:endCxn id="39" idx="0"/>
          </p:cNvCxnSpPr>
          <p:nvPr/>
        </p:nvCxnSpPr>
        <p:spPr>
          <a:xfrm flipH="1">
            <a:off x="1406947" y="3857855"/>
            <a:ext cx="121235" cy="649254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1116" y="4512207"/>
            <a:ext cx="805029" cy="4270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Витя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02156" y="4507109"/>
            <a:ext cx="809581" cy="4270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Вика</a:t>
            </a:r>
          </a:p>
        </p:txBody>
      </p:sp>
      <p:cxnSp>
        <p:nvCxnSpPr>
          <p:cNvPr id="43" name="Прямая соединительная линия 42"/>
          <p:cNvCxnSpPr>
            <a:cxnSpLocks/>
            <a:stCxn id="28" idx="1"/>
          </p:cNvCxnSpPr>
          <p:nvPr/>
        </p:nvCxnSpPr>
        <p:spPr>
          <a:xfrm flipH="1">
            <a:off x="699330" y="3857855"/>
            <a:ext cx="828852" cy="65316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>
            <a:cxnSpLocks/>
            <a:stCxn id="26" idx="2"/>
            <a:endCxn id="52" idx="0"/>
          </p:cNvCxnSpPr>
          <p:nvPr/>
        </p:nvCxnSpPr>
        <p:spPr>
          <a:xfrm flipH="1">
            <a:off x="3927790" y="4071375"/>
            <a:ext cx="439385" cy="435734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cxnSpLocks/>
            <a:stCxn id="26" idx="2"/>
            <a:endCxn id="54" idx="0"/>
          </p:cNvCxnSpPr>
          <p:nvPr/>
        </p:nvCxnSpPr>
        <p:spPr>
          <a:xfrm>
            <a:off x="4367175" y="4071375"/>
            <a:ext cx="411462" cy="435734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>
            <a:cxnSpLocks/>
            <a:stCxn id="27" idx="2"/>
          </p:cNvCxnSpPr>
          <p:nvPr/>
        </p:nvCxnSpPr>
        <p:spPr>
          <a:xfrm>
            <a:off x="3308720" y="4071375"/>
            <a:ext cx="64126" cy="435734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525275" y="4507109"/>
            <a:ext cx="805029" cy="4270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Витя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832805" y="4511022"/>
            <a:ext cx="805029" cy="4270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Витя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373846" y="4507109"/>
            <a:ext cx="809581" cy="4270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Вика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681273" y="4507109"/>
            <a:ext cx="809581" cy="4270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Вика</a:t>
            </a:r>
          </a:p>
        </p:txBody>
      </p:sp>
      <p:cxnSp>
        <p:nvCxnSpPr>
          <p:cNvPr id="58" name="Прямая соединительная линия 57"/>
          <p:cNvCxnSpPr>
            <a:cxnSpLocks/>
            <a:stCxn id="13" idx="1"/>
            <a:endCxn id="61" idx="0"/>
          </p:cNvCxnSpPr>
          <p:nvPr/>
        </p:nvCxnSpPr>
        <p:spPr>
          <a:xfrm flipH="1">
            <a:off x="6300192" y="3243623"/>
            <a:ext cx="285889" cy="391233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cxnSpLocks/>
            <a:endCxn id="62" idx="0"/>
          </p:cNvCxnSpPr>
          <p:nvPr/>
        </p:nvCxnSpPr>
        <p:spPr>
          <a:xfrm>
            <a:off x="7310895" y="3230353"/>
            <a:ext cx="658295" cy="415352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6029925" y="3634856"/>
            <a:ext cx="540533" cy="427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ТВ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406503" y="3645705"/>
            <a:ext cx="1125373" cy="427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Книжка</a:t>
            </a:r>
          </a:p>
        </p:txBody>
      </p:sp>
      <p:cxnSp>
        <p:nvCxnSpPr>
          <p:cNvPr id="65" name="Прямая соединительная линия 64"/>
          <p:cNvCxnSpPr>
            <a:cxnSpLocks/>
            <a:stCxn id="61" idx="2"/>
          </p:cNvCxnSpPr>
          <p:nvPr/>
        </p:nvCxnSpPr>
        <p:spPr>
          <a:xfrm flipH="1">
            <a:off x="5877742" y="4061896"/>
            <a:ext cx="422450" cy="433372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>
            <a:cxnSpLocks/>
            <a:stCxn id="61" idx="2"/>
            <a:endCxn id="72" idx="0"/>
          </p:cNvCxnSpPr>
          <p:nvPr/>
        </p:nvCxnSpPr>
        <p:spPr>
          <a:xfrm>
            <a:off x="6300192" y="4061896"/>
            <a:ext cx="515387" cy="445213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>
            <a:cxnSpLocks/>
            <a:stCxn id="62" idx="2"/>
          </p:cNvCxnSpPr>
          <p:nvPr/>
        </p:nvCxnSpPr>
        <p:spPr>
          <a:xfrm flipH="1">
            <a:off x="7694118" y="4072745"/>
            <a:ext cx="275072" cy="395911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>
            <a:cxnSpLocks/>
            <a:endCxn id="74" idx="0"/>
          </p:cNvCxnSpPr>
          <p:nvPr/>
        </p:nvCxnSpPr>
        <p:spPr>
          <a:xfrm>
            <a:off x="8013881" y="4076000"/>
            <a:ext cx="669314" cy="373188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535649" y="4505941"/>
            <a:ext cx="800476" cy="427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Брат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03286" y="4507109"/>
            <a:ext cx="824585" cy="427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Стол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403598" y="4449188"/>
            <a:ext cx="800476" cy="427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Брат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270902" y="4449188"/>
            <a:ext cx="824585" cy="427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Стол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FCCF80E-E5FB-7F4B-8CED-021FFB05223C}"/>
              </a:ext>
            </a:extLst>
          </p:cNvPr>
          <p:cNvSpPr/>
          <p:nvPr/>
        </p:nvSpPr>
        <p:spPr>
          <a:xfrm>
            <a:off x="827584" y="60098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ВОЗМОЖНЫХ ВАРИАНТОВ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500"/>
                            </p:stCondLst>
                            <p:childTnLst>
                              <p:par>
                                <p:cTn id="1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500"/>
                            </p:stCondLst>
                            <p:childTnLst>
                              <p:par>
                                <p:cTn id="15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000"/>
                            </p:stCondLst>
                            <p:childTnLst>
                              <p:par>
                                <p:cTn id="1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500"/>
                            </p:stCondLst>
                            <p:childTnLst>
                              <p:par>
                                <p:cTn id="18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2" grpId="0" animBg="1"/>
      <p:bldP spid="13" grpId="0" animBg="1"/>
      <p:bldP spid="26" grpId="0" animBg="1"/>
      <p:bldP spid="27" grpId="0" animBg="1"/>
      <p:bldP spid="28" grpId="0" animBg="1"/>
      <p:bldP spid="38" grpId="0" animBg="1"/>
      <p:bldP spid="39" grpId="0" animBg="1"/>
      <p:bldP spid="52" grpId="0" animBg="1"/>
      <p:bldP spid="53" grpId="0" animBg="1"/>
      <p:bldP spid="54" grpId="0" animBg="1"/>
      <p:bldP spid="55" grpId="0" animBg="1"/>
      <p:bldP spid="61" grpId="0" animBg="1"/>
      <p:bldP spid="62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86" y="112295"/>
            <a:ext cx="8755627" cy="56911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завтрак можно выбрать булочку, кекс, пряники или печенье, запить можно чаем, соком или кефиром. Сколько вариантов завтрака есть?</a:t>
            </a:r>
            <a:endParaRPr lang="ru-RU" sz="20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885376"/>
              </p:ext>
            </p:extLst>
          </p:nvPr>
        </p:nvGraphicFramePr>
        <p:xfrm>
          <a:off x="2897982" y="1059656"/>
          <a:ext cx="4995939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9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9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9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91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9704" marR="69704" marT="34853" marB="34853"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9704" marR="69704" marT="34853" marB="34853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9704" marR="69704" marT="34853" marB="34853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9704" marR="69704" marT="34853" marB="34853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9704" marR="69704" marT="34853" marB="34853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9704" marR="69704" marT="34853" marB="34853"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9704" marR="69704" marT="34853" marB="34853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9704" marR="69704" marT="34853" marB="34853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9704" marR="69704" marT="34853" marB="34853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9704" marR="69704" marT="34853" marB="34853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9704" marR="69704" marT="34853" marB="34853"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9704" marR="69704" marT="34853" marB="34853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9704" marR="69704" marT="34853" marB="34853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9704" marR="69704" marT="34853" marB="34853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9704" marR="69704" marT="34853" marB="34853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9704" marR="69704" marT="34853" marB="34853"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9704" marR="69704" marT="34853" marB="34853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9704" marR="69704" marT="34853" marB="34853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9704" marR="69704" marT="34853" marB="34853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9704" marR="69704" marT="34853" marB="34853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Рисунок 5" descr="булк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77879" y="1275160"/>
            <a:ext cx="907256" cy="594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кекс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0619" y="1275160"/>
            <a:ext cx="860822" cy="594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пряник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30516" y="1275160"/>
            <a:ext cx="809625" cy="594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печенье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48488" y="1275160"/>
            <a:ext cx="902494" cy="594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чай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51560" y="2193131"/>
            <a:ext cx="864394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сок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951560" y="3003947"/>
            <a:ext cx="864394" cy="594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кефир.jp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951560" y="3813573"/>
            <a:ext cx="917972" cy="611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булк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6497" y="2031207"/>
            <a:ext cx="485775" cy="378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чай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24300" y="2409825"/>
            <a:ext cx="540544" cy="37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чай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50619" y="2409825"/>
            <a:ext cx="540544" cy="37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чай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22169" y="2409825"/>
            <a:ext cx="540544" cy="37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чай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48488" y="2409825"/>
            <a:ext cx="540544" cy="37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булк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0075" y="3651648"/>
            <a:ext cx="464344" cy="378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булк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6497" y="2842023"/>
            <a:ext cx="517922" cy="377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кекс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28047" y="2031207"/>
            <a:ext cx="500063" cy="378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кекс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28047" y="3651648"/>
            <a:ext cx="500063" cy="378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кекс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28047" y="2842023"/>
            <a:ext cx="500063" cy="377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 descr="пряник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99598" y="2031207"/>
            <a:ext cx="486965" cy="378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 descr="печенье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72338" y="2031206"/>
            <a:ext cx="540544" cy="372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Рисунок 26" descr="пряник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99598" y="2842023"/>
            <a:ext cx="486965" cy="377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Рисунок 27" descr="пряник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4366" y="3651648"/>
            <a:ext cx="485775" cy="378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Рисунок 28" descr="печенье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72338" y="2842022"/>
            <a:ext cx="540544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Рисунок 29" descr="печенье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25916" y="3651647"/>
            <a:ext cx="540544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Рисунок 30" descr="сок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924300" y="3219450"/>
            <a:ext cx="513160" cy="426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Рисунок 31" descr="сок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50619" y="3219450"/>
            <a:ext cx="513160" cy="426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Рисунок 32" descr="сок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22169" y="3219450"/>
            <a:ext cx="513160" cy="426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Рисунок 33" descr="сок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48488" y="3219450"/>
            <a:ext cx="513160" cy="426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Рисунок 34" descr="кефир.jp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924300" y="4030266"/>
            <a:ext cx="557213" cy="425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Рисунок 35" descr="кефир.jp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950619" y="4030266"/>
            <a:ext cx="557213" cy="425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Рисунок 36" descr="кефир.jp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922169" y="4030266"/>
            <a:ext cx="557213" cy="425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Рисунок 37" descr="кефир.jp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948487" y="4030266"/>
            <a:ext cx="557213" cy="425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3" name="Прямая соединительная линия 42"/>
          <p:cNvCxnSpPr/>
          <p:nvPr/>
        </p:nvCxnSpPr>
        <p:spPr>
          <a:xfrm>
            <a:off x="2897981" y="1059657"/>
            <a:ext cx="971550" cy="8643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3492103" y="1113235"/>
            <a:ext cx="4796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х/б</a:t>
            </a:r>
          </a:p>
          <a:p>
            <a:r>
              <a:rPr lang="ru-RU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изд.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2951560" y="1707357"/>
            <a:ext cx="74892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напитки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4031457" y="1059657"/>
            <a:ext cx="76655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булочка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5112544" y="1059657"/>
            <a:ext cx="4988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кекс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6030516" y="1059657"/>
            <a:ext cx="76001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пряники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6948487" y="1059657"/>
            <a:ext cx="75693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печенье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3221831" y="1977629"/>
            <a:ext cx="44435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чай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3221831" y="2787254"/>
            <a:ext cx="42351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3059906" y="3598069"/>
            <a:ext cx="64152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кефир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 rot="-2284587">
            <a:off x="4495795" y="2506340"/>
            <a:ext cx="37863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чай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 rot="-2560895">
            <a:off x="5467345" y="2506340"/>
            <a:ext cx="37863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чай</a:t>
            </a: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 rot="-2226211">
            <a:off x="6439490" y="2506340"/>
            <a:ext cx="37863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чай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 rot="-2105041">
            <a:off x="7441402" y="2475384"/>
            <a:ext cx="37863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чай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 rot="-2451401">
            <a:off x="4386727" y="4126186"/>
            <a:ext cx="52770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кефир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 rot="-2492245">
            <a:off x="4494674" y="3316561"/>
            <a:ext cx="364202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 rot="-2791141">
            <a:off x="5466820" y="3316561"/>
            <a:ext cx="364202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 rot="-2474716">
            <a:off x="6438964" y="3316561"/>
            <a:ext cx="364202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 rot="-2353286">
            <a:off x="7411110" y="3316561"/>
            <a:ext cx="364202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 rot="-2690575">
            <a:off x="5358277" y="4126186"/>
            <a:ext cx="52770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кефир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 rot="-2817504">
            <a:off x="6385192" y="4126781"/>
            <a:ext cx="52770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кефир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 rot="-2594349">
            <a:off x="7363290" y="4154761"/>
            <a:ext cx="52770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кефир</a:t>
            </a: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 rot="-2362267">
            <a:off x="3834821" y="2896865"/>
            <a:ext cx="620683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булочка</a:t>
            </a: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 rot="-2454994">
            <a:off x="3790767" y="2128912"/>
            <a:ext cx="620683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булочка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 rot="-2401118">
            <a:off x="3793148" y="3692798"/>
            <a:ext cx="620683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булочка</a:t>
            </a: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 rot="-2692067">
            <a:off x="4890873" y="2931989"/>
            <a:ext cx="42191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кекс</a:t>
            </a:r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 rot="-2446933">
            <a:off x="4871823" y="2128317"/>
            <a:ext cx="42191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кекс</a:t>
            </a: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 rot="-2694730">
            <a:off x="4871823" y="3694584"/>
            <a:ext cx="42191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кекс</a:t>
            </a: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 rot="-2179243">
            <a:off x="5814050" y="3693989"/>
            <a:ext cx="61747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пряники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 rot="-2179243">
            <a:off x="5760472" y="2883768"/>
            <a:ext cx="61747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пряники</a:t>
            </a: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 rot="-2179243">
            <a:off x="5814050" y="2073548"/>
            <a:ext cx="61747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пряники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 rot="-2131557">
            <a:off x="6764925" y="3732089"/>
            <a:ext cx="625492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печенье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 rot="-2131557">
            <a:off x="6764925" y="2921868"/>
            <a:ext cx="625492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печенье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 rot="-2131557">
            <a:off x="6764925" y="2057474"/>
            <a:ext cx="625492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печенье</a:t>
            </a: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>
            <a:off x="2897981" y="2787254"/>
            <a:ext cx="491490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897981" y="3651647"/>
            <a:ext cx="491490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77593" y="4524416"/>
            <a:ext cx="3970767" cy="42704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Выбор напитка- испытание А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4048360" y="4516041"/>
            <a:ext cx="5095640" cy="42704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Выбор </a:t>
            </a:r>
            <a:r>
              <a:rPr lang="ru-RU" sz="2175" dirty="0" err="1">
                <a:latin typeface="Arial" panose="020B0604020202020204" pitchFamily="34" charset="0"/>
                <a:cs typeface="Arial" panose="020B0604020202020204" pitchFamily="34" charset="0"/>
              </a:rPr>
              <a:t>хл</a:t>
            </a: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./бул. изделия.- испытание В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1" y="4350669"/>
            <a:ext cx="9144000" cy="7617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175" dirty="0">
                <a:latin typeface="Arial" panose="020B0604020202020204" pitchFamily="34" charset="0"/>
                <a:cs typeface="Arial" panose="020B0604020202020204" pitchFamily="34" charset="0"/>
              </a:rPr>
              <a:t>Испытание А имеет 3 варианта (исхода), а испытание В-4, всего вариантов независимых испытаний А и В </a:t>
            </a:r>
            <a:r>
              <a:rPr lang="ru-RU" sz="2175" b="1" dirty="0"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3</a:t>
            </a:r>
            <a:r>
              <a:rPr lang="ru-RU" sz="2175" dirty="0"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•</a:t>
            </a:r>
            <a:r>
              <a:rPr lang="ru-RU" sz="2175" b="1" dirty="0"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4=12.</a:t>
            </a:r>
          </a:p>
        </p:txBody>
      </p:sp>
      <p:pic>
        <p:nvPicPr>
          <p:cNvPr id="89" name="Рисунок 88" descr="школа2.jp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85737" y="2822431"/>
            <a:ext cx="1528763" cy="1508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2363902" y="1422796"/>
            <a:ext cx="5526039" cy="26776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того, чтобы найти число </a:t>
            </a:r>
          </a:p>
          <a:p>
            <a:pPr algn="ctr"/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всех возможных исходов </a:t>
            </a:r>
          </a:p>
          <a:p>
            <a:pPr algn="ctr"/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(вариантов) независимого </a:t>
            </a:r>
          </a:p>
          <a:p>
            <a:pPr algn="ctr"/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проведения двух испытаний</a:t>
            </a:r>
          </a:p>
          <a:p>
            <a:pPr algn="ctr"/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и В, надо перемножить число</a:t>
            </a:r>
          </a:p>
          <a:p>
            <a:pPr algn="ctr"/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всех исходов испытания А на </a:t>
            </a:r>
          </a:p>
          <a:p>
            <a:pPr algn="ctr"/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всех исходов испытания В 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0" y="250032"/>
            <a:ext cx="9144000" cy="507831"/>
          </a:xfrm>
          <a:prstGeom prst="rect">
            <a:avLst/>
          </a:prstGeom>
          <a:solidFill>
            <a:srgbClr val="0070C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 УМНОЖЕНИЯ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00"/>
                            </p:stCondLst>
                            <p:childTnLst>
                              <p:par>
                                <p:cTn id="1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9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>
                            <p:stCondLst>
                              <p:cond delay="1000"/>
                            </p:stCondLst>
                            <p:childTnLst>
                              <p:par>
                                <p:cTn id="49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7" grpId="0"/>
      <p:bldP spid="67" grpId="1"/>
      <p:bldP spid="68" grpId="0"/>
      <p:bldP spid="68" grpId="1"/>
      <p:bldP spid="69" grpId="0"/>
      <p:bldP spid="69" grpId="1"/>
      <p:bldP spid="70" grpId="0"/>
      <p:bldP spid="70" grpId="1"/>
      <p:bldP spid="71" grpId="0"/>
      <p:bldP spid="71" grpId="1"/>
      <p:bldP spid="72" grpId="0"/>
      <p:bldP spid="72" grpId="1"/>
      <p:bldP spid="73" grpId="0"/>
      <p:bldP spid="73" grpId="1"/>
      <p:bldP spid="74" grpId="0"/>
      <p:bldP spid="74" grpId="1"/>
      <p:bldP spid="75" grpId="0"/>
      <p:bldP spid="75" grpId="1"/>
      <p:bldP spid="76" grpId="0"/>
      <p:bldP spid="76" grpId="1"/>
      <p:bldP spid="84" grpId="0" animBg="1"/>
      <p:bldP spid="85" grpId="0" animBg="1"/>
      <p:bldP spid="86" grpId="0" animBg="1"/>
      <p:bldP spid="90" grpId="0" animBg="1"/>
      <p:bldP spid="9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139" y="2575148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06484" y="213579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ЗАДАНИЕ ДЛЯ САМОСТОЯТЕЛЬНОГО РЕШЕНИЯ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5272" y="1113620"/>
            <a:ext cx="87492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Выполнить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письменно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№ 499, 500</a:t>
            </a:r>
            <a:endParaRPr lang="en-US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а странице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207.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a6bbbb55cb81a38516099dac32f985d2592ac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20636</TotalTime>
  <Words>539</Words>
  <Application>Microsoft Macintosh PowerPoint</Application>
  <PresentationFormat>Экран (16:9)</PresentationFormat>
  <Paragraphs>145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 завтрак можно выбрать булочку, кекс, пряники или печенье, запить можно чаем, соком или кефиром. Сколько вариантов завтрака есть?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1555</cp:revision>
  <dcterms:created xsi:type="dcterms:W3CDTF">2020-04-09T07:32:19Z</dcterms:created>
  <dcterms:modified xsi:type="dcterms:W3CDTF">2021-03-31T20:42:21Z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