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1381" r:id="rId2"/>
    <p:sldId id="1700" r:id="rId3"/>
    <p:sldId id="1701" r:id="rId4"/>
    <p:sldId id="1703" r:id="rId5"/>
    <p:sldId id="1704" r:id="rId6"/>
    <p:sldId id="1709" r:id="rId7"/>
    <p:sldId id="1710" r:id="rId8"/>
    <p:sldId id="1711" r:id="rId9"/>
    <p:sldId id="1712" r:id="rId10"/>
    <p:sldId id="1713" r:id="rId11"/>
    <p:sldId id="1705" r:id="rId12"/>
    <p:sldId id="1706" r:id="rId13"/>
    <p:sldId id="1707" r:id="rId14"/>
    <p:sldId id="1708" r:id="rId15"/>
    <p:sldId id="1695" r:id="rId16"/>
    <p:sldId id="1639" r:id="rId17"/>
  </p:sldIdLst>
  <p:sldSz cx="9144000" cy="5143500" type="screen16x9"/>
  <p:notesSz cx="5765800" cy="3244850"/>
  <p:custDataLst>
    <p:tags r:id="rId19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4" autoAdjust="0"/>
    <p:restoredTop sz="95761" autoAdjust="0"/>
  </p:normalViewPr>
  <p:slideViewPr>
    <p:cSldViewPr>
      <p:cViewPr varScale="1">
        <p:scale>
          <a:sx n="147" d="100"/>
          <a:sy n="147" d="100"/>
        </p:scale>
        <p:origin x="50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38</c:v>
                </c:pt>
                <c:pt idx="1">
                  <c:v>39</c:v>
                </c:pt>
                <c:pt idx="2">
                  <c:v>40</c:v>
                </c:pt>
                <c:pt idx="3">
                  <c:v>41</c:v>
                </c:pt>
                <c:pt idx="4">
                  <c:v>42</c:v>
                </c:pt>
                <c:pt idx="5">
                  <c:v>43</c:v>
                </c:pt>
                <c:pt idx="6">
                  <c:v>44</c:v>
                </c:pt>
                <c:pt idx="7">
                  <c:v>45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19</c:v>
                </c:pt>
                <c:pt idx="3">
                  <c:v>27</c:v>
                </c:pt>
                <c:pt idx="4">
                  <c:v>23</c:v>
                </c:pt>
                <c:pt idx="5">
                  <c:v>14</c:v>
                </c:pt>
                <c:pt idx="6">
                  <c:v>6</c:v>
                </c:pt>
                <c:pt idx="7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38</c:v>
                </c:pt>
                <c:pt idx="1">
                  <c:v>39</c:v>
                </c:pt>
                <c:pt idx="2">
                  <c:v>40</c:v>
                </c:pt>
                <c:pt idx="3">
                  <c:v>41</c:v>
                </c:pt>
                <c:pt idx="4">
                  <c:v>42</c:v>
                </c:pt>
                <c:pt idx="5">
                  <c:v>43</c:v>
                </c:pt>
                <c:pt idx="6">
                  <c:v>44</c:v>
                </c:pt>
                <c:pt idx="7">
                  <c:v>45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0.03</c:v>
                </c:pt>
                <c:pt idx="1">
                  <c:v>0.04</c:v>
                </c:pt>
                <c:pt idx="2">
                  <c:v>0.19</c:v>
                </c:pt>
                <c:pt idx="3">
                  <c:v>0.27</c:v>
                </c:pt>
                <c:pt idx="4">
                  <c:v>0.23</c:v>
                </c:pt>
                <c:pt idx="5">
                  <c:v>0.14000000000000001</c:v>
                </c:pt>
                <c:pt idx="6">
                  <c:v>0.06</c:v>
                </c:pt>
                <c:pt idx="7">
                  <c:v>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5"/>
              </a:solidFill>
              <a:ln w="9525">
                <a:solidFill>
                  <a:schemeClr val="accent5"/>
                </a:solidFill>
                <a:round/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38</c:v>
                </c:pt>
                <c:pt idx="1">
                  <c:v>40</c:v>
                </c:pt>
                <c:pt idx="2">
                  <c:v>42</c:v>
                </c:pt>
                <c:pt idx="3">
                  <c:v>44</c:v>
                </c:pt>
                <c:pt idx="4">
                  <c:v>46</c:v>
                </c:pt>
                <c:pt idx="5">
                  <c:v>48</c:v>
                </c:pt>
                <c:pt idx="6">
                  <c:v>50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38</c:v>
                </c:pt>
                <c:pt idx="1">
                  <c:v>40</c:v>
                </c:pt>
                <c:pt idx="2">
                  <c:v>42</c:v>
                </c:pt>
                <c:pt idx="3">
                  <c:v>44</c:v>
                </c:pt>
                <c:pt idx="4">
                  <c:v>46</c:v>
                </c:pt>
                <c:pt idx="5">
                  <c:v>48</c:v>
                </c:pt>
                <c:pt idx="6">
                  <c:v>50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0.05</c:v>
                </c:pt>
                <c:pt idx="1">
                  <c:v>0.1</c:v>
                </c:pt>
                <c:pt idx="2">
                  <c:v>0.1</c:v>
                </c:pt>
                <c:pt idx="3">
                  <c:v>0.3</c:v>
                </c:pt>
                <c:pt idx="4">
                  <c:v>0.2</c:v>
                </c:pt>
                <c:pt idx="5">
                  <c:v>0.2</c:v>
                </c:pt>
                <c:pt idx="6">
                  <c:v>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54-9649-BEDD-C4B7728323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34</c:v>
                </c:pt>
                <c:pt idx="1">
                  <c:v>35</c:v>
                </c:pt>
                <c:pt idx="2">
                  <c:v>36</c:v>
                </c:pt>
                <c:pt idx="3">
                  <c:v>37</c:v>
                </c:pt>
                <c:pt idx="4">
                  <c:v>38</c:v>
                </c:pt>
                <c:pt idx="5">
                  <c:v>39</c:v>
                </c:pt>
                <c:pt idx="6">
                  <c:v>40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5"/>
              </a:solidFill>
              <a:ln w="9525">
                <a:solidFill>
                  <a:schemeClr val="accent5"/>
                </a:solidFill>
                <a:round/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34</c:v>
                </c:pt>
                <c:pt idx="1">
                  <c:v>35</c:v>
                </c:pt>
                <c:pt idx="2">
                  <c:v>36</c:v>
                </c:pt>
                <c:pt idx="3">
                  <c:v>37</c:v>
                </c:pt>
                <c:pt idx="4">
                  <c:v>38</c:v>
                </c:pt>
                <c:pt idx="5">
                  <c:v>39</c:v>
                </c:pt>
                <c:pt idx="6">
                  <c:v>40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0.1</c:v>
                </c:pt>
                <c:pt idx="1">
                  <c:v>0.14000000000000001</c:v>
                </c:pt>
                <c:pt idx="2">
                  <c:v>0.2</c:v>
                </c:pt>
                <c:pt idx="3">
                  <c:v>0.3</c:v>
                </c:pt>
                <c:pt idx="4">
                  <c:v>0.14000000000000001</c:v>
                </c:pt>
                <c:pt idx="5">
                  <c:v>0.08</c:v>
                </c:pt>
                <c:pt idx="6">
                  <c:v>0.04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6-CD4D-8B1B-B3B5D78EE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6278"/>
            <a:ext cx="2472502" cy="18708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15730" y="2167713"/>
            <a:ext cx="6022489" cy="2489134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0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4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ПРАКТИЧЕСКИЕ И МЕЖПРЕДМЕТНЫЕ ЗАДАЧИ 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69165" y="2101525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69165" y="2907799"/>
            <a:ext cx="562851" cy="169574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4) Полигон относительных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0B4D0539-A3B9-9743-8852-EDEF8B2AE48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483768" y="874788"/>
              <a:ext cx="6588174" cy="1048085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727829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97061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81130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81130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606401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408005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3577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05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0B4D0539-A3B9-9743-8852-EDEF8B2AE48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146009"/>
                  </p:ext>
                </p:extLst>
              </p:nvPr>
            </p:nvGraphicFramePr>
            <p:xfrm>
              <a:off x="2483768" y="874788"/>
              <a:ext cx="6588174" cy="1048085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727829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31541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97061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81130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81130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606401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408005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236207" t="-68627" r="-56551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336207" t="-68627" r="-46551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436207" t="-68627" r="-36551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565455" t="-68627" r="-28545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690566" t="-68627" r="-196226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775926" t="-68627" r="-9259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985417" t="-68627" r="-4167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5922CD69-1C3A-0942-AE5D-6F81C3C38E59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9581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Приведена таблица размеров обуви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50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учащихся танцевальной школы: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таблицу относительных частот. 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частот.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относительных частот.  </a:t>
                </a: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5+7+10+15+7+4+2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blipFill>
                <a:blip r:embed="rId2"/>
                <a:stretch>
                  <a:fillRect l="-1178" t="-12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0D290DB1-5D8C-E54C-BC42-D270CCFAC8B2}"/>
              </a:ext>
            </a:extLst>
          </p:cNvPr>
          <p:cNvGraphicFramePr>
            <a:graphicFrameLocks noGrp="1"/>
          </p:cNvGraphicFramePr>
          <p:nvPr/>
        </p:nvGraphicFramePr>
        <p:xfrm>
          <a:off x="1331640" y="1800196"/>
          <a:ext cx="5492286" cy="1062994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33316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467042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89538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512862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625291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7237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𝑾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Таблица относительных частот.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blipFill>
                <a:blip r:embed="rId2"/>
                <a:stretch>
                  <a:fillRect l="-1141" t="-24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6" y="2433756"/>
              <a:ext cx="7637472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437703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2117313"/>
                  </p:ext>
                </p:extLst>
              </p:nvPr>
            </p:nvGraphicFramePr>
            <p:xfrm>
              <a:off x="144116" y="2433756"/>
              <a:ext cx="7637472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7313" t="-101961" r="-5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7313" t="-101961" r="-4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43939" t="-101961" r="-37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60938" t="-101961" r="-28437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82258" t="-101961" r="-19354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69841" t="-101961" r="-90476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96364" t="-101961" r="-3636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7" y="3777673"/>
              <a:ext cx="7637472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9097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0,08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46779548"/>
                  </p:ext>
                </p:extLst>
              </p:nvPr>
            </p:nvGraphicFramePr>
            <p:xfrm>
              <a:off x="144117" y="3777673"/>
              <a:ext cx="7637472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237313" t="-90196" r="-5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337313" t="-90196" r="-4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443939" t="-90196" r="-37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560938" t="-90196" r="-28437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682258" t="-90196" r="-19354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769841" t="-90196" r="-90476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996364" t="-90196" r="-3636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2" name="Таблица 5">
            <a:extLst>
              <a:ext uri="{FF2B5EF4-FFF2-40B4-BE49-F238E27FC236}">
                <a16:creationId xmlns:a16="http://schemas.microsoft.com/office/drawing/2014/main" id="{6104E19D-AFB3-1746-8EEC-66043D0DB008}"/>
              </a:ext>
            </a:extLst>
          </p:cNvPr>
          <p:cNvGraphicFramePr>
            <a:graphicFrameLocks noGrp="1"/>
          </p:cNvGraphicFramePr>
          <p:nvPr/>
        </p:nvGraphicFramePr>
        <p:xfrm>
          <a:off x="3615278" y="851630"/>
          <a:ext cx="5492286" cy="1062994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33316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467042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89538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512862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625291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6473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Полигон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5">
            <a:extLst>
              <a:ext uri="{FF2B5EF4-FFF2-40B4-BE49-F238E27FC236}">
                <a16:creationId xmlns:a16="http://schemas.microsoft.com/office/drawing/2014/main" id="{685A285C-1D03-8C42-955E-213249EA2C92}"/>
              </a:ext>
            </a:extLst>
          </p:cNvPr>
          <p:cNvGraphicFramePr>
            <a:graphicFrameLocks noGrp="1"/>
          </p:cNvGraphicFramePr>
          <p:nvPr/>
        </p:nvGraphicFramePr>
        <p:xfrm>
          <a:off x="3615278" y="851630"/>
          <a:ext cx="5492286" cy="1062994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33316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467042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89538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512862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625291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2681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Полигон относительных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5209D8CF-0E0F-F64E-A89F-7A0BE8A4C23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27784" y="805188"/>
              <a:ext cx="6444158" cy="1111012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90059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81824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66240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66240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93145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470932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42452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0,08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5209D8CF-0E0F-F64E-A89F-7A0BE8A4C23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4933065"/>
                  </p:ext>
                </p:extLst>
              </p:nvPr>
            </p:nvGraphicFramePr>
            <p:xfrm>
              <a:off x="2627784" y="805188"/>
              <a:ext cx="6444158" cy="1111012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90059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15550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81824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66240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66240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93145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470932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233333" t="-76471" r="-563158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333333" t="-76471" r="-463158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441071" t="-76471" r="-371429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561111" t="-76471" r="-285185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673585" t="-76471" r="-190566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788462" t="-76471" r="-94231" b="-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2"/>
                          <a:stretch>
                            <a:fillRect l="-982979" t="-76471" r="-4255" b="-156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2973D9CC-9035-C343-B555-4E053CBF06BE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304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467544" y="180197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219362" y="929895"/>
            <a:ext cx="87052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4.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измерении длины коконов получили следующие результаты (в сантиметрах):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3,24; 3,40;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3,45; 3,43; 3,35; 3,5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3,56.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вариационный ряд для этих значений.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3,24;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3,35;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70.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C:\Users\user\Desktop\1 КАРТИНКИ\школа\рисованные человечки\Рисунок10.gif">
            <a:extLst>
              <a:ext uri="{FF2B5EF4-FFF2-40B4-BE49-F238E27FC236}">
                <a16:creationId xmlns:a16="http://schemas.microsoft.com/office/drawing/2014/main" id="{76DE2046-93B3-B14A-822E-17012B01B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141" y="3036903"/>
            <a:ext cx="1263959" cy="210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917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541, 542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218.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Приведена таблица размеров обуви с частотами юношей, которых призывают на службу в армию: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таблицу относительных частот. 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частот.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относительных частот.  </a:t>
                </a: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=4+4+19+27+23+14+6+3=100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blipFill>
                <a:blip r:embed="rId2"/>
                <a:stretch>
                  <a:fillRect l="-1178" t="-1220" r="-206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0D290DB1-5D8C-E54C-BC42-D270CCFAC8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041871"/>
              </p:ext>
            </p:extLst>
          </p:nvPr>
        </p:nvGraphicFramePr>
        <p:xfrm>
          <a:off x="1403648" y="1800196"/>
          <a:ext cx="6067186" cy="10629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1308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89538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512862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95250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625291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855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𝑾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Таблица относительных частот.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blipFill>
                <a:blip r:embed="rId2"/>
                <a:stretch>
                  <a:fillRect l="-1141" t="-24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8390929"/>
                  </p:ext>
                </p:extLst>
              </p:nvPr>
            </p:nvGraphicFramePr>
            <p:xfrm>
              <a:off x="144116" y="2433756"/>
              <a:ext cx="8316313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437703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19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23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8390929"/>
                  </p:ext>
                </p:extLst>
              </p:nvPr>
            </p:nvGraphicFramePr>
            <p:xfrm>
              <a:off x="144116" y="2433756"/>
              <a:ext cx="8316313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7313" t="-101961" r="-6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7313" t="-101961" r="-5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37313" t="-101961" r="-4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71429" t="-101961" r="-3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71429" t="-101961" r="-2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83871" t="-101961" r="-17903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96364" t="-101961" r="-10181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1116667" t="-101961" r="-3704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6150237"/>
                  </p:ext>
                </p:extLst>
              </p:nvPr>
            </p:nvGraphicFramePr>
            <p:xfrm>
              <a:off x="144117" y="3777673"/>
              <a:ext cx="8316313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9097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06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6150237"/>
                  </p:ext>
                </p:extLst>
              </p:nvPr>
            </p:nvGraphicFramePr>
            <p:xfrm>
              <a:off x="144117" y="3777673"/>
              <a:ext cx="8316313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237313" t="-90196" r="-6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337313" t="-90196" r="-5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437313" t="-90196" r="-4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571429" t="-90196" r="-3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671429" t="-90196" r="-2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783871" t="-90196" r="-17903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996364" t="-90196" r="-10181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1116667" t="-90196" r="-3704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1" name="Таблица 5">
            <a:extLst>
              <a:ext uri="{FF2B5EF4-FFF2-40B4-BE49-F238E27FC236}">
                <a16:creationId xmlns:a16="http://schemas.microsoft.com/office/drawing/2014/main" id="{2141E934-FCF1-CF4D-B3A0-3E655858E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996230"/>
              </p:ext>
            </p:extLst>
          </p:nvPr>
        </p:nvGraphicFramePr>
        <p:xfrm>
          <a:off x="3491932" y="896643"/>
          <a:ext cx="5580010" cy="10458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55483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8129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Полигон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5">
            <a:extLst>
              <a:ext uri="{FF2B5EF4-FFF2-40B4-BE49-F238E27FC236}">
                <a16:creationId xmlns:a16="http://schemas.microsoft.com/office/drawing/2014/main" id="{2141E934-FCF1-CF4D-B3A0-3E655858E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101367"/>
              </p:ext>
            </p:extLst>
          </p:nvPr>
        </p:nvGraphicFramePr>
        <p:xfrm>
          <a:off x="3491932" y="896643"/>
          <a:ext cx="5580010" cy="10458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55483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5341518"/>
              </p:ext>
            </p:extLst>
          </p:nvPr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82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Полигон относительных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8406271"/>
              </p:ext>
            </p:extLst>
          </p:nvPr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835F963-2EE1-DA4E-938A-09F43418FE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7147377"/>
                  </p:ext>
                </p:extLst>
              </p:nvPr>
            </p:nvGraphicFramePr>
            <p:xfrm>
              <a:off x="2195736" y="805188"/>
              <a:ext cx="6876204" cy="1094217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56164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68149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81249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561289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45413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5924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06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835F963-2EE1-DA4E-938A-09F43418FE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7147377"/>
                  </p:ext>
                </p:extLst>
              </p:nvPr>
            </p:nvGraphicFramePr>
            <p:xfrm>
              <a:off x="2195736" y="805188"/>
              <a:ext cx="6876204" cy="1094217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56164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68149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81249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561289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45413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8182" t="-74510" r="-65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2143" t="-74510" r="-541071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40000" t="-74510" r="-45090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60377" t="-74510" r="-36792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86275" t="-74510" r="-28235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71154" t="-74510" r="-17692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84783" t="-74510" r="-100000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1134091" t="-74510" r="-4545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43548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395536" y="815819"/>
            <a:ext cx="86184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Приведена таблица размеров одежды (пиджак и брюки) 20 рабочих завода: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таблицу частот. 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таблицу относительных частот.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полигон частот. </a:t>
            </a:r>
          </a:p>
          <a:p>
            <a:pPr marL="457200" indent="-457200">
              <a:buFontTx/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полигон относительных частот. 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0D290DB1-5D8C-E54C-BC42-D270CCFAC8B2}"/>
              </a:ext>
            </a:extLst>
          </p:cNvPr>
          <p:cNvGraphicFramePr>
            <a:graphicFrameLocks noGrp="1"/>
          </p:cNvGraphicFramePr>
          <p:nvPr/>
        </p:nvGraphicFramePr>
        <p:xfrm>
          <a:off x="899592" y="1866448"/>
          <a:ext cx="5112566" cy="99898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0163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22655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10709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10709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54678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39064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  <a:gridCol w="439064">
                  <a:extLst>
                    <a:ext uri="{9D8B030D-6E8A-4147-A177-3AD203B41FA5}">
                      <a16:colId xmlns:a16="http://schemas.microsoft.com/office/drawing/2014/main" val="2103788714"/>
                    </a:ext>
                  </a:extLst>
                </a:gridCol>
              </a:tblGrid>
              <a:tr h="561286">
                <a:tc>
                  <a:txBody>
                    <a:bodyPr/>
                    <a:lstStyle/>
                    <a:p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78033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395536" y="815819"/>
                <a:ext cx="8618446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таблицу частот.</a:t>
                </a: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1+2+2+6+4+4+1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815819"/>
                <a:ext cx="8618446" cy="4524315"/>
              </a:xfrm>
              <a:prstGeom prst="rect">
                <a:avLst/>
              </a:prstGeom>
              <a:blipFill>
                <a:blip r:embed="rId2"/>
                <a:stretch>
                  <a:fillRect l="-103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0D290DB1-5D8C-E54C-BC42-D270CCFAC8B2}"/>
              </a:ext>
            </a:extLst>
          </p:cNvPr>
          <p:cNvGraphicFramePr>
            <a:graphicFrameLocks noGrp="1"/>
          </p:cNvGraphicFramePr>
          <p:nvPr/>
        </p:nvGraphicFramePr>
        <p:xfrm>
          <a:off x="539552" y="967918"/>
          <a:ext cx="5112566" cy="99898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0163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48508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22655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10709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10709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54678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39064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  <a:gridCol w="439064">
                  <a:extLst>
                    <a:ext uri="{9D8B030D-6E8A-4147-A177-3AD203B41FA5}">
                      <a16:colId xmlns:a16="http://schemas.microsoft.com/office/drawing/2014/main" val="2103788714"/>
                    </a:ext>
                  </a:extLst>
                </a:gridCol>
              </a:tblGrid>
              <a:tr h="561286">
                <a:tc>
                  <a:txBody>
                    <a:bodyPr/>
                    <a:lstStyle/>
                    <a:p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  <p:graphicFrame>
        <p:nvGraphicFramePr>
          <p:cNvPr id="8" name="Таблица 5">
            <a:extLst>
              <a:ext uri="{FF2B5EF4-FFF2-40B4-BE49-F238E27FC236}">
                <a16:creationId xmlns:a16="http://schemas.microsoft.com/office/drawing/2014/main" id="{C6A9B2A9-C581-114B-9307-59A2D58879E9}"/>
              </a:ext>
            </a:extLst>
          </p:cNvPr>
          <p:cNvGraphicFramePr>
            <a:graphicFrameLocks noGrp="1"/>
          </p:cNvGraphicFramePr>
          <p:nvPr/>
        </p:nvGraphicFramePr>
        <p:xfrm>
          <a:off x="539552" y="3072002"/>
          <a:ext cx="5124527" cy="10458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3129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𝑾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Таблица относительных частот.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blipFill>
                <a:blip r:embed="rId2"/>
                <a:stretch>
                  <a:fillRect l="-1141" t="-24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6" y="2433756"/>
              <a:ext cx="7637472" cy="1265371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437703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b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dirty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2154446"/>
                  </p:ext>
                </p:extLst>
              </p:nvPr>
            </p:nvGraphicFramePr>
            <p:xfrm>
              <a:off x="144116" y="2433756"/>
              <a:ext cx="7637472" cy="1265371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7313" t="-101961" r="-5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7313" t="-101961" r="-4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43939" t="-101961" r="-37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60938" t="-101961" r="-28437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82258" t="-101961" r="-19354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69841" t="-101961" r="-90476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96364" t="-101961" r="-3636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7" y="3777673"/>
              <a:ext cx="7637472" cy="1195769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9097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ru-RU" b="0" i="0" smtClean="0">
                                    <a:latin typeface="Cambria Math" panose="02040503050406030204" pitchFamily="18" charset="0"/>
                                  </a:rPr>
                                  <m:t>05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8083958"/>
                  </p:ext>
                </p:extLst>
              </p:nvPr>
            </p:nvGraphicFramePr>
            <p:xfrm>
              <a:off x="144117" y="3777673"/>
              <a:ext cx="7637472" cy="1195769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237313" t="-90196" r="-5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337313" t="-90196" r="-46567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443939" t="-90196" r="-37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560938" t="-90196" r="-28437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682258" t="-90196" r="-19354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769841" t="-90196" r="-90476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996364" t="-90196" r="-3636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2" name="Таблица 5">
            <a:extLst>
              <a:ext uri="{FF2B5EF4-FFF2-40B4-BE49-F238E27FC236}">
                <a16:creationId xmlns:a16="http://schemas.microsoft.com/office/drawing/2014/main" id="{FC38DDDB-C00D-7E40-8BB2-46DB99327682}"/>
              </a:ext>
            </a:extLst>
          </p:cNvPr>
          <p:cNvGraphicFramePr>
            <a:graphicFrameLocks noGrp="1"/>
          </p:cNvGraphicFramePr>
          <p:nvPr/>
        </p:nvGraphicFramePr>
        <p:xfrm>
          <a:off x="3491880" y="860218"/>
          <a:ext cx="5124527" cy="10458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1948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 Полигон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5">
            <a:extLst>
              <a:ext uri="{FF2B5EF4-FFF2-40B4-BE49-F238E27FC236}">
                <a16:creationId xmlns:a16="http://schemas.microsoft.com/office/drawing/2014/main" id="{D0C639E9-5108-CC4B-B318-416F9DE2DEBF}"/>
              </a:ext>
            </a:extLst>
          </p:cNvPr>
          <p:cNvGraphicFramePr>
            <a:graphicFrameLocks noGrp="1"/>
          </p:cNvGraphicFramePr>
          <p:nvPr/>
        </p:nvGraphicFramePr>
        <p:xfrm>
          <a:off x="3491880" y="860218"/>
          <a:ext cx="5124527" cy="10458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682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20646</TotalTime>
  <Words>746</Words>
  <Application>Microsoft Macintosh PowerPoint</Application>
  <PresentationFormat>Экран (16:9)</PresentationFormat>
  <Paragraphs>444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1558</cp:revision>
  <dcterms:created xsi:type="dcterms:W3CDTF">2020-04-09T07:32:19Z</dcterms:created>
  <dcterms:modified xsi:type="dcterms:W3CDTF">2021-03-31T21:11:26Z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