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84" r:id="rId3"/>
    <p:sldId id="1693" r:id="rId4"/>
    <p:sldId id="1704" r:id="rId5"/>
    <p:sldId id="1691" r:id="rId6"/>
    <p:sldId id="1697" r:id="rId7"/>
    <p:sldId id="1695" r:id="rId8"/>
    <p:sldId id="1698" r:id="rId9"/>
    <p:sldId id="1699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44" autoAdjust="0"/>
    <p:restoredTop sz="95761" autoAdjust="0"/>
  </p:normalViewPr>
  <p:slideViewPr>
    <p:cSldViewPr>
      <p:cViewPr varScale="1">
        <p:scale>
          <a:sx n="147" d="100"/>
          <a:sy n="147" d="100"/>
        </p:scale>
        <p:origin x="50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6</c:v>
                </c:pt>
                <c:pt idx="7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C1-FD40-B444-55B5E4048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</c:v>
                </c:pt>
                <c:pt idx="1">
                  <c:v>2</c:v>
                </c:pt>
                <c:pt idx="2">
                  <c:v>6</c:v>
                </c:pt>
                <c:pt idx="3">
                  <c:v>9</c:v>
                </c:pt>
                <c:pt idx="4">
                  <c:v>7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C1-FD40-B444-55B5E4048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643" y="1960350"/>
            <a:ext cx="3280505" cy="2482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45686" y="2278785"/>
            <a:ext cx="5688518" cy="1886405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ТЕМА:</a:t>
            </a: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(3 часть)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69165" y="2101525"/>
            <a:ext cx="562851" cy="653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69165" y="2907799"/>
            <a:ext cx="562851" cy="13201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574, 575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064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0,16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0,16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0,04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064061"/>
              </a:xfrm>
              <a:prstGeom prst="rect">
                <a:avLst/>
              </a:prstGeom>
              <a:blipFill>
                <a:blip r:embed="rId2"/>
                <a:stretch>
                  <a:fillRect l="-1207" t="-15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/>
              <p:nvPr/>
            </p:nvSpPr>
            <p:spPr>
              <a:xfrm>
                <a:off x="3995936" y="1635646"/>
                <a:ext cx="3670620" cy="3108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 9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sz="2400" b="0" dirty="0"/>
                  <a:t> </a:t>
                </a:r>
              </a:p>
              <a:p>
                <a:r>
                  <a:rPr lang="ru-RU" sz="2400" dirty="0"/>
                  <a:t>Нет действительных корней</a:t>
                </a:r>
                <a:endParaRPr lang="ru-RU" sz="2400" b="0" dirty="0"/>
              </a:p>
              <a:p>
                <a:endParaRPr lang="en-US" sz="2400" dirty="0"/>
              </a:p>
              <a:p>
                <a:r>
                  <a:rPr lang="ru-RU" sz="2400" dirty="0"/>
                  <a:t>8</a:t>
                </a:r>
                <a:r>
                  <a:rPr lang="en-US" sz="2400" dirty="0"/>
                  <a:t>) </a:t>
                </a:r>
                <a:r>
                  <a:rPr lang="ru-RU" sz="2400" dirty="0"/>
                  <a:t>0,1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i="1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635646"/>
                <a:ext cx="3670620" cy="3108800"/>
              </a:xfrm>
              <a:prstGeom prst="rect">
                <a:avLst/>
              </a:prstGeom>
              <a:blipFill>
                <a:blip r:embed="rId3"/>
                <a:stretch>
                  <a:fillRect l="-4828" t="-813" r="-41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1620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745125" cy="4893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подобрав соответствующую замену: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745125" cy="4893199"/>
              </a:xfrm>
              <a:prstGeom prst="rect">
                <a:avLst/>
              </a:prstGeom>
              <a:blipFill>
                <a:blip r:embed="rId2"/>
                <a:stretch>
                  <a:fillRect l="-1014" t="-10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/>
              <p:nvPr/>
            </p:nvSpPr>
            <p:spPr>
              <a:xfrm>
                <a:off x="3923928" y="2343499"/>
                <a:ext cx="28131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43499"/>
                <a:ext cx="2813142" cy="369332"/>
              </a:xfrm>
              <a:prstGeom prst="rect">
                <a:avLst/>
              </a:prstGeom>
              <a:blipFill>
                <a:blip r:embed="rId3"/>
                <a:stretch>
                  <a:fillRect l="-1351" r="-1802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/>
              <p:nvPr/>
            </p:nvSpPr>
            <p:spPr>
              <a:xfrm>
                <a:off x="2051720" y="2756416"/>
                <a:ext cx="39903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(−5)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∙4=25−16=9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756416"/>
                <a:ext cx="3990323" cy="369332"/>
              </a:xfrm>
              <a:prstGeom prst="rect">
                <a:avLst/>
              </a:prstGeom>
              <a:blipFill>
                <a:blip r:embed="rId4"/>
                <a:stretch>
                  <a:fillRect l="-317" r="-1270" b="-32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/>
              <p:nvPr/>
            </p:nvSpPr>
            <p:spPr>
              <a:xfrm>
                <a:off x="1907704" y="3374990"/>
                <a:ext cx="2882712" cy="777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374990"/>
                <a:ext cx="2882712" cy="777649"/>
              </a:xfrm>
              <a:prstGeom prst="rect">
                <a:avLst/>
              </a:prstGeom>
              <a:blipFill>
                <a:blip r:embed="rId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/>
              <p:nvPr/>
            </p:nvSpPr>
            <p:spPr>
              <a:xfrm>
                <a:off x="5004048" y="3234529"/>
                <a:ext cx="1325812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34529"/>
                <a:ext cx="1325812" cy="1400383"/>
              </a:xfrm>
              <a:prstGeom prst="rect">
                <a:avLst/>
              </a:prstGeom>
              <a:blipFill>
                <a:blip r:embed="rId6"/>
                <a:stretch>
                  <a:fillRect l="-19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/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020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3899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+9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+8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(−8)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=64+36=100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±10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3899081"/>
              </a:xfrm>
              <a:prstGeom prst="rect">
                <a:avLst/>
              </a:prstGeom>
              <a:blipFill>
                <a:blip r:embed="rId2"/>
                <a:stretch>
                  <a:fillRect l="-1278" t="-1303" b="-586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/>
              <p:nvPr/>
            </p:nvSpPr>
            <p:spPr>
              <a:xfrm>
                <a:off x="5266922" y="2571750"/>
                <a:ext cx="4032448" cy="1652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922" y="2571750"/>
                <a:ext cx="4032448" cy="1652888"/>
              </a:xfrm>
              <a:prstGeom prst="rect">
                <a:avLst/>
              </a:prstGeom>
              <a:blipFill>
                <a:blip r:embed="rId3"/>
                <a:stretch>
                  <a:fillRect l="-314" t="-66412" r="-15723" b="-1610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/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+8)(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blipFill>
                <a:blip r:embed="rId4"/>
                <a:stretch>
                  <a:fillRect l="-1093" t="-3279" r="-4372" b="-18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4845ADB-2B9E-9448-B5DB-6A05D2986890}"/>
              </a:ext>
            </a:extLst>
          </p:cNvPr>
          <p:cNvCxnSpPr>
            <a:endCxn id="3" idx="0"/>
          </p:cNvCxnSpPr>
          <p:nvPr/>
        </p:nvCxnSpPr>
        <p:spPr>
          <a:xfrm flipV="1">
            <a:off x="2627784" y="1733346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551AF8C-3968-4743-B09B-92088D8503C4}"/>
              </a:ext>
            </a:extLst>
          </p:cNvPr>
          <p:cNvCxnSpPr/>
          <p:nvPr/>
        </p:nvCxnSpPr>
        <p:spPr>
          <a:xfrm flipV="1">
            <a:off x="3635896" y="2167991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/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+8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blipFill>
                <a:blip r:embed="rId5"/>
                <a:stretch>
                  <a:fillRect l="-2299" r="-5747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631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2" y="20481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2" y="184245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+14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</m:oMath>
                </a14:m>
                <a:r>
                  <a:rPr lang="en-US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31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solidFill>
                    <a:srgbClr val="FF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5270802"/>
              </a:xfrm>
              <a:prstGeom prst="rect">
                <a:avLst/>
              </a:prstGeom>
              <a:blipFill>
                <a:blip r:embed="rId2"/>
                <a:stretch>
                  <a:fillRect l="-302" t="-12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403072"/>
                <a:ext cx="1888402" cy="430887"/>
              </a:xfrm>
              <a:prstGeom prst="rect">
                <a:avLst/>
              </a:prstGeom>
              <a:blipFill>
                <a:blip r:embed="rId3"/>
                <a:stretch>
                  <a:fillRect l="-6000" t="-8571" r="-6000" b="-3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/>
              <p:nvPr/>
            </p:nvSpPr>
            <p:spPr>
              <a:xfrm>
                <a:off x="4804218" y="3198062"/>
                <a:ext cx="31818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𝟕𝟎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218" y="3198062"/>
                <a:ext cx="3181833" cy="369332"/>
              </a:xfrm>
              <a:prstGeom prst="rect">
                <a:avLst/>
              </a:prstGeom>
              <a:blipFill>
                <a:blip r:embed="rId4"/>
                <a:stretch>
                  <a:fillRect l="-1195" r="-1992" b="-10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/>
              <p:nvPr/>
            </p:nvSpPr>
            <p:spPr>
              <a:xfrm>
                <a:off x="2339752" y="3666727"/>
                <a:ext cx="326903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(−31)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3∙70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66727"/>
                <a:ext cx="3269036" cy="446276"/>
              </a:xfrm>
              <a:prstGeom prst="rect">
                <a:avLst/>
              </a:prstGeom>
              <a:blipFill>
                <a:blip r:embed="rId5"/>
                <a:stretch>
                  <a:fillRect l="-775" t="-2778" r="-2326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/>
              <p:nvPr/>
            </p:nvSpPr>
            <p:spPr>
              <a:xfrm>
                <a:off x="5591276" y="3664930"/>
                <a:ext cx="323716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961−840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121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276" y="3664930"/>
                <a:ext cx="3237168" cy="446276"/>
              </a:xfrm>
              <a:prstGeom prst="rect">
                <a:avLst/>
              </a:prstGeom>
              <a:blipFill>
                <a:blip r:embed="rId6"/>
                <a:stretch>
                  <a:fillRect l="-781" r="-195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/>
              <p:nvPr/>
            </p:nvSpPr>
            <p:spPr>
              <a:xfrm>
                <a:off x="2314212" y="4246384"/>
                <a:ext cx="2380203" cy="77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121</m:t>
                            </m:r>
                          </m:e>
                        </m:rad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212" y="4246384"/>
                <a:ext cx="2380203" cy="778803"/>
              </a:xfrm>
              <a:prstGeom prst="rect">
                <a:avLst/>
              </a:prstGeom>
              <a:blipFill>
                <a:blip r:embed="rId7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/>
              <p:nvPr/>
            </p:nvSpPr>
            <p:spPr>
              <a:xfrm>
                <a:off x="4382461" y="4288387"/>
                <a:ext cx="1456232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461" y="4288387"/>
                <a:ext cx="1456232" cy="708271"/>
              </a:xfrm>
              <a:prstGeom prst="rect">
                <a:avLst/>
              </a:prstGeom>
              <a:blipFill>
                <a:blip r:embed="rId8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/>
              <p:nvPr/>
            </p:nvSpPr>
            <p:spPr>
              <a:xfrm>
                <a:off x="5783251" y="4011910"/>
                <a:ext cx="1426609" cy="1591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251" y="4011910"/>
                <a:ext cx="1426609" cy="15918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860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815819"/>
            <a:ext cx="8892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таблице приведены сведения о числе бутонов, выросших на 30 выбранных случайным образом кустах хлопчатника: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частот выборки. 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частот выборки.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72A10603-9DD9-3A40-83C0-3F1C8F1FB462}"/>
              </a:ext>
            </a:extLst>
          </p:cNvPr>
          <p:cNvGraphicFramePr>
            <a:graphicFrameLocks noGrp="1"/>
          </p:cNvGraphicFramePr>
          <p:nvPr/>
        </p:nvGraphicFramePr>
        <p:xfrm>
          <a:off x="899592" y="2139702"/>
          <a:ext cx="6912770" cy="1876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278">
                  <a:extLst>
                    <a:ext uri="{9D8B030D-6E8A-4147-A177-3AD203B41FA5}">
                      <a16:colId xmlns:a16="http://schemas.microsoft.com/office/drawing/2014/main" val="296659308"/>
                    </a:ext>
                  </a:extLst>
                </a:gridCol>
                <a:gridCol w="664852">
                  <a:extLst>
                    <a:ext uri="{9D8B030D-6E8A-4147-A177-3AD203B41FA5}">
                      <a16:colId xmlns:a16="http://schemas.microsoft.com/office/drawing/2014/main" val="515169200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285481370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458658070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486149563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87268983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1065922087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591005888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2870997292"/>
                    </a:ext>
                  </a:extLst>
                </a:gridCol>
                <a:gridCol w="707830">
                  <a:extLst>
                    <a:ext uri="{9D8B030D-6E8A-4147-A177-3AD203B41FA5}">
                      <a16:colId xmlns:a16="http://schemas.microsoft.com/office/drawing/2014/main" val="3196469751"/>
                    </a:ext>
                  </a:extLst>
                </a:gridCol>
              </a:tblGrid>
              <a:tr h="625517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517903"/>
                  </a:ext>
                </a:extLst>
              </a:tr>
              <a:tr h="625517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40687"/>
                  </a:ext>
                </a:extLst>
              </a:tr>
              <a:tr h="625517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87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07359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734138"/>
            <a:ext cx="8892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Таблица частот.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Полигон частот. 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7">
            <a:extLst>
              <a:ext uri="{FF2B5EF4-FFF2-40B4-BE49-F238E27FC236}">
                <a16:creationId xmlns:a16="http://schemas.microsoft.com/office/drawing/2014/main" id="{F1C807A4-1663-E647-A714-F015A02E7158}"/>
              </a:ext>
            </a:extLst>
          </p:cNvPr>
          <p:cNvGraphicFramePr>
            <a:graphicFrameLocks noGrp="1"/>
          </p:cNvGraphicFramePr>
          <p:nvPr/>
        </p:nvGraphicFramePr>
        <p:xfrm>
          <a:off x="148420" y="1600934"/>
          <a:ext cx="392059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074">
                  <a:extLst>
                    <a:ext uri="{9D8B030D-6E8A-4147-A177-3AD203B41FA5}">
                      <a16:colId xmlns:a16="http://schemas.microsoft.com/office/drawing/2014/main" val="4202031257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3703329065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4059904235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1605706722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3571639011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118748967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3474141432"/>
                    </a:ext>
                  </a:extLst>
                </a:gridCol>
                <a:gridCol w="490074">
                  <a:extLst>
                    <a:ext uri="{9D8B030D-6E8A-4147-A177-3AD203B41FA5}">
                      <a16:colId xmlns:a16="http://schemas.microsoft.com/office/drawing/2014/main" val="2821356982"/>
                    </a:ext>
                  </a:extLst>
                </a:gridCol>
              </a:tblGrid>
              <a:tr h="208062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288267"/>
                  </a:ext>
                </a:extLst>
              </a:tr>
              <a:tr h="208062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513979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B4D8186-C05B-254F-9749-F3F125ADB770}"/>
              </a:ext>
            </a:extLst>
          </p:cNvPr>
          <p:cNvGraphicFramePr/>
          <p:nvPr/>
        </p:nvGraphicFramePr>
        <p:xfrm>
          <a:off x="4567882" y="1967428"/>
          <a:ext cx="4272136" cy="2915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391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815819"/>
            <a:ext cx="8892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Классный руководитель получил сведение о том сколько часов в воскресенье проводит за телевизором каждый из 30 учеников класса: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частот выборки. 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частот выборки.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72A10603-9DD9-3A40-83C0-3F1C8F1FB462}"/>
              </a:ext>
            </a:extLst>
          </p:cNvPr>
          <p:cNvGraphicFramePr>
            <a:graphicFrameLocks noGrp="1"/>
          </p:cNvGraphicFramePr>
          <p:nvPr/>
        </p:nvGraphicFramePr>
        <p:xfrm>
          <a:off x="121782" y="2200964"/>
          <a:ext cx="8690451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641">
                  <a:extLst>
                    <a:ext uri="{9D8B030D-6E8A-4147-A177-3AD203B41FA5}">
                      <a16:colId xmlns:a16="http://schemas.microsoft.com/office/drawing/2014/main" val="296659308"/>
                    </a:ext>
                  </a:extLst>
                </a:gridCol>
                <a:gridCol w="552803">
                  <a:extLst>
                    <a:ext uri="{9D8B030D-6E8A-4147-A177-3AD203B41FA5}">
                      <a16:colId xmlns:a16="http://schemas.microsoft.com/office/drawing/2014/main" val="515169200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85481370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458658070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486149563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87268983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1065922087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591005888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870997292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196469751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1135243689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903834488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170511432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2625236658"/>
                    </a:ext>
                  </a:extLst>
                </a:gridCol>
                <a:gridCol w="588539">
                  <a:extLst>
                    <a:ext uri="{9D8B030D-6E8A-4147-A177-3AD203B41FA5}">
                      <a16:colId xmlns:a16="http://schemas.microsoft.com/office/drawing/2014/main" val="3929807469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5179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40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2462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21782" y="734138"/>
            <a:ext cx="8892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Таблица частот.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Полигон частот. 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7">
            <a:extLst>
              <a:ext uri="{FF2B5EF4-FFF2-40B4-BE49-F238E27FC236}">
                <a16:creationId xmlns:a16="http://schemas.microsoft.com/office/drawing/2014/main" id="{F1C807A4-1663-E647-A714-F015A02E7158}"/>
              </a:ext>
            </a:extLst>
          </p:cNvPr>
          <p:cNvGraphicFramePr>
            <a:graphicFrameLocks noGrp="1"/>
          </p:cNvGraphicFramePr>
          <p:nvPr/>
        </p:nvGraphicFramePr>
        <p:xfrm>
          <a:off x="121782" y="1613640"/>
          <a:ext cx="4851511" cy="86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743">
                  <a:extLst>
                    <a:ext uri="{9D8B030D-6E8A-4147-A177-3AD203B41FA5}">
                      <a16:colId xmlns:a16="http://schemas.microsoft.com/office/drawing/2014/main" val="316507000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420203125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70332906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405990423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60570672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57163901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18748967"/>
                    </a:ext>
                  </a:extLst>
                </a:gridCol>
                <a:gridCol w="497416">
                  <a:extLst>
                    <a:ext uri="{9D8B030D-6E8A-4147-A177-3AD203B41FA5}">
                      <a16:colId xmlns:a16="http://schemas.microsoft.com/office/drawing/2014/main" val="3474141432"/>
                    </a:ext>
                  </a:extLst>
                </a:gridCol>
              </a:tblGrid>
              <a:tr h="501784"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288267"/>
                  </a:ext>
                </a:extLst>
              </a:tr>
              <a:tr h="35302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Частота</a:t>
                      </a:r>
                      <a:endParaRPr lang="ru-U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513979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B4D8186-C05B-254F-9749-F3F125ADB770}"/>
              </a:ext>
            </a:extLst>
          </p:cNvPr>
          <p:cNvGraphicFramePr/>
          <p:nvPr/>
        </p:nvGraphicFramePr>
        <p:xfrm>
          <a:off x="4878807" y="2099767"/>
          <a:ext cx="4272136" cy="2915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40336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20852</TotalTime>
  <Words>520</Words>
  <Application>Microsoft Macintosh PowerPoint</Application>
  <PresentationFormat>Экран (16:9)</PresentationFormat>
  <Paragraphs>201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1577</cp:revision>
  <dcterms:created xsi:type="dcterms:W3CDTF">2020-04-09T07:32:19Z</dcterms:created>
  <dcterms:modified xsi:type="dcterms:W3CDTF">2021-04-03T05:29:13Z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