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84" r:id="rId3"/>
    <p:sldId id="1693" r:id="rId4"/>
    <p:sldId id="1704" r:id="rId5"/>
    <p:sldId id="1691" r:id="rId6"/>
    <p:sldId id="1697" r:id="rId7"/>
    <p:sldId id="1695" r:id="rId8"/>
    <p:sldId id="1698" r:id="rId9"/>
    <p:sldId id="1699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4" autoAdjust="0"/>
    <p:restoredTop sz="95761" autoAdjust="0"/>
  </p:normalViewPr>
  <p:slideViewPr>
    <p:cSldViewPr>
      <p:cViewPr varScale="1">
        <p:scale>
          <a:sx n="147" d="100"/>
          <a:sy n="147" d="100"/>
        </p:scale>
        <p:origin x="50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4</c:v>
                </c:pt>
                <c:pt idx="5">
                  <c:v>7</c:v>
                </c:pt>
                <c:pt idx="6">
                  <c:v>6</c:v>
                </c:pt>
                <c:pt idx="7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C1-FD40-B444-55B5E4048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6</c:v>
                </c:pt>
                <c:pt idx="3">
                  <c:v>9</c:v>
                </c:pt>
                <c:pt idx="4">
                  <c:v>7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C1-FD40-B444-55B5E4048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643" y="1960350"/>
            <a:ext cx="3280505" cy="24822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45686" y="2278785"/>
            <a:ext cx="5688518" cy="1886405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ТЕМА: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(3 часть)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69165" y="2101525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69165" y="2907799"/>
            <a:ext cx="562851" cy="132013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574, 575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224.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69973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219361" y="771556"/>
                <a:ext cx="8405899" cy="4064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Решите уравнение: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0,16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0,16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0,04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61" y="771556"/>
                <a:ext cx="8405899" cy="4064061"/>
              </a:xfrm>
              <a:prstGeom prst="rect">
                <a:avLst/>
              </a:prstGeom>
              <a:blipFill>
                <a:blip r:embed="rId2"/>
                <a:stretch>
                  <a:fillRect l="-1207" t="-15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CD1D94C-C781-7E44-87B9-2C77C87198FE}"/>
                  </a:ext>
                </a:extLst>
              </p:cNvPr>
              <p:cNvSpPr txBox="1"/>
              <p:nvPr/>
            </p:nvSpPr>
            <p:spPr>
              <a:xfrm>
                <a:off x="3995936" y="1635646"/>
                <a:ext cx="3670620" cy="3108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 9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+1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2400" b="0" dirty="0"/>
                  <a:t> </a:t>
                </a:r>
              </a:p>
              <a:p>
                <a:r>
                  <a:rPr lang="ru-RU" sz="2400" dirty="0"/>
                  <a:t>Нет действительных корней</a:t>
                </a:r>
                <a:endParaRPr lang="ru-RU" sz="2400" b="0" dirty="0"/>
              </a:p>
              <a:p>
                <a:endParaRPr lang="en-US" sz="2400" dirty="0"/>
              </a:p>
              <a:p>
                <a:r>
                  <a:rPr lang="ru-RU" sz="2400" dirty="0"/>
                  <a:t>8</a:t>
                </a:r>
                <a:r>
                  <a:rPr lang="en-US" sz="2400" dirty="0"/>
                  <a:t>) </a:t>
                </a:r>
                <a:r>
                  <a:rPr lang="ru-RU" sz="2400" dirty="0"/>
                  <a:t>0,1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i="1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CD1D94C-C781-7E44-87B9-2C77C8719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1635646"/>
                <a:ext cx="3670620" cy="3108800"/>
              </a:xfrm>
              <a:prstGeom prst="rect">
                <a:avLst/>
              </a:prstGeom>
              <a:blipFill>
                <a:blip r:embed="rId3"/>
                <a:stretch>
                  <a:fillRect l="-4828" t="-813" r="-413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31620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34231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79512" y="855113"/>
                <a:ext cx="8745125" cy="4893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Решите уравнение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подобрав соответствующую замену: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+4=0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Замена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𝑎𝑐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</m:sub>
                    </m:sSub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855113"/>
                <a:ext cx="8745125" cy="4893199"/>
              </a:xfrm>
              <a:prstGeom prst="rect">
                <a:avLst/>
              </a:prstGeom>
              <a:blipFill>
                <a:blip r:embed="rId2"/>
                <a:stretch>
                  <a:fillRect l="-1014" t="-103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AD8FE49-F9A5-294B-B7B8-77049188FA99}"/>
                  </a:ext>
                </a:extLst>
              </p:cNvPr>
              <p:cNvSpPr txBox="1"/>
              <p:nvPr/>
            </p:nvSpPr>
            <p:spPr>
              <a:xfrm>
                <a:off x="3923928" y="2343499"/>
                <a:ext cx="281314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UZ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AD8FE49-F9A5-294B-B7B8-77049188FA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343499"/>
                <a:ext cx="2813142" cy="369332"/>
              </a:xfrm>
              <a:prstGeom prst="rect">
                <a:avLst/>
              </a:prstGeom>
              <a:blipFill>
                <a:blip r:embed="rId3"/>
                <a:stretch>
                  <a:fillRect l="-1351" r="-1802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E5D360-98B6-2C4D-B697-051EC44350FE}"/>
                  </a:ext>
                </a:extLst>
              </p:cNvPr>
              <p:cNvSpPr txBox="1"/>
              <p:nvPr/>
            </p:nvSpPr>
            <p:spPr>
              <a:xfrm>
                <a:off x="2051720" y="2756416"/>
                <a:ext cx="39903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(−5)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∙4=25−16=9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E5D360-98B6-2C4D-B697-051EC44350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756416"/>
                <a:ext cx="3990323" cy="369332"/>
              </a:xfrm>
              <a:prstGeom prst="rect">
                <a:avLst/>
              </a:prstGeom>
              <a:blipFill>
                <a:blip r:embed="rId4"/>
                <a:stretch>
                  <a:fillRect l="-317" r="-1270" b="-322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D4246EA5-191B-CF41-8D2F-C43C95AEF549}"/>
                  </a:ext>
                </a:extLst>
              </p:cNvPr>
              <p:cNvSpPr/>
              <p:nvPr/>
            </p:nvSpPr>
            <p:spPr>
              <a:xfrm>
                <a:off x="1907704" y="3374990"/>
                <a:ext cx="2882712" cy="777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(−5)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9</m:t>
                            </m:r>
                          </m:e>
                        </m:rad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D4246EA5-191B-CF41-8D2F-C43C95AEF5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3374990"/>
                <a:ext cx="2882712" cy="777649"/>
              </a:xfrm>
              <a:prstGeom prst="rect">
                <a:avLst/>
              </a:prstGeom>
              <a:blipFill>
                <a:blip r:embed="rId5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1C5EC8F-95C8-D54B-95B4-A90A2B4B76E6}"/>
                  </a:ext>
                </a:extLst>
              </p:cNvPr>
              <p:cNvSpPr/>
              <p:nvPr/>
            </p:nvSpPr>
            <p:spPr>
              <a:xfrm>
                <a:off x="5004048" y="3234529"/>
                <a:ext cx="1325812" cy="14003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2800" b="1" i="1" dirty="0">
                    <a:solidFill>
                      <a:schemeClr val="accent3">
                        <a:lumMod val="75000"/>
                      </a:schemeClr>
                    </a:solidFill>
                    <a:cs typeface="Arial" panose="020B0604020202020204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sz="2800" b="1" i="1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endParaRPr>
              </a:p>
              <a:p>
                <a:endParaRPr lang="ru-UZ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1C5EC8F-95C8-D54B-95B4-A90A2B4B76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34529"/>
                <a:ext cx="1325812" cy="1400383"/>
              </a:xfrm>
              <a:prstGeom prst="rect">
                <a:avLst/>
              </a:prstGeom>
              <a:blipFill>
                <a:blip r:embed="rId6"/>
                <a:stretch>
                  <a:fillRect l="-190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0985912-4849-1447-8FD1-F9AB709FC89D}"/>
                  </a:ext>
                </a:extLst>
              </p:cNvPr>
              <p:cNvSpPr/>
              <p:nvPr/>
            </p:nvSpPr>
            <p:spPr>
              <a:xfrm>
                <a:off x="2182000" y="4080666"/>
                <a:ext cx="4572000" cy="85555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0985912-4849-1447-8FD1-F9AB709FC8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000" y="4080666"/>
                <a:ext cx="4572000" cy="8555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80207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3651" y="132467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503" y="900409"/>
                <a:ext cx="8928992" cy="3899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Сократите дробь: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fontAlgn="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fontAlgn="t"/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−8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+9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+8</m:t>
                        </m:r>
                      </m:den>
                    </m:f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fontAlgn="t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fontAlgn="t"/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−9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fontAlgn="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(−8)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=64+36=100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fontAlgn="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±10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["/>
                        <m:endChr m:val="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9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fontAlgn="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3" y="900409"/>
                <a:ext cx="8928992" cy="3899081"/>
              </a:xfrm>
              <a:prstGeom prst="rect">
                <a:avLst/>
              </a:prstGeom>
              <a:blipFill>
                <a:blip r:embed="rId2"/>
                <a:stretch>
                  <a:fillRect l="-1278" t="-1303" b="-5863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DC6FA84-F88E-A34F-A502-8E3A1E2FE243}"/>
                  </a:ext>
                </a:extLst>
              </p:cNvPr>
              <p:cNvSpPr/>
              <p:nvPr/>
            </p:nvSpPr>
            <p:spPr>
              <a:xfrm>
                <a:off x="5266922" y="2571750"/>
                <a:ext cx="4032448" cy="16528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t"/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+9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fontAlgn="t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49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fontAlgn="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["/>
                        <m:endChr m:val=""/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−8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DC6FA84-F88E-A34F-A502-8E3A1E2FE2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922" y="2571750"/>
                <a:ext cx="4032448" cy="1652888"/>
              </a:xfrm>
              <a:prstGeom prst="rect">
                <a:avLst/>
              </a:prstGeom>
              <a:blipFill>
                <a:blip r:embed="rId3"/>
                <a:stretch>
                  <a:fillRect l="-314" t="-66412" r="-15723" b="-1610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7BF528A-9A86-D942-83D8-CC9BD7891B7C}"/>
                  </a:ext>
                </a:extLst>
              </p:cNvPr>
              <p:cNvSpPr txBox="1"/>
              <p:nvPr/>
            </p:nvSpPr>
            <p:spPr>
              <a:xfrm>
                <a:off x="2267744" y="1733346"/>
                <a:ext cx="2314160" cy="768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+1)(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−9)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+8)(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7BF528A-9A86-D942-83D8-CC9BD7891B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1733346"/>
                <a:ext cx="2314160" cy="768993"/>
              </a:xfrm>
              <a:prstGeom prst="rect">
                <a:avLst/>
              </a:prstGeom>
              <a:blipFill>
                <a:blip r:embed="rId4"/>
                <a:stretch>
                  <a:fillRect l="-1093" t="-3279" r="-4372" b="-180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4845ADB-2B9E-9448-B5DB-6A05D2986890}"/>
              </a:ext>
            </a:extLst>
          </p:cNvPr>
          <p:cNvCxnSpPr>
            <a:endCxn id="3" idx="0"/>
          </p:cNvCxnSpPr>
          <p:nvPr/>
        </p:nvCxnSpPr>
        <p:spPr>
          <a:xfrm flipV="1">
            <a:off x="2627784" y="1733346"/>
            <a:ext cx="797040" cy="33434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551AF8C-3968-4743-B09B-92088D8503C4}"/>
              </a:ext>
            </a:extLst>
          </p:cNvPr>
          <p:cNvCxnSpPr/>
          <p:nvPr/>
        </p:nvCxnSpPr>
        <p:spPr>
          <a:xfrm flipV="1">
            <a:off x="3635896" y="2167991"/>
            <a:ext cx="797040" cy="33434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92A0E9-2DF9-CE4D-B134-D46EA69A6897}"/>
                  </a:ext>
                </a:extLst>
              </p:cNvPr>
              <p:cNvSpPr txBox="1"/>
              <p:nvPr/>
            </p:nvSpPr>
            <p:spPr>
              <a:xfrm>
                <a:off x="4720715" y="1747812"/>
                <a:ext cx="1092414" cy="6939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+8</m:t>
                          </m:r>
                        </m:den>
                      </m:f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92A0E9-2DF9-CE4D-B134-D46EA69A68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715" y="1747812"/>
                <a:ext cx="1092414" cy="693908"/>
              </a:xfrm>
              <a:prstGeom prst="rect">
                <a:avLst/>
              </a:prstGeom>
              <a:blipFill>
                <a:blip r:embed="rId5"/>
                <a:stretch>
                  <a:fillRect l="-2299" r="-5747" b="-1428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631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-2" y="20481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2" y="184245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79512" y="855113"/>
                <a:ext cx="8405899" cy="5270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Решите уравнение: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+14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US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−70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15</m:t>
                    </m:r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+70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31</m:t>
                    </m:r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+70</m:t>
                    </m:r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𝑎𝑐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1600" i="1" dirty="0">
                  <a:solidFill>
                    <a:srgbClr val="FF0000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</m:sub>
                    </m:sSub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855113"/>
                <a:ext cx="8405899" cy="5270802"/>
              </a:xfrm>
              <a:prstGeom prst="rect">
                <a:avLst/>
              </a:prstGeom>
              <a:blipFill>
                <a:blip r:embed="rId2"/>
                <a:stretch>
                  <a:fillRect l="-302" t="-120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BA00B2-4C81-2148-9001-ABB18704A8DE}"/>
                  </a:ext>
                </a:extLst>
              </p:cNvPr>
              <p:cNvSpPr txBox="1"/>
              <p:nvPr/>
            </p:nvSpPr>
            <p:spPr>
              <a:xfrm>
                <a:off x="2915816" y="1403072"/>
                <a:ext cx="188840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| 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UZ" sz="28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BA00B2-4C81-2148-9001-ABB18704A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1403072"/>
                <a:ext cx="1888402" cy="430887"/>
              </a:xfrm>
              <a:prstGeom prst="rect">
                <a:avLst/>
              </a:prstGeom>
              <a:blipFill>
                <a:blip r:embed="rId3"/>
                <a:stretch>
                  <a:fillRect l="-6000" t="-8571" r="-6000" b="-3428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7AE291B-743D-194F-98CC-4275E4E9EDD7}"/>
                  </a:ext>
                </a:extLst>
              </p:cNvPr>
              <p:cNvSpPr txBox="1"/>
              <p:nvPr/>
            </p:nvSpPr>
            <p:spPr>
              <a:xfrm>
                <a:off x="4804218" y="3198062"/>
                <a:ext cx="31818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ru-RU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𝟑𝟏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ru-UZ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7AE291B-743D-194F-98CC-4275E4E9ED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218" y="3198062"/>
                <a:ext cx="3181833" cy="369332"/>
              </a:xfrm>
              <a:prstGeom prst="rect">
                <a:avLst/>
              </a:prstGeom>
              <a:blipFill>
                <a:blip r:embed="rId4"/>
                <a:stretch>
                  <a:fillRect l="-1195" r="-1992" b="-1034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1AD1CDD-519D-414B-9DC9-DB1FAAAB424B}"/>
                  </a:ext>
                </a:extLst>
              </p:cNvPr>
              <p:cNvSpPr txBox="1"/>
              <p:nvPr/>
            </p:nvSpPr>
            <p:spPr>
              <a:xfrm>
                <a:off x="2339752" y="3666727"/>
                <a:ext cx="3269036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(−31)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3∙70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1AD1CDD-519D-414B-9DC9-DB1FAAAB4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3666727"/>
                <a:ext cx="3269036" cy="446276"/>
              </a:xfrm>
              <a:prstGeom prst="rect">
                <a:avLst/>
              </a:prstGeom>
              <a:blipFill>
                <a:blip r:embed="rId5"/>
                <a:stretch>
                  <a:fillRect l="-775" t="-2778" r="-2326" b="-33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475313-15AB-8247-A8E7-EE066B5A9497}"/>
                  </a:ext>
                </a:extLst>
              </p:cNvPr>
              <p:cNvSpPr txBox="1"/>
              <p:nvPr/>
            </p:nvSpPr>
            <p:spPr>
              <a:xfrm>
                <a:off x="5591276" y="3664930"/>
                <a:ext cx="323716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961−840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121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475313-15AB-8247-A8E7-EE066B5A94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276" y="3664930"/>
                <a:ext cx="3237168" cy="446276"/>
              </a:xfrm>
              <a:prstGeom prst="rect">
                <a:avLst/>
              </a:prstGeom>
              <a:blipFill>
                <a:blip r:embed="rId6"/>
                <a:stretch>
                  <a:fillRect l="-781" r="-1953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A26801FA-50B9-C042-8A34-89A04A6C236F}"/>
                  </a:ext>
                </a:extLst>
              </p:cNvPr>
              <p:cNvSpPr/>
              <p:nvPr/>
            </p:nvSpPr>
            <p:spPr>
              <a:xfrm>
                <a:off x="2314212" y="4246384"/>
                <a:ext cx="2380203" cy="77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</m:t>
                        </m:r>
                        <m:r>
                          <a:rPr lang="ru-RU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31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121</m:t>
                            </m:r>
                          </m:e>
                        </m:rad>
                      </m:num>
                      <m:den>
                        <m:r>
                          <a:rPr lang="ru-RU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A26801FA-50B9-C042-8A34-89A04A6C23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212" y="4246384"/>
                <a:ext cx="2380203" cy="778803"/>
              </a:xfrm>
              <a:prstGeom prst="rect">
                <a:avLst/>
              </a:prstGeom>
              <a:blipFill>
                <a:blip r:embed="rId7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F2BE80D2-83C9-A346-B233-6532B9C60035}"/>
                  </a:ext>
                </a:extLst>
              </p:cNvPr>
              <p:cNvSpPr/>
              <p:nvPr/>
            </p:nvSpPr>
            <p:spPr>
              <a:xfrm>
                <a:off x="4382461" y="4288387"/>
                <a:ext cx="1456232" cy="7082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31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±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F2BE80D2-83C9-A346-B233-6532B9C600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461" y="4288387"/>
                <a:ext cx="1456232" cy="708271"/>
              </a:xfrm>
              <a:prstGeom prst="rect">
                <a:avLst/>
              </a:prstGeom>
              <a:blipFill>
                <a:blip r:embed="rId8"/>
                <a:stretch>
                  <a:fillRect b="-350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E43D38FA-6CFA-564D-927C-96CF67DD882D}"/>
                  </a:ext>
                </a:extLst>
              </p:cNvPr>
              <p:cNvSpPr/>
              <p:nvPr/>
            </p:nvSpPr>
            <p:spPr>
              <a:xfrm>
                <a:off x="5783251" y="4011910"/>
                <a:ext cx="1426609" cy="1591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r>
                  <a:rPr lang="ru-RU" sz="2800" b="1" i="1" dirty="0">
                    <a:solidFill>
                      <a:schemeClr val="accent3">
                        <a:lumMod val="75000"/>
                      </a:schemeClr>
                    </a:solidFill>
                    <a:cs typeface="Arial" panose="020B0604020202020204" pitchFamily="34" charset="0"/>
                  </a:rPr>
                  <a:t> </a:t>
                </a:r>
                <a:endParaRPr lang="en-US" sz="2800" b="1" i="1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chemeClr val="accent3">
                        <a:lumMod val="75000"/>
                      </a:schemeClr>
                    </a:solidFill>
                    <a:cs typeface="Arial" panose="020B0604020202020204" pitchFamily="34" charset="0"/>
                  </a:rPr>
                  <a:t> </a:t>
                </a:r>
              </a:p>
              <a:p>
                <a:endParaRPr lang="ru-UZ" dirty="0"/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E43D38FA-6CFA-564D-927C-96CF67DD88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3251" y="4011910"/>
                <a:ext cx="1426609" cy="1591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38605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21782" y="815819"/>
            <a:ext cx="8892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таблице приведены сведения о числе бутонов, выросших на 30 выбранных случайным образом кустах хлопчатника: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таблицу частот выборки. 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полигон частот выборки.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72A10603-9DD9-3A40-83C0-3F1C8F1FB462}"/>
              </a:ext>
            </a:extLst>
          </p:cNvPr>
          <p:cNvGraphicFramePr>
            <a:graphicFrameLocks noGrp="1"/>
          </p:cNvGraphicFramePr>
          <p:nvPr/>
        </p:nvGraphicFramePr>
        <p:xfrm>
          <a:off x="899592" y="2139702"/>
          <a:ext cx="6912770" cy="1876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78">
                  <a:extLst>
                    <a:ext uri="{9D8B030D-6E8A-4147-A177-3AD203B41FA5}">
                      <a16:colId xmlns:a16="http://schemas.microsoft.com/office/drawing/2014/main" val="296659308"/>
                    </a:ext>
                  </a:extLst>
                </a:gridCol>
                <a:gridCol w="664852">
                  <a:extLst>
                    <a:ext uri="{9D8B030D-6E8A-4147-A177-3AD203B41FA5}">
                      <a16:colId xmlns:a16="http://schemas.microsoft.com/office/drawing/2014/main" val="515169200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285481370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3458658070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3486149563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387268983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1065922087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3591005888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2870997292"/>
                    </a:ext>
                  </a:extLst>
                </a:gridCol>
                <a:gridCol w="707830">
                  <a:extLst>
                    <a:ext uri="{9D8B030D-6E8A-4147-A177-3AD203B41FA5}">
                      <a16:colId xmlns:a16="http://schemas.microsoft.com/office/drawing/2014/main" val="3196469751"/>
                    </a:ext>
                  </a:extLst>
                </a:gridCol>
              </a:tblGrid>
              <a:tr h="625517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7903"/>
                  </a:ext>
                </a:extLst>
              </a:tr>
              <a:tr h="625517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740687"/>
                  </a:ext>
                </a:extLst>
              </a:tr>
              <a:tr h="625517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878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07359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21782" y="734138"/>
            <a:ext cx="8892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Таблица частот.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Полигон частот. 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7">
            <a:extLst>
              <a:ext uri="{FF2B5EF4-FFF2-40B4-BE49-F238E27FC236}">
                <a16:creationId xmlns:a16="http://schemas.microsoft.com/office/drawing/2014/main" id="{F1C807A4-1663-E647-A714-F015A02E7158}"/>
              </a:ext>
            </a:extLst>
          </p:cNvPr>
          <p:cNvGraphicFramePr>
            <a:graphicFrameLocks noGrp="1"/>
          </p:cNvGraphicFramePr>
          <p:nvPr/>
        </p:nvGraphicFramePr>
        <p:xfrm>
          <a:off x="148420" y="1600934"/>
          <a:ext cx="392059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074">
                  <a:extLst>
                    <a:ext uri="{9D8B030D-6E8A-4147-A177-3AD203B41FA5}">
                      <a16:colId xmlns:a16="http://schemas.microsoft.com/office/drawing/2014/main" val="4202031257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3703329065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4059904235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1605706722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3571639011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118748967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3474141432"/>
                    </a:ext>
                  </a:extLst>
                </a:gridCol>
                <a:gridCol w="490074">
                  <a:extLst>
                    <a:ext uri="{9D8B030D-6E8A-4147-A177-3AD203B41FA5}">
                      <a16:colId xmlns:a16="http://schemas.microsoft.com/office/drawing/2014/main" val="2821356982"/>
                    </a:ext>
                  </a:extLst>
                </a:gridCol>
              </a:tblGrid>
              <a:tr h="208062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288267"/>
                  </a:ext>
                </a:extLst>
              </a:tr>
              <a:tr h="208062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513979"/>
                  </a:ext>
                </a:extLst>
              </a:tr>
            </a:tbl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DB4D8186-C05B-254F-9749-F3F125ADB770}"/>
              </a:ext>
            </a:extLst>
          </p:cNvPr>
          <p:cNvGraphicFramePr/>
          <p:nvPr/>
        </p:nvGraphicFramePr>
        <p:xfrm>
          <a:off x="4567882" y="1967428"/>
          <a:ext cx="4272136" cy="2915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3917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21782" y="815819"/>
            <a:ext cx="8892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Классный руководитель получил сведение о том сколько часов в воскресенье проводит за телевизором каждый из 30 учеников класса: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таблицу частот выборки. 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полигон частот выборки.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72A10603-9DD9-3A40-83C0-3F1C8F1FB462}"/>
              </a:ext>
            </a:extLst>
          </p:cNvPr>
          <p:cNvGraphicFramePr>
            <a:graphicFrameLocks noGrp="1"/>
          </p:cNvGraphicFramePr>
          <p:nvPr/>
        </p:nvGraphicFramePr>
        <p:xfrm>
          <a:off x="121782" y="2200964"/>
          <a:ext cx="8690451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41">
                  <a:extLst>
                    <a:ext uri="{9D8B030D-6E8A-4147-A177-3AD203B41FA5}">
                      <a16:colId xmlns:a16="http://schemas.microsoft.com/office/drawing/2014/main" val="296659308"/>
                    </a:ext>
                  </a:extLst>
                </a:gridCol>
                <a:gridCol w="552803">
                  <a:extLst>
                    <a:ext uri="{9D8B030D-6E8A-4147-A177-3AD203B41FA5}">
                      <a16:colId xmlns:a16="http://schemas.microsoft.com/office/drawing/2014/main" val="515169200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285481370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458658070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486149563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87268983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1065922087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591005888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2870997292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196469751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1135243689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2903834488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170511432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2625236658"/>
                    </a:ext>
                  </a:extLst>
                </a:gridCol>
                <a:gridCol w="588539">
                  <a:extLst>
                    <a:ext uri="{9D8B030D-6E8A-4147-A177-3AD203B41FA5}">
                      <a16:colId xmlns:a16="http://schemas.microsoft.com/office/drawing/2014/main" val="3929807469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79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740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24622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21782" y="734138"/>
            <a:ext cx="8892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Таблица частот.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Полигон частот. 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7">
            <a:extLst>
              <a:ext uri="{FF2B5EF4-FFF2-40B4-BE49-F238E27FC236}">
                <a16:creationId xmlns:a16="http://schemas.microsoft.com/office/drawing/2014/main" id="{F1C807A4-1663-E647-A714-F015A02E7158}"/>
              </a:ext>
            </a:extLst>
          </p:cNvPr>
          <p:cNvGraphicFramePr>
            <a:graphicFrameLocks noGrp="1"/>
          </p:cNvGraphicFramePr>
          <p:nvPr/>
        </p:nvGraphicFramePr>
        <p:xfrm>
          <a:off x="121782" y="1613640"/>
          <a:ext cx="4851511" cy="867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743">
                  <a:extLst>
                    <a:ext uri="{9D8B030D-6E8A-4147-A177-3AD203B41FA5}">
                      <a16:colId xmlns:a16="http://schemas.microsoft.com/office/drawing/2014/main" val="316507000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20203125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70332906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05990423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60570672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57163901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18748967"/>
                    </a:ext>
                  </a:extLst>
                </a:gridCol>
                <a:gridCol w="497416">
                  <a:extLst>
                    <a:ext uri="{9D8B030D-6E8A-4147-A177-3AD203B41FA5}">
                      <a16:colId xmlns:a16="http://schemas.microsoft.com/office/drawing/2014/main" val="3474141432"/>
                    </a:ext>
                  </a:extLst>
                </a:gridCol>
              </a:tblGrid>
              <a:tr h="501784"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288267"/>
                  </a:ext>
                </a:extLst>
              </a:tr>
              <a:tr h="35302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Частота</a:t>
                      </a:r>
                      <a:endParaRPr lang="ru-U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513979"/>
                  </a:ext>
                </a:extLst>
              </a:tr>
            </a:tbl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DB4D8186-C05B-254F-9749-F3F125ADB770}"/>
              </a:ext>
            </a:extLst>
          </p:cNvPr>
          <p:cNvGraphicFramePr/>
          <p:nvPr/>
        </p:nvGraphicFramePr>
        <p:xfrm>
          <a:off x="4878807" y="2099767"/>
          <a:ext cx="4272136" cy="2915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4033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20852</TotalTime>
  <Words>520</Words>
  <Application>Microsoft Macintosh PowerPoint</Application>
  <PresentationFormat>Экран (16:9)</PresentationFormat>
  <Paragraphs>201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1577</cp:revision>
  <dcterms:created xsi:type="dcterms:W3CDTF">2020-04-09T07:32:19Z</dcterms:created>
  <dcterms:modified xsi:type="dcterms:W3CDTF">2021-04-03T05:29:13Z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