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9"/>
  </p:notesMasterIdLst>
  <p:sldIdLst>
    <p:sldId id="1381" r:id="rId2"/>
    <p:sldId id="1640" r:id="rId3"/>
    <p:sldId id="1566" r:id="rId4"/>
    <p:sldId id="1549" r:id="rId5"/>
    <p:sldId id="1570" r:id="rId6"/>
    <p:sldId id="1571" r:id="rId7"/>
    <p:sldId id="1639" r:id="rId8"/>
  </p:sldIdLst>
  <p:sldSz cx="9144000" cy="5143500" type="screen16x9"/>
  <p:notesSz cx="5765800" cy="3244850"/>
  <p:custDataLst>
    <p:tags r:id="rId10"/>
  </p:custDataLst>
  <p:defaultTextStyle>
    <a:defPPr>
      <a:defRPr lang="ru-RU"/>
    </a:defPPr>
    <a:lvl1pPr marL="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4883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49768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465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899537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24422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49305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74190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799074" algn="l" defTabSz="1449768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6391">
          <p15:clr>
            <a:srgbClr val="A4A3A4"/>
          </p15:clr>
        </p15:guide>
        <p15:guide id="4" pos="4451">
          <p15:clr>
            <a:srgbClr val="A4A3A4"/>
          </p15:clr>
        </p15:guide>
        <p15:guide id="5" orient="horz" pos="2057">
          <p15:clr>
            <a:srgbClr val="A4A3A4"/>
          </p15:clr>
        </p15:guide>
        <p15:guide id="6" orient="horz" pos="4566">
          <p15:clr>
            <a:srgbClr val="A4A3A4"/>
          </p15:clr>
        </p15:guide>
        <p15:guide id="7" pos="1662">
          <p15:clr>
            <a:srgbClr val="A4A3A4"/>
          </p15:clr>
        </p15:guide>
        <p15:guide id="8" pos="342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A85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Средний стиль 2 —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4C1A8A3-306A-4EB7-A6B1-4F7E0EB9C5D6}" styleName="Средний стиль 3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EB9631B5-78F2-41C9-869B-9F39066F8104}" styleName="Средний стиль 3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E25E649-3F16-4E02-A733-19D2CDBF48F0}" styleName="Средний стиль 3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DA37D80-6434-44D0-A028-1B22A696006F}" styleName="Светлый стиль 3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BDBED569-4797-4DF1-A0F4-6AAB3CD982D8}" styleName="Светлый стиль 3 — акцент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Светлый стиль 2 —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F2DE63D5-997A-4646-A377-4702673A728D}" styleName="Светлый стиль 2 —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E171933-4619-4E11-9A3F-F7608DF75F80}" styleName="Средний стиль 1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1EBBBCC-DAD2-459C-BE2E-F6DE35CF9A28}" styleName="Темный стиль 2 — акцент 3/акцент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0505E3EF-67EA-436B-97B2-0124C06EBD24}" styleName="Средний стиль 4 —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C4B1156A-380E-4F78-BDF5-A606A8083BF9}" styleName="Средний стиль 4 —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44" autoAdjust="0"/>
    <p:restoredTop sz="95761" autoAdjust="0"/>
  </p:normalViewPr>
  <p:slideViewPr>
    <p:cSldViewPr>
      <p:cViewPr varScale="1">
        <p:scale>
          <a:sx n="147" d="100"/>
          <a:sy n="147" d="100"/>
        </p:scale>
        <p:origin x="504" y="184"/>
      </p:cViewPr>
      <p:guideLst>
        <p:guide orient="horz" pos="2880"/>
        <p:guide pos="2160"/>
        <p:guide orient="horz" pos="6391"/>
        <p:guide pos="4451"/>
        <p:guide orient="horz" pos="2057"/>
        <p:guide orient="horz" pos="4566"/>
        <p:guide pos="1662"/>
        <p:guide pos="34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3350CF-C603-4114-B932-646F91D14650}" type="datetimeFigureOut">
              <a:rPr lang="ru-RU" smtClean="0"/>
              <a:pPr/>
              <a:t>03.04.2021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01813" y="242888"/>
            <a:ext cx="21621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5909EBE-9F82-4E48-A1EA-E1BF2E0BBA3C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420460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1pPr>
    <a:lvl2pPr marL="342319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2pPr>
    <a:lvl3pPr marL="684637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3pPr>
    <a:lvl4pPr marL="1026958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4pPr>
    <a:lvl5pPr marL="1369276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5pPr>
    <a:lvl6pPr marL="1711595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6pPr>
    <a:lvl7pPr marL="205391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7pPr>
    <a:lvl8pPr marL="2396234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8pPr>
    <a:lvl9pPr marL="2738553" algn="l" defTabSz="684637" rtl="0" eaLnBrk="1" latinLnBrk="0" hangingPunct="1">
      <a:defRPr sz="10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2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45899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3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720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4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28756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5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20466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AC868EE-76B2-4234-9CC4-914D81A95F84}" type="slidenum">
              <a:rPr lang="ru-RU" smtClean="0">
                <a:solidFill>
                  <a:prstClr val="black"/>
                </a:solidFill>
              </a:rPr>
              <a:pPr/>
              <a:t>6</a:t>
            </a:fld>
            <a:endParaRPr lang="ru-RU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667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1" y="1594483"/>
            <a:ext cx="7772401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1" y="2880359"/>
            <a:ext cx="640080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537440"/>
          </a:xfrm>
        </p:spPr>
        <p:txBody>
          <a:bodyPr lIns="0" tIns="0" rIns="0" bIns="0"/>
          <a:lstStyle>
            <a:lvl1pPr>
              <a:defRPr sz="35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06015" y="112796"/>
            <a:ext cx="8961724" cy="68043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93481" y="1142501"/>
            <a:ext cx="2893250" cy="34200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1" y="1183005"/>
            <a:ext cx="3977641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2508137" y="1674387"/>
            <a:ext cx="4158102" cy="1639679"/>
          </a:xfrm>
          <a:custGeom>
            <a:avLst/>
            <a:gdLst/>
            <a:ahLst/>
            <a:cxnLst/>
            <a:rect l="l" t="t" r="r" b="b"/>
            <a:pathLst>
              <a:path w="2621915" h="1034414">
                <a:moveTo>
                  <a:pt x="2621368" y="0"/>
                </a:moveTo>
                <a:lnTo>
                  <a:pt x="0" y="0"/>
                </a:lnTo>
                <a:lnTo>
                  <a:pt x="0" y="1034140"/>
                </a:lnTo>
                <a:lnTo>
                  <a:pt x="2621368" y="1034140"/>
                </a:lnTo>
                <a:lnTo>
                  <a:pt x="262136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9"/>
            <a:ext cx="2555002" cy="635157"/>
          </a:xfrm>
        </p:spPr>
        <p:txBody>
          <a:bodyPr lIns="0" tIns="0" rIns="0" bIns="0"/>
          <a:lstStyle>
            <a:lvl1pPr>
              <a:defRPr sz="410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slow">
    <p:wip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3" y="209971"/>
            <a:ext cx="7772401" cy="40780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685801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3323844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5961887" y="1047751"/>
            <a:ext cx="2496312" cy="2555579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vert="horz" lIns="0" tIns="0" rIns="0" bIns="0" rtlCol="0" anchor="ctr">
            <a:normAutofit/>
          </a:bodyPr>
          <a:lstStyle>
            <a:lvl1pPr marL="0" indent="0" algn="ctr">
              <a:buNone/>
              <a:defRPr lang="en-US" sz="1049"/>
            </a:lvl1pPr>
          </a:lstStyle>
          <a:p>
            <a:pPr lvl="0"/>
            <a:endParaRPr lang="en-US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85801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3323844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5961887" y="3735426"/>
            <a:ext cx="2496312" cy="719139"/>
          </a:xfrm>
        </p:spPr>
        <p:txBody>
          <a:bodyPr>
            <a:noAutofit/>
          </a:bodyPr>
          <a:lstStyle>
            <a:lvl1pPr marL="0" indent="0">
              <a:buNone/>
              <a:defRPr sz="1049"/>
            </a:lvl1pPr>
            <a:lvl2pPr marL="114287" indent="-114287">
              <a:buFont typeface="Arial" panose="020B0604020202020204" pitchFamily="34" charset="0"/>
              <a:buChar char="•"/>
              <a:defRPr sz="1049"/>
            </a:lvl2pPr>
            <a:lvl3pPr marL="228575" indent="-114287">
              <a:defRPr sz="1049"/>
            </a:lvl3pPr>
            <a:lvl4pPr marL="400006" indent="-171431">
              <a:defRPr sz="1049"/>
            </a:lvl4pPr>
            <a:lvl5pPr marL="571437" indent="-171431">
              <a:defRPr sz="1049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>
          <a:xfrm>
            <a:off x="685803" y="700090"/>
            <a:ext cx="7772401" cy="3048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349" baseline="0"/>
            </a:lvl1pPr>
          </a:lstStyle>
          <a:p>
            <a:pPr lvl="0"/>
            <a:r>
              <a:rPr lang="en-US" dirty="0"/>
              <a:t>Click here to edit subtitle</a:t>
            </a:r>
          </a:p>
        </p:txBody>
      </p:sp>
    </p:spTree>
    <p:extLst>
      <p:ext uri="{BB962C8B-B14F-4D97-AF65-F5344CB8AC3E}">
        <p14:creationId xmlns:p14="http://schemas.microsoft.com/office/powerpoint/2010/main" val="2603245515"/>
      </p:ext>
    </p:extLst>
  </p:cSld>
  <p:clrMapOvr>
    <a:masterClrMapping/>
  </p:clrMapOvr>
  <p:transition spd="slow">
    <p:wip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06002" y="849896"/>
            <a:ext cx="8961724" cy="4199350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41" y="24434"/>
                </a:lnTo>
                <a:lnTo>
                  <a:pt x="5626341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294499" y="2127557"/>
            <a:ext cx="2555002" cy="4078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416988" y="1557182"/>
            <a:ext cx="6310028" cy="33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00" b="0" i="0">
                <a:solidFill>
                  <a:srgbClr val="37343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6"/>
            <a:ext cx="292608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1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4/3/21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6"/>
            <a:ext cx="2103120" cy="4462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ransition spd="slow">
    <p:wipe/>
  </p:transition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883">
        <a:defRPr>
          <a:latin typeface="+mn-lt"/>
          <a:ea typeface="+mn-ea"/>
          <a:cs typeface="+mn-cs"/>
        </a:defRPr>
      </a:lvl2pPr>
      <a:lvl3pPr marL="1449768">
        <a:defRPr>
          <a:latin typeface="+mn-lt"/>
          <a:ea typeface="+mn-ea"/>
          <a:cs typeface="+mn-cs"/>
        </a:defRPr>
      </a:lvl3pPr>
      <a:lvl4pPr marL="2174652">
        <a:defRPr>
          <a:latin typeface="+mn-lt"/>
          <a:ea typeface="+mn-ea"/>
          <a:cs typeface="+mn-cs"/>
        </a:defRPr>
      </a:lvl4pPr>
      <a:lvl5pPr marL="2899537">
        <a:defRPr>
          <a:latin typeface="+mn-lt"/>
          <a:ea typeface="+mn-ea"/>
          <a:cs typeface="+mn-cs"/>
        </a:defRPr>
      </a:lvl5pPr>
      <a:lvl6pPr marL="3624422">
        <a:defRPr>
          <a:latin typeface="+mn-lt"/>
          <a:ea typeface="+mn-ea"/>
          <a:cs typeface="+mn-cs"/>
        </a:defRPr>
      </a:lvl6pPr>
      <a:lvl7pPr marL="4349305">
        <a:defRPr>
          <a:latin typeface="+mn-lt"/>
          <a:ea typeface="+mn-ea"/>
          <a:cs typeface="+mn-cs"/>
        </a:defRPr>
      </a:lvl7pPr>
      <a:lvl8pPr marL="5074190">
        <a:defRPr>
          <a:latin typeface="+mn-lt"/>
          <a:ea typeface="+mn-ea"/>
          <a:cs typeface="+mn-cs"/>
        </a:defRPr>
      </a:lvl8pPr>
      <a:lvl9pPr marL="5799074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0.png"/><Relationship Id="rId7" Type="http://schemas.openxmlformats.org/officeDocument/2006/relationships/image" Target="../media/image8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0.png"/><Relationship Id="rId5" Type="http://schemas.openxmlformats.org/officeDocument/2006/relationships/image" Target="../media/image60.png"/><Relationship Id="rId10" Type="http://schemas.openxmlformats.org/officeDocument/2006/relationships/image" Target="../media/image11.png"/><Relationship Id="rId4" Type="http://schemas.openxmlformats.org/officeDocument/2006/relationships/image" Target="../media/image50.png"/><Relationship Id="rId9" Type="http://schemas.openxmlformats.org/officeDocument/2006/relationships/image" Target="../media/image10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13" Type="http://schemas.openxmlformats.org/officeDocument/2006/relationships/image" Target="NULL"/><Relationship Id="rId3" Type="http://schemas.openxmlformats.org/officeDocument/2006/relationships/image" Target="../media/image12.png"/><Relationship Id="rId7" Type="http://schemas.openxmlformats.org/officeDocument/2006/relationships/image" Target="NULL"/><Relationship Id="rId12" Type="http://schemas.openxmlformats.org/officeDocument/2006/relationships/image" Target="NULL"/><Relationship Id="rId17" Type="http://schemas.openxmlformats.org/officeDocument/2006/relationships/image" Target="NULL"/><Relationship Id="rId2" Type="http://schemas.openxmlformats.org/officeDocument/2006/relationships/notesSlide" Target="../notesSlides/notesSlide3.xml"/><Relationship Id="rId16" Type="http://schemas.openxmlformats.org/officeDocument/2006/relationships/image" Target="NUL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11" Type="http://schemas.openxmlformats.org/officeDocument/2006/relationships/image" Target="NULL"/><Relationship Id="rId5" Type="http://schemas.openxmlformats.org/officeDocument/2006/relationships/image" Target="NULL"/><Relationship Id="rId15" Type="http://schemas.openxmlformats.org/officeDocument/2006/relationships/image" Target="NULL"/><Relationship Id="rId10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Relationship Id="rId14" Type="http://schemas.openxmlformats.org/officeDocument/2006/relationships/image" Target="NUL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3.png"/><Relationship Id="rId7" Type="http://schemas.openxmlformats.org/officeDocument/2006/relationships/image" Target="NUL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NULL"/><Relationship Id="rId3" Type="http://schemas.openxmlformats.org/officeDocument/2006/relationships/image" Target="../media/image14.png"/><Relationship Id="rId7" Type="http://schemas.openxmlformats.org/officeDocument/2006/relationships/image" Target="NUL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NULL"/><Relationship Id="rId5" Type="http://schemas.openxmlformats.org/officeDocument/2006/relationships/image" Target="NULL"/><Relationship Id="rId4" Type="http://schemas.openxmlformats.org/officeDocument/2006/relationships/image" Target="NULL"/><Relationship Id="rId9" Type="http://schemas.openxmlformats.org/officeDocument/2006/relationships/image" Target="NUL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2">
            <a:extLst>
              <a:ext uri="{FF2B5EF4-FFF2-40B4-BE49-F238E27FC236}">
                <a16:creationId xmlns:a16="http://schemas.microsoft.com/office/drawing/2014/main" id="{EE80F0AA-4DF1-4DBF-9AA2-5439157D8912}"/>
              </a:ext>
            </a:extLst>
          </p:cNvPr>
          <p:cNvSpPr/>
          <p:nvPr/>
        </p:nvSpPr>
        <p:spPr>
          <a:xfrm>
            <a:off x="0" y="2703"/>
            <a:ext cx="9130468" cy="1618541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0" name="object 9">
            <a:extLst>
              <a:ext uri="{FF2B5EF4-FFF2-40B4-BE49-F238E27FC236}">
                <a16:creationId xmlns:a16="http://schemas.microsoft.com/office/drawing/2014/main" id="{F294EAD7-CAB8-401C-B12D-6064AA1177E0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1" name="object 10">
            <a:extLst>
              <a:ext uri="{FF2B5EF4-FFF2-40B4-BE49-F238E27FC236}">
                <a16:creationId xmlns:a16="http://schemas.microsoft.com/office/drawing/2014/main" id="{27824596-7DE1-4136-95E4-49A51856B6D3}"/>
              </a:ext>
            </a:extLst>
          </p:cNvPr>
          <p:cNvSpPr/>
          <p:nvPr/>
        </p:nvSpPr>
        <p:spPr>
          <a:xfrm>
            <a:off x="6516217" y="361576"/>
            <a:ext cx="1896518" cy="834319"/>
          </a:xfrm>
          <a:custGeom>
            <a:avLst/>
            <a:gdLst/>
            <a:ahLst/>
            <a:cxnLst/>
            <a:rect l="l" t="t" r="r" b="b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ln w="30481">
            <a:solidFill>
              <a:srgbClr val="FEFEFE"/>
            </a:solidFill>
          </a:ln>
        </p:spPr>
        <p:txBody>
          <a:bodyPr wrap="square" lIns="0" tIns="0" rIns="0" bIns="0" rtlCol="0"/>
          <a:lstStyle/>
          <a:p>
            <a:endParaRPr sz="1797"/>
          </a:p>
        </p:txBody>
      </p:sp>
      <p:sp>
        <p:nvSpPr>
          <p:cNvPr id="22" name="object 12">
            <a:extLst>
              <a:ext uri="{FF2B5EF4-FFF2-40B4-BE49-F238E27FC236}">
                <a16:creationId xmlns:a16="http://schemas.microsoft.com/office/drawing/2014/main" id="{CAFE6579-511C-4CCB-9A5C-300ACC2F553A}"/>
              </a:ext>
            </a:extLst>
          </p:cNvPr>
          <p:cNvSpPr txBox="1"/>
          <p:nvPr/>
        </p:nvSpPr>
        <p:spPr>
          <a:xfrm>
            <a:off x="6624154" y="486653"/>
            <a:ext cx="1769442" cy="574343"/>
          </a:xfrm>
          <a:prstGeom prst="rect">
            <a:avLst/>
          </a:prstGeom>
        </p:spPr>
        <p:txBody>
          <a:bodyPr vert="horz" wrap="square" lIns="0" tIns="25164" rIns="0" bIns="0" rtlCol="0">
            <a:spAutoFit/>
          </a:bodyPr>
          <a:lstStyle/>
          <a:p>
            <a:pPr>
              <a:spcBef>
                <a:spcPts val="198"/>
              </a:spcBef>
            </a:pPr>
            <a:r>
              <a:rPr lang="ru-RU" sz="3567" b="1" spc="16" dirty="0">
                <a:solidFill>
                  <a:srgbClr val="FEFEFE"/>
                </a:solidFill>
                <a:latin typeface="Arial"/>
                <a:cs typeface="Arial"/>
              </a:rPr>
              <a:t>8 класс</a:t>
            </a:r>
            <a:endParaRPr sz="3567" dirty="0">
              <a:latin typeface="Arial"/>
              <a:cs typeface="Arial"/>
            </a:endParaRPr>
          </a:p>
        </p:txBody>
      </p:sp>
      <p:sp>
        <p:nvSpPr>
          <p:cNvPr id="26" name="object 2">
            <a:extLst>
              <a:ext uri="{FF2B5EF4-FFF2-40B4-BE49-F238E27FC236}">
                <a16:creationId xmlns:a16="http://schemas.microsoft.com/office/drawing/2014/main" id="{97CDA16A-066A-4BED-8F29-21556D7AB731}"/>
              </a:ext>
            </a:extLst>
          </p:cNvPr>
          <p:cNvSpPr txBox="1">
            <a:spLocks/>
          </p:cNvSpPr>
          <p:nvPr/>
        </p:nvSpPr>
        <p:spPr>
          <a:xfrm>
            <a:off x="1348127" y="341809"/>
            <a:ext cx="4808049" cy="854086"/>
          </a:xfrm>
          <a:prstGeom prst="rect">
            <a:avLst/>
          </a:prstGeom>
        </p:spPr>
        <p:txBody>
          <a:bodyPr vert="horz" wrap="square" lIns="0" tIns="23183" rIns="0" bIns="0" rtlCol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0161" algn="ctr" defTabSz="1451610">
              <a:spcBef>
                <a:spcPts val="181"/>
              </a:spcBef>
              <a:defRPr/>
            </a:pPr>
            <a:r>
              <a:rPr lang="ru-RU" sz="5398" kern="0" spc="8" dirty="0">
                <a:solidFill>
                  <a:sysClr val="window" lastClr="FFFFFF"/>
                </a:solidFill>
              </a:rPr>
              <a:t>АЛГЕБРА</a:t>
            </a:r>
            <a:endParaRPr lang="en-US" sz="5398" kern="0" spc="8" dirty="0">
              <a:solidFill>
                <a:sysClr val="window" lastClr="FFFFFF"/>
              </a:solidFill>
            </a:endParaRPr>
          </a:p>
        </p:txBody>
      </p:sp>
      <p:sp>
        <p:nvSpPr>
          <p:cNvPr id="27" name="object 11">
            <a:extLst>
              <a:ext uri="{FF2B5EF4-FFF2-40B4-BE49-F238E27FC236}">
                <a16:creationId xmlns:a16="http://schemas.microsoft.com/office/drawing/2014/main" id="{D2168EAD-EAD9-4C91-B3BA-D0FB4D707556}"/>
              </a:ext>
            </a:extLst>
          </p:cNvPr>
          <p:cNvSpPr/>
          <p:nvPr/>
        </p:nvSpPr>
        <p:spPr>
          <a:xfrm>
            <a:off x="568083" y="1062322"/>
            <a:ext cx="25201" cy="49394"/>
          </a:xfrm>
          <a:custGeom>
            <a:avLst/>
            <a:gdLst/>
            <a:ahLst/>
            <a:cxnLst/>
            <a:rect l="l" t="t" r="r" b="b"/>
            <a:pathLst>
              <a:path w="15875" h="31115">
                <a:moveTo>
                  <a:pt x="15652" y="0"/>
                </a:moveTo>
                <a:lnTo>
                  <a:pt x="0" y="0"/>
                </a:lnTo>
                <a:lnTo>
                  <a:pt x="0" y="30786"/>
                </a:lnTo>
                <a:lnTo>
                  <a:pt x="15652" y="30786"/>
                </a:lnTo>
                <a:lnTo>
                  <a:pt x="15652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8" name="object 12">
            <a:extLst>
              <a:ext uri="{FF2B5EF4-FFF2-40B4-BE49-F238E27FC236}">
                <a16:creationId xmlns:a16="http://schemas.microsoft.com/office/drawing/2014/main" id="{5AAAE1A5-5083-45BC-BB77-451BC6095476}"/>
              </a:ext>
            </a:extLst>
          </p:cNvPr>
          <p:cNvSpPr/>
          <p:nvPr/>
        </p:nvSpPr>
        <p:spPr>
          <a:xfrm>
            <a:off x="519209" y="1049896"/>
            <a:ext cx="614902" cy="0"/>
          </a:xfrm>
          <a:custGeom>
            <a:avLst/>
            <a:gdLst/>
            <a:ahLst/>
            <a:cxnLst/>
            <a:rect l="l" t="t" r="r" b="b"/>
            <a:pathLst>
              <a:path w="387350">
                <a:moveTo>
                  <a:pt x="0" y="0"/>
                </a:moveTo>
                <a:lnTo>
                  <a:pt x="387158" y="0"/>
                </a:lnTo>
              </a:path>
            </a:pathLst>
          </a:custGeom>
          <a:ln w="15654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29" name="object 13">
            <a:extLst>
              <a:ext uri="{FF2B5EF4-FFF2-40B4-BE49-F238E27FC236}">
                <a16:creationId xmlns:a16="http://schemas.microsoft.com/office/drawing/2014/main" id="{42562BD1-38C5-4FEF-BE28-9E2028CE083A}"/>
              </a:ext>
            </a:extLst>
          </p:cNvPr>
          <p:cNvSpPr/>
          <p:nvPr/>
        </p:nvSpPr>
        <p:spPr>
          <a:xfrm>
            <a:off x="580507" y="496597"/>
            <a:ext cx="0" cy="541315"/>
          </a:xfrm>
          <a:custGeom>
            <a:avLst/>
            <a:gdLst/>
            <a:ahLst/>
            <a:cxnLst/>
            <a:rect l="l" t="t" r="r" b="b"/>
            <a:pathLst>
              <a:path h="340995">
                <a:moveTo>
                  <a:pt x="0" y="0"/>
                </a:moveTo>
                <a:lnTo>
                  <a:pt x="0" y="340718"/>
                </a:lnTo>
              </a:path>
            </a:pathLst>
          </a:custGeom>
          <a:ln w="15652">
            <a:solidFill>
              <a:srgbClr val="00AEEF"/>
            </a:solidFill>
          </a:ln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0" name="object 14">
            <a:extLst>
              <a:ext uri="{FF2B5EF4-FFF2-40B4-BE49-F238E27FC236}">
                <a16:creationId xmlns:a16="http://schemas.microsoft.com/office/drawing/2014/main" id="{199D57BF-AFEE-4760-B709-A1E005ECDEF4}"/>
              </a:ext>
            </a:extLst>
          </p:cNvPr>
          <p:cNvSpPr/>
          <p:nvPr/>
        </p:nvSpPr>
        <p:spPr>
          <a:xfrm>
            <a:off x="640771" y="539961"/>
            <a:ext cx="448576" cy="467728"/>
          </a:xfrm>
          <a:custGeom>
            <a:avLst/>
            <a:gdLst/>
            <a:ahLst/>
            <a:cxnLst/>
            <a:rect l="l" t="t" r="r" b="b"/>
            <a:pathLst>
              <a:path w="282575" h="294640">
                <a:moveTo>
                  <a:pt x="15652" y="0"/>
                </a:moveTo>
                <a:lnTo>
                  <a:pt x="0" y="0"/>
                </a:lnTo>
                <a:lnTo>
                  <a:pt x="2607" y="57118"/>
                </a:lnTo>
                <a:lnTo>
                  <a:pt x="10266" y="111280"/>
                </a:lnTo>
                <a:lnTo>
                  <a:pt x="22734" y="161224"/>
                </a:lnTo>
                <a:lnTo>
                  <a:pt x="39766" y="205689"/>
                </a:lnTo>
                <a:lnTo>
                  <a:pt x="61329" y="243530"/>
                </a:lnTo>
                <a:lnTo>
                  <a:pt x="112612" y="288250"/>
                </a:lnTo>
                <a:lnTo>
                  <a:pt x="141088" y="294044"/>
                </a:lnTo>
                <a:lnTo>
                  <a:pt x="169563" y="288250"/>
                </a:lnTo>
                <a:lnTo>
                  <a:pt x="185084" y="278391"/>
                </a:lnTo>
                <a:lnTo>
                  <a:pt x="141088" y="278391"/>
                </a:lnTo>
                <a:lnTo>
                  <a:pt x="117162" y="273190"/>
                </a:lnTo>
                <a:lnTo>
                  <a:pt x="73063" y="233046"/>
                </a:lnTo>
                <a:lnTo>
                  <a:pt x="53957" y="199078"/>
                </a:lnTo>
                <a:lnTo>
                  <a:pt x="37551" y="156187"/>
                </a:lnTo>
                <a:lnTo>
                  <a:pt x="25542" y="107896"/>
                </a:lnTo>
                <a:lnTo>
                  <a:pt x="18164" y="55426"/>
                </a:lnTo>
                <a:lnTo>
                  <a:pt x="15652" y="0"/>
                </a:lnTo>
                <a:close/>
              </a:path>
              <a:path w="282575" h="294640">
                <a:moveTo>
                  <a:pt x="282174" y="0"/>
                </a:moveTo>
                <a:lnTo>
                  <a:pt x="266522" y="0"/>
                </a:lnTo>
                <a:lnTo>
                  <a:pt x="264011" y="55426"/>
                </a:lnTo>
                <a:lnTo>
                  <a:pt x="256634" y="107896"/>
                </a:lnTo>
                <a:lnTo>
                  <a:pt x="244628" y="156187"/>
                </a:lnTo>
                <a:lnTo>
                  <a:pt x="228225" y="199078"/>
                </a:lnTo>
                <a:lnTo>
                  <a:pt x="209114" y="233046"/>
                </a:lnTo>
                <a:lnTo>
                  <a:pt x="165012" y="273190"/>
                </a:lnTo>
                <a:lnTo>
                  <a:pt x="141088" y="278391"/>
                </a:lnTo>
                <a:lnTo>
                  <a:pt x="185084" y="278391"/>
                </a:lnTo>
                <a:lnTo>
                  <a:pt x="220845" y="243530"/>
                </a:lnTo>
                <a:lnTo>
                  <a:pt x="242409" y="205689"/>
                </a:lnTo>
                <a:lnTo>
                  <a:pt x="259442" y="161224"/>
                </a:lnTo>
                <a:lnTo>
                  <a:pt x="271909" y="111280"/>
                </a:lnTo>
                <a:lnTo>
                  <a:pt x="279568" y="57118"/>
                </a:lnTo>
                <a:lnTo>
                  <a:pt x="282174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1" name="object 15">
            <a:extLst>
              <a:ext uri="{FF2B5EF4-FFF2-40B4-BE49-F238E27FC236}">
                <a16:creationId xmlns:a16="http://schemas.microsoft.com/office/drawing/2014/main" id="{DFF3D60F-1869-4734-8178-4BFE8F5C0368}"/>
              </a:ext>
            </a:extLst>
          </p:cNvPr>
          <p:cNvSpPr/>
          <p:nvPr/>
        </p:nvSpPr>
        <p:spPr>
          <a:xfrm>
            <a:off x="1068705" y="1084186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66"/>
                </a:lnTo>
                <a:lnTo>
                  <a:pt x="10119" y="21186"/>
                </a:lnTo>
                <a:lnTo>
                  <a:pt x="0" y="31305"/>
                </a:lnTo>
                <a:lnTo>
                  <a:pt x="11066" y="42372"/>
                </a:lnTo>
                <a:lnTo>
                  <a:pt x="21186" y="32251"/>
                </a:lnTo>
                <a:lnTo>
                  <a:pt x="41426" y="32251"/>
                </a:lnTo>
                <a:lnTo>
                  <a:pt x="42372" y="31305"/>
                </a:lnTo>
                <a:lnTo>
                  <a:pt x="32252" y="21186"/>
                </a:lnTo>
                <a:lnTo>
                  <a:pt x="42372" y="11066"/>
                </a:lnTo>
                <a:lnTo>
                  <a:pt x="41424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41426" y="32251"/>
                </a:moveTo>
                <a:lnTo>
                  <a:pt x="21186" y="32251"/>
                </a:lnTo>
                <a:lnTo>
                  <a:pt x="31305" y="42372"/>
                </a:lnTo>
                <a:lnTo>
                  <a:pt x="41426" y="32251"/>
                </a:lnTo>
                <a:close/>
              </a:path>
              <a:path w="42545" h="42545">
                <a:moveTo>
                  <a:pt x="31305" y="0"/>
                </a:moveTo>
                <a:lnTo>
                  <a:pt x="21186" y="10119"/>
                </a:lnTo>
                <a:lnTo>
                  <a:pt x="41424" y="10119"/>
                </a:lnTo>
                <a:lnTo>
                  <a:pt x="31305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2" name="object 16">
            <a:extLst>
              <a:ext uri="{FF2B5EF4-FFF2-40B4-BE49-F238E27FC236}">
                <a16:creationId xmlns:a16="http://schemas.microsoft.com/office/drawing/2014/main" id="{C22A3C16-3643-4C83-83DD-E1EA8CC4BADD}"/>
              </a:ext>
            </a:extLst>
          </p:cNvPr>
          <p:cNvSpPr/>
          <p:nvPr/>
        </p:nvSpPr>
        <p:spPr>
          <a:xfrm>
            <a:off x="487236" y="515970"/>
            <a:ext cx="67538" cy="67538"/>
          </a:xfrm>
          <a:custGeom>
            <a:avLst/>
            <a:gdLst/>
            <a:ahLst/>
            <a:cxnLst/>
            <a:rect l="l" t="t" r="r" b="b"/>
            <a:pathLst>
              <a:path w="42545" h="42545">
                <a:moveTo>
                  <a:pt x="11066" y="0"/>
                </a:moveTo>
                <a:lnTo>
                  <a:pt x="0" y="11073"/>
                </a:lnTo>
                <a:lnTo>
                  <a:pt x="10120" y="21188"/>
                </a:lnTo>
                <a:lnTo>
                  <a:pt x="0" y="31305"/>
                </a:lnTo>
                <a:lnTo>
                  <a:pt x="11066" y="42378"/>
                </a:lnTo>
                <a:lnTo>
                  <a:pt x="42372" y="11073"/>
                </a:lnTo>
                <a:lnTo>
                  <a:pt x="41419" y="10119"/>
                </a:lnTo>
                <a:lnTo>
                  <a:pt x="21186" y="10119"/>
                </a:lnTo>
                <a:lnTo>
                  <a:pt x="11066" y="0"/>
                </a:lnTo>
                <a:close/>
              </a:path>
              <a:path w="42545" h="42545">
                <a:moveTo>
                  <a:pt x="31306" y="0"/>
                </a:moveTo>
                <a:lnTo>
                  <a:pt x="21186" y="10119"/>
                </a:lnTo>
                <a:lnTo>
                  <a:pt x="41419" y="10119"/>
                </a:lnTo>
                <a:lnTo>
                  <a:pt x="31306" y="0"/>
                </a:lnTo>
                <a:close/>
              </a:path>
            </a:pathLst>
          </a:custGeom>
          <a:solidFill>
            <a:srgbClr val="00AEEF"/>
          </a:solidFill>
        </p:spPr>
        <p:txBody>
          <a:bodyPr wrap="square" lIns="0" tIns="0" rIns="0" bIns="0" rtlCol="0"/>
          <a:lstStyle/>
          <a:p>
            <a:pPr defTabSz="1451610"/>
            <a:endParaRPr sz="2858">
              <a:solidFill>
                <a:prstClr val="black"/>
              </a:solidFill>
              <a:latin typeface="Calibri"/>
            </a:endParaRPr>
          </a:p>
        </p:txBody>
      </p:sp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5643" y="1960350"/>
            <a:ext cx="3280505" cy="2482293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object 4">
            <a:extLst>
              <a:ext uri="{FF2B5EF4-FFF2-40B4-BE49-F238E27FC236}">
                <a16:creationId xmlns:a16="http://schemas.microsoft.com/office/drawing/2014/main" id="{2F04DEE2-4207-734D-BC91-D84C85FF089E}"/>
              </a:ext>
            </a:extLst>
          </p:cNvPr>
          <p:cNvSpPr txBox="1"/>
          <p:nvPr/>
        </p:nvSpPr>
        <p:spPr>
          <a:xfrm>
            <a:off x="1145686" y="2278785"/>
            <a:ext cx="5688518" cy="1886405"/>
          </a:xfrm>
          <a:prstGeom prst="rect">
            <a:avLst/>
          </a:prstGeom>
        </p:spPr>
        <p:txBody>
          <a:bodyPr vert="horz" wrap="square" lIns="0" tIns="13961" rIns="0" bIns="0" rtlCol="0">
            <a:spAutoFit/>
          </a:bodyPr>
          <a:lstStyle/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ТЕМА: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РЕШЕНИЕ ЗАДАЧ</a:t>
            </a:r>
          </a:p>
          <a:p>
            <a:pPr marL="18405" defTabSz="914114">
              <a:spcBef>
                <a:spcPts val="110"/>
              </a:spcBef>
            </a:pPr>
            <a:r>
              <a:rPr lang="ru-RU" sz="4000" b="1" dirty="0">
                <a:solidFill>
                  <a:schemeClr val="tx2"/>
                </a:solidFill>
                <a:latin typeface="Arial"/>
                <a:cs typeface="Arial"/>
              </a:rPr>
              <a:t>(2 часть)</a:t>
            </a:r>
            <a:endParaRPr sz="4000" dirty="0">
              <a:solidFill>
                <a:schemeClr val="tx2"/>
              </a:solidFill>
              <a:latin typeface="Arial"/>
              <a:cs typeface="Arial"/>
            </a:endParaRPr>
          </a:p>
        </p:txBody>
      </p:sp>
      <p:sp>
        <p:nvSpPr>
          <p:cNvPr id="19" name="object 5">
            <a:extLst>
              <a:ext uri="{FF2B5EF4-FFF2-40B4-BE49-F238E27FC236}">
                <a16:creationId xmlns:a16="http://schemas.microsoft.com/office/drawing/2014/main" id="{45F1357F-4EFB-A04D-BC67-D59F409442D4}"/>
              </a:ext>
            </a:extLst>
          </p:cNvPr>
          <p:cNvSpPr/>
          <p:nvPr/>
        </p:nvSpPr>
        <p:spPr>
          <a:xfrm>
            <a:off x="469165" y="2101525"/>
            <a:ext cx="562851" cy="65388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  <p:sp>
        <p:nvSpPr>
          <p:cNvPr id="23" name="object 5">
            <a:extLst>
              <a:ext uri="{FF2B5EF4-FFF2-40B4-BE49-F238E27FC236}">
                <a16:creationId xmlns:a16="http://schemas.microsoft.com/office/drawing/2014/main" id="{7A92A707-36AB-2E46-9577-129D76D0CAAB}"/>
              </a:ext>
            </a:extLst>
          </p:cNvPr>
          <p:cNvSpPr/>
          <p:nvPr/>
        </p:nvSpPr>
        <p:spPr>
          <a:xfrm>
            <a:off x="469165" y="2907799"/>
            <a:ext cx="562851" cy="1320135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chemeClr val="bg1">
              <a:lumMod val="75000"/>
            </a:schemeClr>
          </a:solidFill>
        </p:spPr>
        <p:txBody>
          <a:bodyPr wrap="square" lIns="0" tIns="0" rIns="0" bIns="0" rtlCol="0"/>
          <a:lstStyle/>
          <a:p>
            <a:pPr defTabSz="914114"/>
            <a:endParaRPr sz="110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728560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ПРОВЕРКА САМОСТОЯТЕЛЬНОЙ РАБОТЫ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5" name="TextBox 4"/>
              <p:cNvSpPr txBox="1"/>
              <p:nvPr/>
            </p:nvSpPr>
            <p:spPr>
              <a:xfrm>
                <a:off x="251521" y="746759"/>
                <a:ext cx="8640960" cy="145732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just"/>
                <a:r>
                  <a:rPr lang="ru-RU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558</a:t>
                </a:r>
                <a:r>
                  <a:rPr lang="en-US" sz="2400" b="1" i="1" dirty="0">
                    <a:solidFill>
                      <a:schemeClr val="accent1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систему неравенств:</a:t>
                </a:r>
              </a:p>
              <a:p>
                <a:pPr algn="just"/>
                <a:endParaRPr lang="ru-RU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−2≥6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4−3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&gt;2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−6</m:t>
                            </m:r>
                          </m:e>
                        </m:eqArr>
                        <m:r>
                          <a:rPr lang="ru-RU" sz="2400" b="0" i="1" smtClean="0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ru-RU" sz="2400" b="0" i="1" smtClean="0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1" y="746759"/>
                <a:ext cx="8640960" cy="1457322"/>
              </a:xfrm>
              <a:prstGeom prst="rect">
                <a:avLst/>
              </a:prstGeom>
              <a:blipFill>
                <a:blip r:embed="rId3"/>
                <a:stretch>
                  <a:fillRect l="-10411" t="-25000" b="-111207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8CC5368-C343-D048-891C-F95E2EF12522}"/>
                  </a:ext>
                </a:extLst>
              </p:cNvPr>
              <p:cNvSpPr/>
              <p:nvPr/>
            </p:nvSpPr>
            <p:spPr>
              <a:xfrm>
                <a:off x="242041" y="2355726"/>
                <a:ext cx="2693879" cy="72186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6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≤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e>
                          <m:e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3</m:t>
                            </m:r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+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6+4</m:t>
                            </m:r>
                          </m:e>
                        </m:eqAr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  <m:r>
                      <a:rPr lang="ru-RU" sz="2400" i="1">
                        <a:latin typeface="Cambria Math" panose="02040503050406030204" pitchFamily="18" charset="0"/>
                        <a:cs typeface="Arial" panose="020B0604020202020204" pitchFamily="34" charset="0"/>
                      </a:rPr>
                      <m:t> </m:t>
                    </m:r>
                  </m:oMath>
                </a14:m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A8CC5368-C343-D048-891C-F95E2EF125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41" y="2355726"/>
                <a:ext cx="2693879" cy="721864"/>
              </a:xfrm>
              <a:prstGeom prst="rect">
                <a:avLst/>
              </a:prstGeom>
              <a:blipFill>
                <a:blip r:embed="rId4"/>
                <a:stretch>
                  <a:fillRect l="-33333" t="-151724" b="-222414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B7EE60E-6A29-D34D-B773-CEB7544AFB95}"/>
                  </a:ext>
                </a:extLst>
              </p:cNvPr>
              <p:cNvSpPr/>
              <p:nvPr/>
            </p:nvSpPr>
            <p:spPr>
              <a:xfrm>
                <a:off x="242041" y="3229235"/>
                <a:ext cx="1636666" cy="711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≤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5</m:t>
                            </m:r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10</m:t>
                            </m:r>
                          </m:e>
                        </m:eqAr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4" name="Прямоугольник 13">
                <a:extLst>
                  <a:ext uri="{FF2B5EF4-FFF2-40B4-BE49-F238E27FC236}">
                    <a16:creationId xmlns:a16="http://schemas.microsoft.com/office/drawing/2014/main" id="{DB7EE60E-6A29-D34D-B773-CEB7544AFB9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041" y="3229235"/>
                <a:ext cx="1636666" cy="711157"/>
              </a:xfrm>
              <a:prstGeom prst="rect">
                <a:avLst/>
              </a:prstGeom>
              <a:blipFill>
                <a:blip r:embed="rId5"/>
                <a:stretch>
                  <a:fillRect l="-55039" t="-154386" b="-22807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CCB0E01C-B368-694D-B393-086F18845F69}"/>
                  </a:ext>
                </a:extLst>
              </p:cNvPr>
              <p:cNvSpPr/>
              <p:nvPr/>
            </p:nvSpPr>
            <p:spPr>
              <a:xfrm>
                <a:off x="264727" y="3980984"/>
                <a:ext cx="1526059" cy="71115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algn="just"/>
                <a14:m>
                  <m:oMath xmlns:m="http://schemas.openxmlformats.org/officeDocument/2006/math">
                    <m:d>
                      <m:dPr>
                        <m:begChr m:val="{"/>
                        <m:endChr m:val=""/>
                        <m:ctrlPr>
                          <a:rPr lang="en-US" sz="24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sz="24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eqArrPr>
                          <m:e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≤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e>
                          <m:e>
                            <m:r>
                              <a:rPr lang="en-US" sz="2400" i="1"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&lt;</m:t>
                            </m:r>
                            <m:r>
                              <a:rPr lang="ru-RU" sz="24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e>
                        </m:eqArr>
                        <m:r>
                          <a:rPr lang="ru-RU" sz="2400" i="1">
                            <a:latin typeface="Cambria Math" panose="02040503050406030204" pitchFamily="18" charset="0"/>
                          </a:rPr>
                          <m:t> </m:t>
                        </m:r>
                      </m:e>
                    </m:d>
                  </m:oMath>
                </a14:m>
                <a:r>
                  <a:rPr lang="en-US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ru-RU" sz="24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en-US" sz="24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5" name="Прямоугольник 14">
                <a:extLst>
                  <a:ext uri="{FF2B5EF4-FFF2-40B4-BE49-F238E27FC236}">
                    <a16:creationId xmlns:a16="http://schemas.microsoft.com/office/drawing/2014/main" id="{CCB0E01C-B368-694D-B393-086F18845F69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4727" y="3980984"/>
                <a:ext cx="1526059" cy="711157"/>
              </a:xfrm>
              <a:prstGeom prst="rect">
                <a:avLst/>
              </a:prstGeom>
              <a:blipFill>
                <a:blip r:embed="rId6"/>
                <a:stretch>
                  <a:fillRect l="-58197" t="-154386" b="-22807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1" name="Прямая со стрелкой 10">
            <a:extLst>
              <a:ext uri="{FF2B5EF4-FFF2-40B4-BE49-F238E27FC236}">
                <a16:creationId xmlns:a16="http://schemas.microsoft.com/office/drawing/2014/main" id="{DE07E578-31E2-704F-9CD7-33BA5458C0A9}"/>
              </a:ext>
            </a:extLst>
          </p:cNvPr>
          <p:cNvCxnSpPr/>
          <p:nvPr/>
        </p:nvCxnSpPr>
        <p:spPr>
          <a:xfrm>
            <a:off x="4283968" y="2716658"/>
            <a:ext cx="360040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>
            <a:extLst>
              <a:ext uri="{FF2B5EF4-FFF2-40B4-BE49-F238E27FC236}">
                <a16:creationId xmlns:a16="http://schemas.microsoft.com/office/drawing/2014/main" id="{CCDC0BB5-C916-A448-B57A-46D411D079A6}"/>
              </a:ext>
            </a:extLst>
          </p:cNvPr>
          <p:cNvSpPr/>
          <p:nvPr/>
        </p:nvSpPr>
        <p:spPr>
          <a:xfrm>
            <a:off x="5220072" y="2645100"/>
            <a:ext cx="144016" cy="14311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p:sp>
        <p:nvSpPr>
          <p:cNvPr id="19" name="Овал 18">
            <a:extLst>
              <a:ext uri="{FF2B5EF4-FFF2-40B4-BE49-F238E27FC236}">
                <a16:creationId xmlns:a16="http://schemas.microsoft.com/office/drawing/2014/main" id="{39E67574-C0B6-5B48-B10A-FE76E8A21079}"/>
              </a:ext>
            </a:extLst>
          </p:cNvPr>
          <p:cNvSpPr/>
          <p:nvPr/>
        </p:nvSpPr>
        <p:spPr>
          <a:xfrm>
            <a:off x="6528042" y="2645100"/>
            <a:ext cx="144016" cy="14311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UZ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33A733C3-11B6-9045-A081-93D23D213BEE}"/>
                  </a:ext>
                </a:extLst>
              </p:cNvPr>
              <p:cNvSpPr/>
              <p:nvPr/>
            </p:nvSpPr>
            <p:spPr>
              <a:xfrm>
                <a:off x="6347416" y="2782877"/>
                <a:ext cx="505267" cy="58477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sz="3200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2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16" name="Прямоугольник 15">
                <a:extLst>
                  <a:ext uri="{FF2B5EF4-FFF2-40B4-BE49-F238E27FC236}">
                    <a16:creationId xmlns:a16="http://schemas.microsoft.com/office/drawing/2014/main" id="{33A733C3-11B6-9045-A081-93D23D213BEE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47416" y="2782877"/>
                <a:ext cx="505267" cy="584775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00F49C11-8495-324A-BC52-86422FB5B214}"/>
                  </a:ext>
                </a:extLst>
              </p:cNvPr>
              <p:cNvSpPr/>
              <p:nvPr/>
            </p:nvSpPr>
            <p:spPr>
              <a:xfrm>
                <a:off x="5037569" y="2782877"/>
                <a:ext cx="750526" cy="53860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0" i="1" smtClean="0">
                          <a:latin typeface="Cambria Math" panose="02040503050406030204" pitchFamily="18" charset="0"/>
                        </a:rPr>
                        <m:t>−1</m:t>
                      </m:r>
                    </m:oMath>
                  </m:oMathPara>
                </a14:m>
                <a:endParaRPr lang="ru-UZ" dirty="0"/>
              </a:p>
            </p:txBody>
          </p:sp>
        </mc:Choice>
        <mc:Fallback>
          <p:sp>
            <p:nvSpPr>
              <p:cNvPr id="22" name="Прямоугольник 21">
                <a:extLst>
                  <a:ext uri="{FF2B5EF4-FFF2-40B4-BE49-F238E27FC236}">
                    <a16:creationId xmlns:a16="http://schemas.microsoft.com/office/drawing/2014/main" id="{00F49C11-8495-324A-BC52-86422FB5B214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37569" y="2782877"/>
                <a:ext cx="750526" cy="538609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3" name="Соединительная линия уступом 22">
            <a:extLst>
              <a:ext uri="{FF2B5EF4-FFF2-40B4-BE49-F238E27FC236}">
                <a16:creationId xmlns:a16="http://schemas.microsoft.com/office/drawing/2014/main" id="{DD0558A7-92F6-C04B-82D4-0F3295078F47}"/>
              </a:ext>
            </a:extLst>
          </p:cNvPr>
          <p:cNvCxnSpPr>
            <a:stCxn id="13" idx="0"/>
          </p:cNvCxnSpPr>
          <p:nvPr/>
        </p:nvCxnSpPr>
        <p:spPr>
          <a:xfrm rot="16200000" flipV="1">
            <a:off x="4427313" y="1780333"/>
            <a:ext cx="289374" cy="1440160"/>
          </a:xfrm>
          <a:prstGeom prst="bentConnector2">
            <a:avLst/>
          </a:prstGeom>
          <a:ln w="381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Соединительная линия уступом 23">
            <a:extLst>
              <a:ext uri="{FF2B5EF4-FFF2-40B4-BE49-F238E27FC236}">
                <a16:creationId xmlns:a16="http://schemas.microsoft.com/office/drawing/2014/main" id="{017A89FF-E932-6D47-9D37-92C82344D58F}"/>
              </a:ext>
            </a:extLst>
          </p:cNvPr>
          <p:cNvCxnSpPr>
            <a:cxnSpLocks/>
          </p:cNvCxnSpPr>
          <p:nvPr/>
        </p:nvCxnSpPr>
        <p:spPr>
          <a:xfrm rot="10800000">
            <a:off x="3851921" y="1954749"/>
            <a:ext cx="2748129" cy="650332"/>
          </a:xfrm>
          <a:prstGeom prst="bentConnector3">
            <a:avLst>
              <a:gd name="adj1" fmla="val 882"/>
            </a:avLst>
          </a:prstGeom>
          <a:ln w="38100">
            <a:solidFill>
              <a:schemeClr val="accent3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34671F9D-D84A-7F45-8EF6-7EBFB8C780E5}"/>
              </a:ext>
            </a:extLst>
          </p:cNvPr>
          <p:cNvSpPr/>
          <p:nvPr/>
        </p:nvSpPr>
        <p:spPr>
          <a:xfrm>
            <a:off x="4216896" y="2444625"/>
            <a:ext cx="1008112" cy="216245"/>
          </a:xfrm>
          <a:prstGeom prst="rect">
            <a:avLst/>
          </a:prstGeom>
          <a:ln>
            <a:noFill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UZ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C4D56E0-F093-594C-A645-D20098EDE3C8}"/>
                  </a:ext>
                </a:extLst>
              </p:cNvPr>
              <p:cNvSpPr txBox="1"/>
              <p:nvPr/>
            </p:nvSpPr>
            <p:spPr>
              <a:xfrm>
                <a:off x="4253148" y="4198854"/>
                <a:ext cx="3318409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UZ" b="1" i="1" dirty="0">
                    <a:solidFill>
                      <a:schemeClr val="accent3">
                        <a:lumMod val="75000"/>
                      </a:schemeClr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Ответ: </a:t>
                </a:r>
                <a14:m>
                  <m:oMath xmlns:m="http://schemas.openxmlformats.org/officeDocument/2006/math">
                    <m:r>
                      <a:rPr lang="ru-RU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</a:rPr>
                      <m:t>(−</m:t>
                    </m:r>
                    <m:r>
                      <a:rPr lang="ru-RU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∞;−</m:t>
                    </m:r>
                    <m:r>
                      <a:rPr lang="ru-RU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𝟏</m:t>
                    </m:r>
                    <m:r>
                      <a:rPr lang="en-US" b="1" i="1" smtClean="0">
                        <a:solidFill>
                          <a:schemeClr val="accent3">
                            <a:lumMod val="75000"/>
                          </a:schemeClr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]</m:t>
                    </m:r>
                  </m:oMath>
                </a14:m>
                <a:endParaRPr lang="ru-UZ" b="1" i="1" dirty="0">
                  <a:solidFill>
                    <a:schemeClr val="accent3">
                      <a:lumMod val="75000"/>
                    </a:schemeClr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29" name="TextBox 28">
                <a:extLst>
                  <a:ext uri="{FF2B5EF4-FFF2-40B4-BE49-F238E27FC236}">
                    <a16:creationId xmlns:a16="http://schemas.microsoft.com/office/drawing/2014/main" id="{CC4D56E0-F093-594C-A645-D20098EDE3C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53148" y="4198854"/>
                <a:ext cx="3318409" cy="538609"/>
              </a:xfrm>
              <a:prstGeom prst="rect">
                <a:avLst/>
              </a:prstGeom>
              <a:blipFill>
                <a:blip r:embed="rId9"/>
                <a:stretch>
                  <a:fillRect l="-4198" t="-11628" r="-1145" b="-32558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26969230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 animBg="1"/>
      <p:bldP spid="19" grpId="0" animBg="1"/>
      <p:bldP spid="16" grpId="0"/>
      <p:bldP spid="22" grpId="0"/>
      <p:bldP spid="2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1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31019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𝟐</m:t>
                      </m:r>
                      <m:r>
                        <a:rPr lang="ru-RU" b="1" i="1" smtClean="0">
                          <a:latin typeface="Cambria Math" panose="02040503050406030204" pitchFamily="18" charset="0"/>
                        </a:rPr>
                        <m:t>)</m:t>
                      </m:r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3101939" cy="108786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384B59-3BD6-43CD-86C4-52390EB31ACC}"/>
                  </a:ext>
                </a:extLst>
              </p:cNvPr>
              <p:cNvSpPr txBox="1"/>
              <p:nvPr/>
            </p:nvSpPr>
            <p:spPr>
              <a:xfrm>
                <a:off x="762238" y="2378346"/>
                <a:ext cx="266322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6F384B59-3BD6-43CD-86C4-52390EB31AC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38" y="2378346"/>
                <a:ext cx="2663229" cy="108786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3FDE86-0755-4E08-B5A2-E3584B4C476C}"/>
                  </a:ext>
                </a:extLst>
              </p:cNvPr>
              <p:cNvSpPr txBox="1"/>
              <p:nvPr/>
            </p:nvSpPr>
            <p:spPr>
              <a:xfrm>
                <a:off x="762238" y="3500951"/>
                <a:ext cx="347915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𝟑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343FDE86-0755-4E08-B5A2-E3584B4C47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238" y="3500951"/>
                <a:ext cx="3479158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8BB5C3A-5A70-4CC0-B87A-A46217D63750}"/>
                  </a:ext>
                </a:extLst>
              </p:cNvPr>
              <p:cNvSpPr txBox="1"/>
              <p:nvPr/>
            </p:nvSpPr>
            <p:spPr>
              <a:xfrm>
                <a:off x="4139952" y="1267171"/>
                <a:ext cx="42249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𝟔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𝟗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𝟏𝟑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48BB5C3A-5A70-4CC0-B87A-A46217D637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39952" y="1267171"/>
                <a:ext cx="4224939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163B7-F17D-4D9E-8D8C-2CA6DC9CA32B}"/>
                  </a:ext>
                </a:extLst>
              </p:cNvPr>
              <p:cNvSpPr txBox="1"/>
              <p:nvPr/>
            </p:nvSpPr>
            <p:spPr>
              <a:xfrm>
                <a:off x="4156823" y="2363488"/>
                <a:ext cx="3113865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𝟎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A7A163B7-F17D-4D9E-8D8C-2CA6DC9CA3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56823" y="2363488"/>
                <a:ext cx="3113865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D76BB64-BF89-4EED-B76D-F410BB601A1D}"/>
                  </a:ext>
                </a:extLst>
              </p:cNvPr>
              <p:cNvSpPr txBox="1"/>
              <p:nvPr/>
            </p:nvSpPr>
            <p:spPr>
              <a:xfrm>
                <a:off x="3923928" y="3451350"/>
                <a:ext cx="3479157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=−4,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DD76BB64-BF89-4EED-B76D-F410BB601A1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451350"/>
                <a:ext cx="3479157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690EC-C317-404C-9FBE-EC72BDD258D4}"/>
                  </a:ext>
                </a:extLst>
              </p:cNvPr>
              <p:cNvSpPr txBox="1"/>
              <p:nvPr/>
            </p:nvSpPr>
            <p:spPr>
              <a:xfrm>
                <a:off x="3923928" y="3853494"/>
                <a:ext cx="3479157" cy="446276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=−1,</m:t>
                      </m:r>
                      <m:sSub>
                        <m:sSubPr>
                          <m:ctrlPr>
                            <a:rPr lang="ru-RU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4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4D5690EC-C317-404C-9FBE-EC72BDD258D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3853494"/>
                <a:ext cx="3479157" cy="44627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4363282" y="4396741"/>
                <a:ext cx="3764299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𝟏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𝟒</m:t>
                          </m:r>
                        </m:e>
                      </m:d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, (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𝟒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;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𝟏</m:t>
                      </m:r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63282" y="4396741"/>
                <a:ext cx="3764299" cy="446276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781749308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7" grpId="0"/>
      <p:bldP spid="8" grpId="0"/>
      <p:bldP spid="9" grpId="0"/>
      <p:bldP spid="10" grpId="0"/>
      <p:bldP spid="3" grpId="0"/>
      <p:bldP spid="12" grpId="0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518869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3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3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8" name="TextBox 17"/>
              <p:cNvSpPr txBox="1"/>
              <p:nvPr/>
            </p:nvSpPr>
            <p:spPr>
              <a:xfrm>
                <a:off x="323528" y="730025"/>
                <a:ext cx="8122032" cy="108850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Пример 2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. </a:t>
                </a:r>
                <a:r>
                  <a:rPr lang="ru-RU" sz="32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Решите систему неравенств </a:t>
                </a:r>
                <a:r>
                  <a:rPr lang="en-US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latin typeface="Cambria Math"/>
                        </a:rPr>
                        <m:t> </m:t>
                      </m:r>
                      <m:d>
                        <m:dPr>
                          <m:begChr m:val="|"/>
                          <m:endChr m:val="|"/>
                          <m:ctrlPr>
                            <a:rPr lang="en-US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p>
                            <m:sSupPr>
                              <m:ctrlP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b="1" i="1" smtClean="0">
                                  <a:latin typeface="Cambria Math"/>
                                </a:rPr>
                                <m:t>𝒙</m:t>
                              </m:r>
                            </m:e>
                            <m:sup>
                              <m:r>
                                <a:rPr lang="en-US" b="1" i="1" smtClean="0">
                                  <a:latin typeface="Cambria Math"/>
                                </a:rPr>
                                <m:t>𝟐</m:t>
                              </m:r>
                            </m:sup>
                          </m:sSup>
                          <m:r>
                            <a:rPr lang="en-US" b="1" i="1" smtClean="0">
                              <a:latin typeface="Cambria Math"/>
                            </a:rPr>
                            <m:t>+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𝟔</m:t>
                          </m:r>
                          <m:r>
                            <a:rPr lang="en-US" b="1" i="1" smtClean="0">
                              <a:latin typeface="Cambria Math"/>
                            </a:rPr>
                            <m:t>𝒙</m:t>
                          </m:r>
                        </m:e>
                      </m:d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b="1" i="1" smtClean="0">
                          <a:latin typeface="Cambria Math"/>
                          <a:ea typeface="Cambria Math"/>
                        </a:rPr>
                        <m:t>𝟐𝟕</m:t>
                      </m:r>
                    </m:oMath>
                  </m:oMathPara>
                </a14:m>
                <a:endParaRPr lang="ru-RU" b="1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730025"/>
                <a:ext cx="8122032" cy="1088503"/>
              </a:xfrm>
              <a:prstGeom prst="rect">
                <a:avLst/>
              </a:prstGeom>
              <a:blipFill>
                <a:blip r:embed="rId3"/>
                <a:stretch>
                  <a:fillRect l="-1719" t="-6897" r="-781" b="-804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818876" y="1203598"/>
                <a:ext cx="3680046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𝟐𝟕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≤</m:t>
                      </m:r>
                      <m:sSup>
                        <m:sSup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𝟐𝟕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8876" y="1203598"/>
                <a:ext cx="3680046" cy="548740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7" name="TextBox 6"/>
              <p:cNvSpPr txBox="1"/>
              <p:nvPr/>
            </p:nvSpPr>
            <p:spPr>
              <a:xfrm>
                <a:off x="520878" y="1699782"/>
                <a:ext cx="2892907" cy="94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≥−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𝟐𝟕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𝟐𝟕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  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7" name="TextBox 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0878" y="1699782"/>
                <a:ext cx="2892907" cy="943976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585484" y="1680183"/>
                <a:ext cx="3362780" cy="94397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800" b="1" i="1">
                                  <a:latin typeface="Cambria Math" panose="02040503050406030204" pitchFamily="18" charset="0"/>
                                  <a:ea typeface="Cambria Math"/>
                                </a:rPr>
                              </m:ctrlPr>
                            </m:eqArrPr>
                            <m:e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𝟐𝟕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≥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en-US" sz="2800" b="1" i="1">
                                      <a:latin typeface="Cambria Math" panose="02040503050406030204" pitchFamily="18" charset="0"/>
                                      <a:ea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sz="2800" b="1" i="1">
                                      <a:latin typeface="Cambria Math"/>
                                      <a:ea typeface="Cambria Math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+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𝟔</m:t>
                              </m:r>
                              <m:r>
                                <a:rPr lang="en-US" sz="2800" b="1" i="1">
                                  <a:latin typeface="Cambria Math"/>
                                  <a:ea typeface="Cambria Math"/>
                                </a:rPr>
                                <m:t>𝒙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−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𝟐𝟕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≤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𝟎</m:t>
                              </m:r>
                              <m:r>
                                <a:rPr lang="en-US" sz="2800" b="1" i="1" smtClean="0">
                                  <a:latin typeface="Cambria Math"/>
                                  <a:ea typeface="Cambria Math"/>
                                </a:rPr>
                                <m:t> 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585484" y="1680183"/>
                <a:ext cx="3362780" cy="943976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/>
              <p:cNvSpPr txBox="1"/>
              <p:nvPr/>
            </p:nvSpPr>
            <p:spPr>
              <a:xfrm>
                <a:off x="403978" y="2643758"/>
                <a:ext cx="3137013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𝟐𝟕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≥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8" name="TextBox 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3978" y="2643758"/>
                <a:ext cx="3137013" cy="548740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/>
              <p:cNvSpPr txBox="1"/>
              <p:nvPr/>
            </p:nvSpPr>
            <p:spPr>
              <a:xfrm>
                <a:off x="390474" y="3092526"/>
                <a:ext cx="3552576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𝑫</m:t>
                      </m:r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𝟑𝟔</m:t>
                      </m:r>
                      <m:r>
                        <a:rPr lang="en-US" sz="2800" b="1" i="1" smtClean="0">
                          <a:latin typeface="Cambria Math"/>
                        </a:rPr>
                        <m:t>−</m:t>
                      </m:r>
                      <m:r>
                        <a:rPr lang="en-US" sz="2800" b="1" i="1" smtClean="0">
                          <a:latin typeface="Cambria Math"/>
                        </a:rPr>
                        <m:t>𝟒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𝟐𝟕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&lt;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9" name="TextBox 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0474" y="3092526"/>
                <a:ext cx="3552576" cy="538609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365114" y="3605864"/>
                <a:ext cx="2570191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latin typeface="Cambria Math"/>
                        </a:rPr>
                        <m:t>𝒙</m:t>
                      </m:r>
                      <m:r>
                        <a:rPr lang="en-US" sz="2800" b="1" i="1" smtClean="0">
                          <a:latin typeface="Cambria Math"/>
                          <a:ea typeface="Cambria Math"/>
                        </a:rPr>
                        <m:t>∈</m:t>
                      </m:r>
                      <m:d>
                        <m:dPr>
                          <m:ctrlPr>
                            <a:rPr lang="en-US" sz="2800" b="1" i="1" smtClean="0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US" sz="2800" b="1" i="1" smtClean="0">
                              <a:latin typeface="Cambria Math"/>
                              <a:ea typeface="Cambria Math"/>
                            </a:rPr>
                            <m:t>−∞;+∞</m:t>
                          </m:r>
                        </m:e>
                      </m:d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5114" y="3605864"/>
                <a:ext cx="2570191" cy="538609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/>
              <p:cNvSpPr txBox="1"/>
              <p:nvPr/>
            </p:nvSpPr>
            <p:spPr>
              <a:xfrm>
                <a:off x="4243299" y="2571750"/>
                <a:ext cx="3137013" cy="54874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US" sz="2800" b="1" i="1">
                              <a:latin typeface="Cambria Math" panose="02040503050406030204" pitchFamily="18" charset="0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𝒙</m:t>
                          </m:r>
                        </m:e>
                        <m:sup>
                          <m:r>
                            <a:rPr lang="en-US" sz="2800" b="1" i="1">
                              <a:latin typeface="Cambria Math"/>
                              <a:ea typeface="Cambria Math"/>
                            </a:rPr>
                            <m:t>𝟐</m:t>
                          </m:r>
                        </m:sup>
                      </m:sSup>
                      <m:r>
                        <a:rPr lang="en-US" sz="2800" b="1" i="1"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𝟔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𝒙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−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𝟐𝟕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≤</m:t>
                      </m:r>
                      <m:r>
                        <a:rPr lang="en-US" sz="2800" b="1" i="1">
                          <a:latin typeface="Cambria Math"/>
                          <a:ea typeface="Cambria Math"/>
                        </a:rPr>
                        <m:t>𝟎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3299" y="2571750"/>
                <a:ext cx="3137013" cy="548740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9"/>
              <p:cNvSpPr txBox="1"/>
              <p:nvPr/>
            </p:nvSpPr>
            <p:spPr>
              <a:xfrm>
                <a:off x="4171291" y="3077157"/>
                <a:ext cx="3066417" cy="53860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=−</m:t>
                      </m:r>
                      <m:r>
                        <a:rPr lang="en-US" sz="2800" b="1" i="1" smtClean="0">
                          <a:latin typeface="Cambria Math"/>
                        </a:rPr>
                        <m:t>𝟗</m:t>
                      </m:r>
                      <m:r>
                        <a:rPr lang="en-US" sz="2800" b="1" i="1" smtClean="0">
                          <a:latin typeface="Cambria Math"/>
                        </a:rPr>
                        <m:t>;  </m:t>
                      </m:r>
                      <m:sSub>
                        <m:sSubPr>
                          <m:ctrlPr>
                            <a:rPr lang="ru-RU" sz="2800" b="1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latin typeface="Cambria Math"/>
                            </a:rPr>
                            <m:t>𝒙</m:t>
                          </m:r>
                        </m:e>
                        <m:sub>
                          <m:r>
                            <a:rPr lang="en-US" sz="2800" b="1" i="1" smtClean="0"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2800" b="1" i="1" smtClean="0"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800" b="1" dirty="0"/>
              </a:p>
            </p:txBody>
          </p:sp>
        </mc:Choice>
        <mc:Fallback xmlns=""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71291" y="3077157"/>
                <a:ext cx="3066417" cy="538609"/>
              </a:xfrm>
              <a:prstGeom prst="rect">
                <a:avLst/>
              </a:prstGeom>
              <a:blipFill rotWithShape="1"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39" name="Прямая со стрелкой 38"/>
          <p:cNvCxnSpPr/>
          <p:nvPr/>
        </p:nvCxnSpPr>
        <p:spPr>
          <a:xfrm>
            <a:off x="4211960" y="4205438"/>
            <a:ext cx="3960440" cy="0"/>
          </a:xfrm>
          <a:prstGeom prst="straightConnector1">
            <a:avLst/>
          </a:prstGeom>
          <a:ln w="28575">
            <a:solidFill>
              <a:srgbClr val="00A859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Овал 39"/>
          <p:cNvSpPr/>
          <p:nvPr/>
        </p:nvSpPr>
        <p:spPr>
          <a:xfrm>
            <a:off x="5565175" y="4188612"/>
            <a:ext cx="45888" cy="4780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Овал 40"/>
          <p:cNvSpPr/>
          <p:nvPr/>
        </p:nvSpPr>
        <p:spPr>
          <a:xfrm>
            <a:off x="6781306" y="4169372"/>
            <a:ext cx="45888" cy="47809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Правая круглая скобка 41"/>
          <p:cNvSpPr/>
          <p:nvPr/>
        </p:nvSpPr>
        <p:spPr>
          <a:xfrm rot="16200000">
            <a:off x="6133177" y="3504386"/>
            <a:ext cx="126015" cy="1216131"/>
          </a:xfrm>
          <a:prstGeom prst="rightBracket">
            <a:avLst>
              <a:gd name="adj" fmla="val 44615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3" name="TextBox 42"/>
              <p:cNvSpPr txBox="1"/>
              <p:nvPr/>
            </p:nvSpPr>
            <p:spPr>
              <a:xfrm>
                <a:off x="5292080" y="4237376"/>
                <a:ext cx="588623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−</m:t>
                      </m:r>
                      <m:r>
                        <a:rPr lang="en-US" sz="2000" b="1" i="1" smtClean="0">
                          <a:latin typeface="Cambria Math"/>
                        </a:rPr>
                        <m:t>𝟗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3" name="TextBox 4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92080" y="4237376"/>
                <a:ext cx="588623" cy="400110"/>
              </a:xfrm>
              <a:prstGeom prst="rect">
                <a:avLst/>
              </a:prstGeom>
              <a:blipFill rotWithShape="1"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4" name="TextBox 43"/>
              <p:cNvSpPr txBox="1"/>
              <p:nvPr/>
            </p:nvSpPr>
            <p:spPr>
              <a:xfrm>
                <a:off x="6624010" y="4205438"/>
                <a:ext cx="396262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latin typeface="Cambria Math"/>
                        </a:rPr>
                        <m:t>𝟑</m:t>
                      </m:r>
                    </m:oMath>
                  </m:oMathPara>
                </a14:m>
                <a:endParaRPr lang="ru-RU" sz="2000" b="1" dirty="0"/>
              </a:p>
            </p:txBody>
          </p:sp>
        </mc:Choice>
        <mc:Fallback xmlns="">
          <p:sp>
            <p:nvSpPr>
              <p:cNvPr id="44" name="TextBox 4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24010" y="4205438"/>
                <a:ext cx="396262" cy="400110"/>
              </a:xfrm>
              <a:prstGeom prst="rect">
                <a:avLst/>
              </a:prstGeom>
              <a:blipFill rotWithShape="1"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5" name="Правая круглая скобка 44"/>
          <p:cNvSpPr/>
          <p:nvPr/>
        </p:nvSpPr>
        <p:spPr>
          <a:xfrm rot="16200000">
            <a:off x="6125170" y="3516365"/>
            <a:ext cx="126015" cy="1216131"/>
          </a:xfrm>
          <a:prstGeom prst="rightBracket">
            <a:avLst>
              <a:gd name="adj" fmla="val 44615"/>
            </a:avLst>
          </a:prstGeom>
          <a:solidFill>
            <a:srgbClr val="00B0F0"/>
          </a:solidFill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6" name="TextBox 45"/>
              <p:cNvSpPr txBox="1"/>
              <p:nvPr/>
            </p:nvSpPr>
            <p:spPr>
              <a:xfrm>
                <a:off x="7377626" y="366131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6" name="TextBox 4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377626" y="3661312"/>
                <a:ext cx="434734" cy="400110"/>
              </a:xfrm>
              <a:prstGeom prst="rect">
                <a:avLst/>
              </a:prstGeom>
              <a:blipFill rotWithShape="1"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7" name="TextBox 46"/>
              <p:cNvSpPr txBox="1"/>
              <p:nvPr/>
            </p:nvSpPr>
            <p:spPr>
              <a:xfrm>
                <a:off x="4499992" y="3701382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+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7" name="TextBox 4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99992" y="3701382"/>
                <a:ext cx="434734" cy="400110"/>
              </a:xfrm>
              <a:prstGeom prst="rect">
                <a:avLst/>
              </a:prstGeom>
              <a:blipFill rotWithShape="1"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8" name="TextBox 47"/>
              <p:cNvSpPr txBox="1"/>
              <p:nvPr/>
            </p:nvSpPr>
            <p:spPr>
              <a:xfrm>
                <a:off x="5974813" y="3733320"/>
                <a:ext cx="434734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000" b="1" i="1" smtClean="0">
                          <a:solidFill>
                            <a:srgbClr val="7030A0"/>
                          </a:solidFill>
                          <a:latin typeface="Cambria Math"/>
                        </a:rPr>
                        <m:t>−</m:t>
                      </m:r>
                    </m:oMath>
                  </m:oMathPara>
                </a14:m>
                <a:endParaRPr lang="ru-RU" sz="2000" b="1" dirty="0">
                  <a:solidFill>
                    <a:srgbClr val="7030A0"/>
                  </a:solidFill>
                </a:endParaRPr>
              </a:p>
            </p:txBody>
          </p:sp>
        </mc:Choice>
        <mc:Fallback xmlns="">
          <p:sp>
            <p:nvSpPr>
              <p:cNvPr id="48" name="TextBox 4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74813" y="3733320"/>
                <a:ext cx="434734" cy="400110"/>
              </a:xfrm>
              <a:prstGeom prst="rect">
                <a:avLst/>
              </a:prstGeom>
              <a:blipFill rotWithShape="1"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9" name="Дуга 48"/>
          <p:cNvSpPr/>
          <p:nvPr/>
        </p:nvSpPr>
        <p:spPr>
          <a:xfrm>
            <a:off x="3131840" y="3936863"/>
            <a:ext cx="2448272" cy="435087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Дуга 49"/>
          <p:cNvSpPr/>
          <p:nvPr/>
        </p:nvSpPr>
        <p:spPr>
          <a:xfrm flipH="1">
            <a:off x="6804248" y="3936863"/>
            <a:ext cx="1944216" cy="432048"/>
          </a:xfrm>
          <a:prstGeom prst="arc">
            <a:avLst>
              <a:gd name="adj1" fmla="val 12188527"/>
              <a:gd name="adj2" fmla="val 0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1" name="TextBox 50"/>
              <p:cNvSpPr txBox="1"/>
              <p:nvPr/>
            </p:nvSpPr>
            <p:spPr>
              <a:xfrm>
                <a:off x="1043608" y="4443958"/>
                <a:ext cx="3673751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ru-RU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Ответ</a:t>
                </a:r>
                <a:r>
                  <a:rPr lang="en-US" sz="2800" b="1" dirty="0">
                    <a:latin typeface="Arial" panose="020B0604020202020204" pitchFamily="34" charset="0"/>
                    <a:cs typeface="Arial" panose="020B0604020202020204" pitchFamily="34" charset="0"/>
                  </a:rPr>
                  <a:t>: </a:t>
                </a:r>
                <a14:m>
                  <m:oMath xmlns:m="http://schemas.openxmlformats.org/officeDocument/2006/math">
                    <m:r>
                      <a:rPr lang="en-US" sz="2800" b="1" i="1" smtClean="0">
                        <a:solidFill>
                          <a:srgbClr val="00B050"/>
                        </a:solidFill>
                        <a:latin typeface="Cambria Math"/>
                      </a:rPr>
                      <m:t>𝒙</m:t>
                    </m:r>
                    <m:r>
                      <a:rPr lang="en-US" sz="2800" b="1" i="1">
                        <a:solidFill>
                          <a:srgbClr val="00B050"/>
                        </a:solidFill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ctrlPr>
                          <a:rPr lang="en-US" sz="2800" b="1" i="1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  <a:ea typeface="Cambria Math"/>
                          </a:rPr>
                        </m:ctrlPr>
                      </m:dPr>
                      <m:e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−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𝟗</m:t>
                        </m:r>
                        <m:r>
                          <a:rPr lang="en-US" sz="2800" b="1" i="1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;</m:t>
                        </m:r>
                        <m:r>
                          <a:rPr lang="en-US" sz="2800" b="1" i="1" smtClean="0">
                            <a:solidFill>
                              <a:srgbClr val="00B050"/>
                            </a:solidFill>
                            <a:latin typeface="Cambria Math"/>
                            <a:ea typeface="Cambria Math"/>
                          </a:rPr>
                          <m:t>𝟑</m:t>
                        </m:r>
                      </m:e>
                    </m:d>
                  </m:oMath>
                </a14:m>
                <a:endParaRPr lang="ru-RU" sz="2800" b="1" dirty="0">
                  <a:solidFill>
                    <a:srgbClr val="00B05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51" name="TextBox 5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43608" y="4443958"/>
                <a:ext cx="3673751" cy="523220"/>
              </a:xfrm>
              <a:prstGeom prst="rect">
                <a:avLst/>
              </a:prstGeom>
              <a:blipFill>
                <a:blip r:embed="rId17"/>
                <a:stretch>
                  <a:fillRect l="-3317" t="-12791" b="-31395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87022757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6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6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2" grpId="0"/>
      <p:bldP spid="7" grpId="0"/>
      <p:bldP spid="15" grpId="0"/>
      <p:bldP spid="8" grpId="0"/>
      <p:bldP spid="9" grpId="0"/>
      <p:bldP spid="10" grpId="0"/>
      <p:bldP spid="11" grpId="0"/>
      <p:bldP spid="20" grpId="0"/>
      <p:bldP spid="40" grpId="0" animBg="1"/>
      <p:bldP spid="41" grpId="0" animBg="1"/>
      <p:bldP spid="42" grpId="0" animBg="1"/>
      <p:bldP spid="43" grpId="0"/>
      <p:bldP spid="44" grpId="0"/>
      <p:bldP spid="45" grpId="0" animBg="1"/>
      <p:bldP spid="46" grpId="0"/>
      <p:bldP spid="46" grpId="1"/>
      <p:bldP spid="47" grpId="0"/>
      <p:bldP spid="47" grpId="1"/>
      <p:bldP spid="48" grpId="0"/>
      <p:bldP spid="48" grpId="1"/>
      <p:bldP spid="49" grpId="0" animBg="1"/>
      <p:bldP spid="49" grpId="1" animBg="1"/>
      <p:bldP spid="50" grpId="0" animBg="1"/>
      <p:bldP spid="50" grpId="1" animBg="1"/>
      <p:bldP spid="5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3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61776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617768" cy="1087862"/>
              </a:xfrm>
              <a:prstGeom prst="rect">
                <a:avLst/>
              </a:prstGeom>
              <a:blipFill>
                <a:blip r:embed="rId3"/>
                <a:stretch>
                  <a:fillRect l="-65217" t="-200000" b="-288506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5220072" y="3926784"/>
                <a:ext cx="2434834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𝟔</m:t>
                          </m:r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;−</m:t>
                          </m:r>
                          <m:r>
                            <a:rPr lang="en-US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𝟐</m:t>
                          </m:r>
                        </m:e>
                      </m:d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926784"/>
                <a:ext cx="2434834" cy="446276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/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/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d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/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𝟒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𝟖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/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06C07E8-C977-482C-8600-D110C6C3B427}"/>
              </a:ext>
            </a:extLst>
          </p:cNvPr>
          <p:cNvCxnSpPr/>
          <p:nvPr/>
        </p:nvCxnSpPr>
        <p:spPr>
          <a:xfrm>
            <a:off x="4543619" y="2304578"/>
            <a:ext cx="233263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/>
              <p:nvPr/>
            </p:nvSpPr>
            <p:spPr>
              <a:xfrm>
                <a:off x="4860032" y="2326126"/>
                <a:ext cx="2301015" cy="89255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=12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=6, 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=−2</m:t>
                      </m:r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326126"/>
                <a:ext cx="2301015" cy="892552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880360042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9" grpId="0"/>
      <p:bldP spid="10" grpId="0"/>
      <p:bldP spid="13" grpId="0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object 2"/>
          <p:cNvSpPr/>
          <p:nvPr/>
        </p:nvSpPr>
        <p:spPr>
          <a:xfrm>
            <a:off x="3" y="-19050"/>
            <a:ext cx="9143998" cy="76794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03" y="0"/>
                </a:moveTo>
                <a:lnTo>
                  <a:pt x="0" y="0"/>
                </a:lnTo>
                <a:lnTo>
                  <a:pt x="0" y="428878"/>
                </a:lnTo>
                <a:lnTo>
                  <a:pt x="5650703" y="428878"/>
                </a:lnTo>
                <a:lnTo>
                  <a:pt x="5650703" y="0"/>
                </a:lnTo>
                <a:close/>
              </a:path>
            </a:pathLst>
          </a:custGeom>
          <a:solidFill>
            <a:srgbClr val="0070C0"/>
          </a:solidFill>
        </p:spPr>
        <p:txBody>
          <a:bodyPr wrap="square" lIns="0" tIns="0" rIns="0" bIns="0" rtlCol="0"/>
          <a:lstStyle/>
          <a:p>
            <a:endParaRPr sz="170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bject 4"/>
          <p:cNvSpPr txBox="1">
            <a:spLocks/>
          </p:cNvSpPr>
          <p:nvPr/>
        </p:nvSpPr>
        <p:spPr>
          <a:xfrm>
            <a:off x="0" y="51470"/>
            <a:ext cx="9144000" cy="457314"/>
          </a:xfrm>
          <a:prstGeom prst="rect">
            <a:avLst/>
          </a:prstGeom>
        </p:spPr>
        <p:txBody>
          <a:bodyPr vert="horz" wrap="square" lIns="0" tIns="26171" rIns="0" bIns="0" rtlCol="0">
            <a:spAutoFit/>
          </a:bodyPr>
          <a:lstStyle>
            <a:lvl1pPr>
              <a:defRPr sz="2650" b="1" i="0">
                <a:solidFill>
                  <a:srgbClr val="FEFEFE"/>
                </a:solidFill>
                <a:latin typeface="Arial"/>
                <a:ea typeface="+mj-ea"/>
                <a:cs typeface="Arial"/>
              </a:defRPr>
            </a:lvl1pPr>
          </a:lstStyle>
          <a:p>
            <a:pPr lvl="0" algn="ctr"/>
            <a:r>
              <a:rPr lang="ru-RU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РЕШЕНИЕ ЗАДАЧ</a:t>
            </a:r>
            <a:endParaRPr 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51521" y="746759"/>
            <a:ext cx="8640960" cy="5386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Пример 4. </a:t>
            </a:r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b="1" dirty="0">
                <a:latin typeface="Arial" panose="020B0604020202020204" pitchFamily="34" charset="0"/>
                <a:cs typeface="Arial" panose="020B0604020202020204" pitchFamily="34" charset="0"/>
              </a:rPr>
              <a:t>Решите систему неравенств:</a:t>
            </a:r>
            <a:endParaRPr lang="en-US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9"/>
              <p:cNvSpPr txBox="1"/>
              <p:nvPr/>
            </p:nvSpPr>
            <p:spPr>
              <a:xfrm>
                <a:off x="323528" y="1267171"/>
                <a:ext cx="2580001" cy="125143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sSup>
                                <m:sSupPr>
                                  <m:ctrlPr>
                                    <a:rPr lang="ru-RU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p>
                                <m:sSup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  <m:sup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𝟐</m:t>
                                  </m:r>
                                </m:sup>
                              </m:sSup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>
          <p:sp>
            <p:nvSpPr>
              <p:cNvPr id="20" name="TextBox 1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23528" y="1267171"/>
                <a:ext cx="2580001" cy="1251433"/>
              </a:xfrm>
              <a:prstGeom prst="rect">
                <a:avLst/>
              </a:prstGeom>
              <a:blipFill>
                <a:blip r:embed="rId3"/>
                <a:stretch>
                  <a:fillRect l="-78922" t="-207000" b="-297000"/>
                </a:stretch>
              </a:blipFill>
            </p:spPr>
            <p:txBody>
              <a:bodyPr/>
              <a:lstStyle/>
              <a:p>
                <a:r>
                  <a:rPr lang="ru-UZ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/>
              <p:nvPr/>
            </p:nvSpPr>
            <p:spPr>
              <a:xfrm>
                <a:off x="5220072" y="3926784"/>
                <a:ext cx="2560445" cy="1002775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ru-RU" b="1" i="0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Ответ:</m:t>
                      </m:r>
                      <m:d>
                        <m:dPr>
                          <m:ctrlPr>
                            <a:rPr lang="ru-RU" b="1" i="1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ru-RU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𝟕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  <m:r>
                            <a:rPr lang="ru-RU" b="1" i="0" smtClean="0">
                              <a:solidFill>
                                <a:schemeClr val="accent3"/>
                              </a:solidFill>
                              <a:latin typeface="Cambria Math" panose="02040503050406030204" pitchFamily="18" charset="0"/>
                            </a:rPr>
                            <m:t>;</m:t>
                          </m:r>
                          <m:f>
                            <m:fPr>
                              <m:ctrlPr>
                                <a:rPr lang="ru-RU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𝟑𝟐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accent3"/>
                                  </a:solidFill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den>
                          </m:f>
                        </m:e>
                      </m:d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3BD2114D-1636-434C-B968-47BBC03542A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20072" y="3926784"/>
                <a:ext cx="2560445" cy="1002775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/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)(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)=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03BE477A-79B6-4F92-8F4C-9590FCFAB44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60127" y="2363106"/>
                <a:ext cx="3758850" cy="108786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/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d>
                                <m:dPr>
                                  <m:ctrlP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𝒙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+</m:t>
                                  </m:r>
                                  <m:r>
                                    <a:rPr lang="en-US" b="1" i="1" smtClean="0">
                                      <a:latin typeface="Cambria Math" panose="02040503050406030204" pitchFamily="18" charset="0"/>
                                    </a:rPr>
                                    <m:t>𝒚</m:t>
                                  </m:r>
                                </m:e>
                              </m:d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𝟏𝟎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C32F847A-DC90-4947-8E37-6B206E96F30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0431" y="3532017"/>
                <a:ext cx="2794548" cy="108786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/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d>
                        <m:dPr>
                          <m:begChr m:val="{"/>
                          <m:endChr m:val=""/>
                          <m:ctrlPr>
                            <a:rPr lang="ru-RU" b="1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ru-RU" b="1" i="1" smtClean="0">
                                  <a:latin typeface="Cambria Math" panose="02040503050406030204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𝟓</m:t>
                              </m:r>
                            </m:e>
                            <m:e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𝒙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𝒚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=</m:t>
                              </m:r>
                              <m:r>
                                <a:rPr lang="en-US" b="1" i="1" smtClean="0">
                                  <a:latin typeface="Cambria Math" panose="02040503050406030204" pitchFamily="18" charset="0"/>
                                </a:rPr>
                                <m:t>𝟐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ru-RU" b="1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6CC38235-6879-442F-81BB-5D45BC2A0C4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0" y="1216716"/>
                <a:ext cx="2040239" cy="108786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/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accent3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</m:oMath>
                  </m:oMathPara>
                </a14:m>
                <a:endParaRPr lang="ru-RU" b="1" dirty="0">
                  <a:solidFill>
                    <a:schemeClr val="accent3"/>
                  </a:solidFill>
                </a:endParaRPr>
              </a:p>
            </p:txBody>
          </p:sp>
        </mc:Choice>
        <mc:Fallback xmlns="">
          <p:sp>
            <p:nvSpPr>
              <p:cNvPr id="3" name="TextBox 2">
                <a:extLst>
                  <a:ext uri="{FF2B5EF4-FFF2-40B4-BE49-F238E27FC236}">
                    <a16:creationId xmlns:a16="http://schemas.microsoft.com/office/drawing/2014/main" id="{4C2BC0CD-D0B4-4D5B-9F34-D5D7B88E519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82944" y="1521056"/>
                <a:ext cx="360675" cy="446276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7" name="Прямая соединительная линия 6">
            <a:extLst>
              <a:ext uri="{FF2B5EF4-FFF2-40B4-BE49-F238E27FC236}">
                <a16:creationId xmlns:a16="http://schemas.microsoft.com/office/drawing/2014/main" id="{306C07E8-C977-482C-8600-D110C6C3B427}"/>
              </a:ext>
            </a:extLst>
          </p:cNvPr>
          <p:cNvCxnSpPr/>
          <p:nvPr/>
        </p:nvCxnSpPr>
        <p:spPr>
          <a:xfrm>
            <a:off x="4543619" y="2304578"/>
            <a:ext cx="2332637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/>
              <p:nvPr/>
            </p:nvSpPr>
            <p:spPr>
              <a:xfrm>
                <a:off x="4860032" y="2326126"/>
                <a:ext cx="2290884" cy="1284711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=7</m:t>
                      </m:r>
                    </m:oMath>
                  </m:oMathPara>
                </a14:m>
                <a:endParaRPr lang="en-US" dirty="0"/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7</m:t>
                          </m:r>
                        </m:num>
                        <m:den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,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32</m:t>
                          </m:r>
                        </m:num>
                        <m:den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ru-RU" dirty="0"/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167BF00B-48B1-48B8-AE1E-6798C6CF11E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60032" y="2326126"/>
                <a:ext cx="2290884" cy="1284711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33138683"/>
      </p:ext>
    </p:extLst>
  </p:cSld>
  <p:clrMapOvr>
    <a:masterClrMapping/>
  </p:clrMapOvr>
  <p:transition spd="slow">
    <p:push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0" grpId="0"/>
      <p:bldP spid="9" grpId="0"/>
      <p:bldP spid="10" grpId="0"/>
      <p:bldP spid="13" grpId="0"/>
      <p:bldP spid="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C:\Users\Iroda\Downloads\VQpq.gif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1139" y="2575148"/>
            <a:ext cx="3931537" cy="22322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Содержимое 17">
            <a:extLst>
              <a:ext uri="{FF2B5EF4-FFF2-40B4-BE49-F238E27FC236}">
                <a16:creationId xmlns:a16="http://schemas.microsoft.com/office/drawing/2014/main" id="{4B89BF52-4653-4201-BE3B-EC0C2DD63791}"/>
              </a:ext>
            </a:extLst>
          </p:cNvPr>
          <p:cNvSpPr txBox="1">
            <a:spLocks/>
          </p:cNvSpPr>
          <p:nvPr/>
        </p:nvSpPr>
        <p:spPr>
          <a:xfrm>
            <a:off x="206484" y="213579"/>
            <a:ext cx="8835601" cy="4308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marL="0">
              <a:defRPr sz="2200" b="0" i="0">
                <a:solidFill>
                  <a:srgbClr val="FEFEFE"/>
                </a:solidFill>
                <a:latin typeface="Arial"/>
                <a:ea typeface="+mn-ea"/>
                <a:cs typeface="Arial"/>
              </a:defRPr>
            </a:lvl1pPr>
            <a:lvl2pPr marL="724883">
              <a:defRPr>
                <a:latin typeface="+mn-lt"/>
                <a:ea typeface="+mn-ea"/>
                <a:cs typeface="+mn-cs"/>
              </a:defRPr>
            </a:lvl2pPr>
            <a:lvl3pPr marL="1449768">
              <a:defRPr>
                <a:latin typeface="+mn-lt"/>
                <a:ea typeface="+mn-ea"/>
                <a:cs typeface="+mn-cs"/>
              </a:defRPr>
            </a:lvl3pPr>
            <a:lvl4pPr marL="2174652">
              <a:defRPr>
                <a:latin typeface="+mn-lt"/>
                <a:ea typeface="+mn-ea"/>
                <a:cs typeface="+mn-cs"/>
              </a:defRPr>
            </a:lvl4pPr>
            <a:lvl5pPr marL="2899537">
              <a:defRPr>
                <a:latin typeface="+mn-lt"/>
                <a:ea typeface="+mn-ea"/>
                <a:cs typeface="+mn-cs"/>
              </a:defRPr>
            </a:lvl5pPr>
            <a:lvl6pPr marL="3624422">
              <a:defRPr>
                <a:latin typeface="+mn-lt"/>
                <a:ea typeface="+mn-ea"/>
                <a:cs typeface="+mn-cs"/>
              </a:defRPr>
            </a:lvl6pPr>
            <a:lvl7pPr marL="4349305">
              <a:defRPr>
                <a:latin typeface="+mn-lt"/>
                <a:ea typeface="+mn-ea"/>
                <a:cs typeface="+mn-cs"/>
              </a:defRPr>
            </a:lvl7pPr>
            <a:lvl8pPr marL="5074190">
              <a:defRPr>
                <a:latin typeface="+mn-lt"/>
                <a:ea typeface="+mn-ea"/>
                <a:cs typeface="+mn-cs"/>
              </a:defRPr>
            </a:lvl8pPr>
            <a:lvl9pPr marL="5799074">
              <a:defRPr>
                <a:latin typeface="+mn-lt"/>
                <a:ea typeface="+mn-ea"/>
                <a:cs typeface="+mn-cs"/>
              </a:defRPr>
            </a:lvl9pPr>
          </a:lstStyle>
          <a:p>
            <a:pPr algn="ctr" defTabSz="914400"/>
            <a:r>
              <a:rPr lang="ru-RU" sz="2800" b="1" kern="0" dirty="0"/>
              <a:t>ЗАДАНИЕ ДЛЯ САМОСТОЯТЕЛЬНОГО РЕШЕНИЯ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215272" y="1113620"/>
            <a:ext cx="874921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Выполнить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письменно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задание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№ 561</a:t>
            </a:r>
            <a:endParaRPr lang="en-US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н</a:t>
            </a:r>
            <a:r>
              <a:rPr lang="ru-RU" sz="2800" b="1" dirty="0">
                <a:latin typeface="Arial" panose="020B0604020202020204" pitchFamily="34" charset="0"/>
                <a:cs typeface="Arial" panose="020B0604020202020204" pitchFamily="34" charset="0"/>
              </a:rPr>
              <a:t>а странице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2800" b="1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222. </a:t>
            </a:r>
            <a:endParaRPr lang="en-US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161727"/>
      </p:ext>
    </p:extLst>
  </p:cSld>
  <p:clrMapOvr>
    <a:masterClrMapping/>
  </p:clrMapOvr>
  <p:transition spd="slow">
    <p:wip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fa6bbbb55cb81a38516099dac32f985d2592ace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20847</TotalTime>
  <Words>220</Words>
  <Application>Microsoft Macintosh PowerPoint</Application>
  <PresentationFormat>Экран (16:9)</PresentationFormat>
  <Paragraphs>70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Cambria Math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Презентация.cdr</dc:title>
  <dc:creator>Komlov Mirodil</dc:creator>
  <cp:lastModifiedBy>Rano7kh@icloud.com</cp:lastModifiedBy>
  <cp:revision>1576</cp:revision>
  <dcterms:created xsi:type="dcterms:W3CDTF">2020-04-09T07:32:19Z</dcterms:created>
  <dcterms:modified xsi:type="dcterms:W3CDTF">2021-04-03T05:23:41Z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2020-04-09T00:00:00Z</vt:filetime>
  </property>
  <property fmtid="{D5CDD505-2E9C-101B-9397-08002B2CF9AE}" pid="3" name="Creator">
    <vt:lpwstr>CorelDRAW 2019</vt:lpwstr>
  </property>
  <property fmtid="{D5CDD505-2E9C-101B-9397-08002B2CF9AE}" pid="4" name="LastSaved">
    <vt:filetime>2020-04-09T00:00:00Z</vt:filetime>
  </property>
</Properties>
</file>