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1381" r:id="rId2"/>
    <p:sldId id="1640" r:id="rId3"/>
    <p:sldId id="1566" r:id="rId4"/>
    <p:sldId id="1549" r:id="rId5"/>
    <p:sldId id="1570" r:id="rId6"/>
    <p:sldId id="1571" r:id="rId7"/>
    <p:sldId id="1639" r:id="rId8"/>
  </p:sldIdLst>
  <p:sldSz cx="9144000" cy="5143500" type="screen16x9"/>
  <p:notesSz cx="5765800" cy="3244850"/>
  <p:custDataLst>
    <p:tags r:id="rId10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44" autoAdjust="0"/>
    <p:restoredTop sz="95761" autoAdjust="0"/>
  </p:normalViewPr>
  <p:slideViewPr>
    <p:cSldViewPr>
      <p:cViewPr varScale="1">
        <p:scale>
          <a:sx n="147" d="100"/>
          <a:sy n="147" d="100"/>
        </p:scale>
        <p:origin x="504" y="184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589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2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046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66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slow">
    <p:wipe/>
  </p:transition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0.png"/><Relationship Id="rId7" Type="http://schemas.openxmlformats.org/officeDocument/2006/relationships/image" Target="../media/image8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60.png"/><Relationship Id="rId10" Type="http://schemas.openxmlformats.org/officeDocument/2006/relationships/image" Target="../media/image11.png"/><Relationship Id="rId4" Type="http://schemas.openxmlformats.org/officeDocument/2006/relationships/image" Target="../media/image50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../media/image12.png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notesSlide" Target="../notesSlides/notesSlide3.xml"/><Relationship Id="rId16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../media/image13.png"/><Relationship Id="rId7" Type="http://schemas.openxmlformats.org/officeDocument/2006/relationships/image" Target="NUL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../media/image14.png"/><Relationship Id="rId7" Type="http://schemas.openxmlformats.org/officeDocument/2006/relationships/image" Target="NUL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703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516217" y="361576"/>
            <a:ext cx="1896518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516217" y="361576"/>
            <a:ext cx="1896518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624154" y="486653"/>
            <a:ext cx="1769442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ru-RU" sz="3567" b="1" spc="16" dirty="0">
                <a:solidFill>
                  <a:srgbClr val="FEFEFE"/>
                </a:solidFill>
                <a:latin typeface="Arial"/>
                <a:cs typeface="Arial"/>
              </a:rPr>
              <a:t>8 класс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ru-RU" sz="5398" kern="0" spc="8" dirty="0">
                <a:solidFill>
                  <a:sysClr val="window" lastClr="FFFFFF"/>
                </a:solidFill>
              </a:rPr>
              <a:t>АЛГЕБРА</a:t>
            </a:r>
            <a:endParaRPr lang="en-US" sz="5398" kern="0" spc="8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643" y="1960350"/>
            <a:ext cx="3280505" cy="24822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object 4">
            <a:extLst>
              <a:ext uri="{FF2B5EF4-FFF2-40B4-BE49-F238E27FC236}">
                <a16:creationId xmlns:a16="http://schemas.microsoft.com/office/drawing/2014/main" id="{2F04DEE2-4207-734D-BC91-D84C85FF089E}"/>
              </a:ext>
            </a:extLst>
          </p:cNvPr>
          <p:cNvSpPr txBox="1"/>
          <p:nvPr/>
        </p:nvSpPr>
        <p:spPr>
          <a:xfrm>
            <a:off x="1145686" y="2278785"/>
            <a:ext cx="5688518" cy="1886405"/>
          </a:xfrm>
          <a:prstGeom prst="rect">
            <a:avLst/>
          </a:prstGeom>
        </p:spPr>
        <p:txBody>
          <a:bodyPr vert="horz" wrap="square" lIns="0" tIns="13961" rIns="0" bIns="0" rtlCol="0">
            <a:spAutoFit/>
          </a:bodyPr>
          <a:lstStyle/>
          <a:p>
            <a:pPr marL="18405" defTabSz="914114">
              <a:spcBef>
                <a:spcPts val="110"/>
              </a:spcBef>
            </a:pPr>
            <a:r>
              <a:rPr lang="ru-RU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ТЕМА:</a:t>
            </a:r>
          </a:p>
          <a:p>
            <a:pPr marL="18405" defTabSz="914114">
              <a:spcBef>
                <a:spcPts val="110"/>
              </a:spcBef>
            </a:pPr>
            <a:r>
              <a:rPr lang="ru-RU" sz="4000" b="1" dirty="0">
                <a:solidFill>
                  <a:schemeClr val="tx2"/>
                </a:solidFill>
                <a:latin typeface="Arial"/>
                <a:cs typeface="Arial"/>
              </a:rPr>
              <a:t>РЕШЕНИЕ ЗАДАЧ</a:t>
            </a:r>
          </a:p>
          <a:p>
            <a:pPr marL="18405" defTabSz="914114">
              <a:spcBef>
                <a:spcPts val="110"/>
              </a:spcBef>
            </a:pPr>
            <a:r>
              <a:rPr lang="ru-RU" sz="4000" b="1" dirty="0">
                <a:solidFill>
                  <a:schemeClr val="tx2"/>
                </a:solidFill>
                <a:latin typeface="Arial"/>
                <a:cs typeface="Arial"/>
              </a:rPr>
              <a:t>(2 часть)</a:t>
            </a:r>
            <a:endParaRPr sz="40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9" name="object 5">
            <a:extLst>
              <a:ext uri="{FF2B5EF4-FFF2-40B4-BE49-F238E27FC236}">
                <a16:creationId xmlns:a16="http://schemas.microsoft.com/office/drawing/2014/main" id="{45F1357F-4EFB-A04D-BC67-D59F409442D4}"/>
              </a:ext>
            </a:extLst>
          </p:cNvPr>
          <p:cNvSpPr/>
          <p:nvPr/>
        </p:nvSpPr>
        <p:spPr>
          <a:xfrm>
            <a:off x="469165" y="2101525"/>
            <a:ext cx="562851" cy="65388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3" name="object 5">
            <a:extLst>
              <a:ext uri="{FF2B5EF4-FFF2-40B4-BE49-F238E27FC236}">
                <a16:creationId xmlns:a16="http://schemas.microsoft.com/office/drawing/2014/main" id="{7A92A707-36AB-2E46-9577-129D76D0CAAB}"/>
              </a:ext>
            </a:extLst>
          </p:cNvPr>
          <p:cNvSpPr/>
          <p:nvPr/>
        </p:nvSpPr>
        <p:spPr>
          <a:xfrm>
            <a:off x="469165" y="2907799"/>
            <a:ext cx="562851" cy="132013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51521" y="746759"/>
                <a:ext cx="8640960" cy="1457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558</a:t>
                </a:r>
                <a:r>
                  <a:rPr lang="en-US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Решите систему неравенств:</a:t>
                </a:r>
              </a:p>
              <a:p>
                <a:pPr algn="just"/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5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−2≥6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−1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4−3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&gt;2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−6</m:t>
                            </m:r>
                          </m:e>
                        </m:eqArr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1" y="746759"/>
                <a:ext cx="8640960" cy="1457322"/>
              </a:xfrm>
              <a:prstGeom prst="rect">
                <a:avLst/>
              </a:prstGeom>
              <a:blipFill>
                <a:blip r:embed="rId3"/>
                <a:stretch>
                  <a:fillRect l="-10411" t="-25000" b="-11120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A8CC5368-C343-D048-891C-F95E2EF12522}"/>
                  </a:ext>
                </a:extLst>
              </p:cNvPr>
              <p:cNvSpPr/>
              <p:nvPr/>
            </p:nvSpPr>
            <p:spPr>
              <a:xfrm>
                <a:off x="242041" y="2355726"/>
                <a:ext cx="2693879" cy="7218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ru-RU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6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ru-RU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5</m:t>
                            </m:r>
                            <m:r>
                              <a:rPr lang="ru-RU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  <m: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≤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  <m:e>
                            <m:r>
                              <a:rPr lang="ru-RU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  <m:r>
                              <a:rPr lang="ru-RU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6+4</m:t>
                            </m:r>
                          </m:e>
                        </m:eqArr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A8CC5368-C343-D048-891C-F95E2EF125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41" y="2355726"/>
                <a:ext cx="2693879" cy="721864"/>
              </a:xfrm>
              <a:prstGeom prst="rect">
                <a:avLst/>
              </a:prstGeom>
              <a:blipFill>
                <a:blip r:embed="rId4"/>
                <a:stretch>
                  <a:fillRect l="-33333" t="-151724" b="-222414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DB7EE60E-6A29-D34D-B773-CEB7544AFB95}"/>
                  </a:ext>
                </a:extLst>
              </p:cNvPr>
              <p:cNvSpPr/>
              <p:nvPr/>
            </p:nvSpPr>
            <p:spPr>
              <a:xfrm>
                <a:off x="242041" y="3229235"/>
                <a:ext cx="1636666" cy="7111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ru-RU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  <m: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≤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5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</m:eqArr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DB7EE60E-6A29-D34D-B773-CEB7544AFB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41" y="3229235"/>
                <a:ext cx="1636666" cy="711157"/>
              </a:xfrm>
              <a:prstGeom prst="rect">
                <a:avLst/>
              </a:prstGeom>
              <a:blipFill>
                <a:blip r:embed="rId5"/>
                <a:stretch>
                  <a:fillRect l="-55039" t="-154386" b="-22807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CCB0E01C-B368-694D-B393-086F18845F69}"/>
                  </a:ext>
                </a:extLst>
              </p:cNvPr>
              <p:cNvSpPr/>
              <p:nvPr/>
            </p:nvSpPr>
            <p:spPr>
              <a:xfrm>
                <a:off x="264727" y="3980984"/>
                <a:ext cx="1526059" cy="7111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r>
                              <a:rPr lang="ru-RU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  <m: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≤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ru-RU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eqArr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CCB0E01C-B368-694D-B393-086F18845F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727" y="3980984"/>
                <a:ext cx="1526059" cy="711157"/>
              </a:xfrm>
              <a:prstGeom prst="rect">
                <a:avLst/>
              </a:prstGeom>
              <a:blipFill>
                <a:blip r:embed="rId6"/>
                <a:stretch>
                  <a:fillRect l="-58197" t="-154386" b="-22807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DE07E578-31E2-704F-9CD7-33BA5458C0A9}"/>
              </a:ext>
            </a:extLst>
          </p:cNvPr>
          <p:cNvCxnSpPr/>
          <p:nvPr/>
        </p:nvCxnSpPr>
        <p:spPr>
          <a:xfrm>
            <a:off x="4283968" y="2716658"/>
            <a:ext cx="36004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>
            <a:extLst>
              <a:ext uri="{FF2B5EF4-FFF2-40B4-BE49-F238E27FC236}">
                <a16:creationId xmlns:a16="http://schemas.microsoft.com/office/drawing/2014/main" id="{CCDC0BB5-C916-A448-B57A-46D411D079A6}"/>
              </a:ext>
            </a:extLst>
          </p:cNvPr>
          <p:cNvSpPr/>
          <p:nvPr/>
        </p:nvSpPr>
        <p:spPr>
          <a:xfrm>
            <a:off x="5220072" y="2645100"/>
            <a:ext cx="144016" cy="1431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39E67574-C0B6-5B48-B10A-FE76E8A21079}"/>
              </a:ext>
            </a:extLst>
          </p:cNvPr>
          <p:cNvSpPr/>
          <p:nvPr/>
        </p:nvSpPr>
        <p:spPr>
          <a:xfrm>
            <a:off x="6528042" y="2645100"/>
            <a:ext cx="144016" cy="14311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33A733C3-11B6-9045-A081-93D23D213BEE}"/>
                  </a:ext>
                </a:extLst>
              </p:cNvPr>
              <p:cNvSpPr/>
              <p:nvPr/>
            </p:nvSpPr>
            <p:spPr>
              <a:xfrm>
                <a:off x="6347416" y="2782877"/>
                <a:ext cx="50526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33A733C3-11B6-9045-A081-93D23D213B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416" y="2782877"/>
                <a:ext cx="505267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00F49C11-8495-324A-BC52-86422FB5B214}"/>
                  </a:ext>
                </a:extLst>
              </p:cNvPr>
              <p:cNvSpPr/>
              <p:nvPr/>
            </p:nvSpPr>
            <p:spPr>
              <a:xfrm>
                <a:off x="5037569" y="2782877"/>
                <a:ext cx="750526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00F49C11-8495-324A-BC52-86422FB5B2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569" y="2782877"/>
                <a:ext cx="750526" cy="53860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Соединительная линия уступом 22">
            <a:extLst>
              <a:ext uri="{FF2B5EF4-FFF2-40B4-BE49-F238E27FC236}">
                <a16:creationId xmlns:a16="http://schemas.microsoft.com/office/drawing/2014/main" id="{DD0558A7-92F6-C04B-82D4-0F3295078F47}"/>
              </a:ext>
            </a:extLst>
          </p:cNvPr>
          <p:cNvCxnSpPr>
            <a:stCxn id="13" idx="0"/>
          </p:cNvCxnSpPr>
          <p:nvPr/>
        </p:nvCxnSpPr>
        <p:spPr>
          <a:xfrm rot="16200000" flipV="1">
            <a:off x="4427313" y="1780333"/>
            <a:ext cx="289374" cy="1440160"/>
          </a:xfrm>
          <a:prstGeom prst="bentConnector2">
            <a:avLst/>
          </a:prstGeom>
          <a:ln w="381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Соединительная линия уступом 23">
            <a:extLst>
              <a:ext uri="{FF2B5EF4-FFF2-40B4-BE49-F238E27FC236}">
                <a16:creationId xmlns:a16="http://schemas.microsoft.com/office/drawing/2014/main" id="{017A89FF-E932-6D47-9D37-92C82344D58F}"/>
              </a:ext>
            </a:extLst>
          </p:cNvPr>
          <p:cNvCxnSpPr>
            <a:cxnSpLocks/>
          </p:cNvCxnSpPr>
          <p:nvPr/>
        </p:nvCxnSpPr>
        <p:spPr>
          <a:xfrm rot="10800000">
            <a:off x="3851921" y="1954749"/>
            <a:ext cx="2748129" cy="650332"/>
          </a:xfrm>
          <a:prstGeom prst="bentConnector3">
            <a:avLst>
              <a:gd name="adj1" fmla="val 882"/>
            </a:avLst>
          </a:prstGeom>
          <a:ln w="381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34671F9D-D84A-7F45-8EF6-7EBFB8C780E5}"/>
              </a:ext>
            </a:extLst>
          </p:cNvPr>
          <p:cNvSpPr/>
          <p:nvPr/>
        </p:nvSpPr>
        <p:spPr>
          <a:xfrm>
            <a:off x="4216896" y="2444625"/>
            <a:ext cx="1008112" cy="21624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U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C4D56E0-F093-594C-A645-D20098EDE3C8}"/>
                  </a:ext>
                </a:extLst>
              </p:cNvPr>
              <p:cNvSpPr txBox="1"/>
              <p:nvPr/>
            </p:nvSpPr>
            <p:spPr>
              <a:xfrm>
                <a:off x="4253148" y="4198854"/>
                <a:ext cx="3318409" cy="538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UZ" b="1" i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ru-RU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(−</m:t>
                    </m:r>
                    <m:r>
                      <a:rPr lang="ru-RU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∞;−</m:t>
                    </m:r>
                    <m:r>
                      <a:rPr lang="ru-RU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b="1" i="1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ru-UZ" b="1" i="1" dirty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C4D56E0-F093-594C-A645-D20098EDE3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148" y="4198854"/>
                <a:ext cx="3318409" cy="538609"/>
              </a:xfrm>
              <a:prstGeom prst="rect">
                <a:avLst/>
              </a:prstGeom>
              <a:blipFill>
                <a:blip r:embed="rId9"/>
                <a:stretch>
                  <a:fillRect l="-4198" t="-11628" r="-1145" b="-32558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696923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 animBg="1"/>
      <p:bldP spid="19" grpId="0" animBg="1"/>
      <p:bldP spid="16" grpId="0"/>
      <p:bldP spid="22" grpId="0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1" y="746759"/>
            <a:ext cx="86409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Пример 1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Решите систему неравенств: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23528" y="1267171"/>
                <a:ext cx="3101939" cy="1087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ru-RU" b="1" i="1" smtClean="0"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𝟏𝟑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267171"/>
                <a:ext cx="3101939" cy="10878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F384B59-3BD6-43CD-86C4-52390EB31ACC}"/>
                  </a:ext>
                </a:extLst>
              </p:cNvPr>
              <p:cNvSpPr txBox="1"/>
              <p:nvPr/>
            </p:nvSpPr>
            <p:spPr>
              <a:xfrm>
                <a:off x="762238" y="2378346"/>
                <a:ext cx="2663229" cy="1087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𝟏𝟑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F384B59-3BD6-43CD-86C4-52390EB31A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238" y="2378346"/>
                <a:ext cx="2663229" cy="10878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43FDE86-0755-4E08-B5A2-E3584B4C476C}"/>
                  </a:ext>
                </a:extLst>
              </p:cNvPr>
              <p:cNvSpPr txBox="1"/>
              <p:nvPr/>
            </p:nvSpPr>
            <p:spPr>
              <a:xfrm>
                <a:off x="762238" y="3500951"/>
                <a:ext cx="3479158" cy="1087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𝟏𝟑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43FDE86-0755-4E08-B5A2-E3584B4C47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238" y="3500951"/>
                <a:ext cx="3479158" cy="10878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8BB5C3A-5A70-4CC0-B87A-A46217D63750}"/>
                  </a:ext>
                </a:extLst>
              </p:cNvPr>
              <p:cNvSpPr txBox="1"/>
              <p:nvPr/>
            </p:nvSpPr>
            <p:spPr>
              <a:xfrm>
                <a:off x="4139952" y="1267171"/>
                <a:ext cx="4224939" cy="1087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𝟏𝟑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8BB5C3A-5A70-4CC0-B87A-A46217D637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1267171"/>
                <a:ext cx="4224939" cy="10878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7A163B7-F17D-4D9E-8D8C-2CA6DC9CA32B}"/>
                  </a:ext>
                </a:extLst>
              </p:cNvPr>
              <p:cNvSpPr txBox="1"/>
              <p:nvPr/>
            </p:nvSpPr>
            <p:spPr>
              <a:xfrm>
                <a:off x="4156823" y="2363488"/>
                <a:ext cx="3113865" cy="1087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7A163B7-F17D-4D9E-8D8C-2CA6DC9CA3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823" y="2363488"/>
                <a:ext cx="3113865" cy="10878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76BB64-BF89-4EED-B76D-F410BB601A1D}"/>
                  </a:ext>
                </a:extLst>
              </p:cNvPr>
              <p:cNvSpPr txBox="1"/>
              <p:nvPr/>
            </p:nvSpPr>
            <p:spPr>
              <a:xfrm>
                <a:off x="3923928" y="3451350"/>
                <a:ext cx="3479157" cy="44627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=−4,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76BB64-BF89-4EED-B76D-F410BB601A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3451350"/>
                <a:ext cx="3479157" cy="44627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D5690EC-C317-404C-9FBE-EC72BDD258D4}"/>
                  </a:ext>
                </a:extLst>
              </p:cNvPr>
              <p:cNvSpPr txBox="1"/>
              <p:nvPr/>
            </p:nvSpPr>
            <p:spPr>
              <a:xfrm>
                <a:off x="3923928" y="3853494"/>
                <a:ext cx="3479157" cy="44627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=−1,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D5690EC-C317-404C-9FBE-EC72BDD258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3853494"/>
                <a:ext cx="3479157" cy="44627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BD2114D-1636-434C-B968-47BBC03542A7}"/>
                  </a:ext>
                </a:extLst>
              </p:cNvPr>
              <p:cNvSpPr txBox="1"/>
              <p:nvPr/>
            </p:nvSpPr>
            <p:spPr>
              <a:xfrm>
                <a:off x="4363282" y="4396741"/>
                <a:ext cx="3764299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Ответ:</m:t>
                      </m:r>
                      <m:d>
                        <m:dPr>
                          <m:ctrlPr>
                            <a:rPr lang="ru-RU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b="1" i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b="1" i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ru-RU" b="1" i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;−</m:t>
                          </m:r>
                          <m:r>
                            <a:rPr lang="ru-RU" b="1" i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  <m:r>
                        <a:rPr lang="ru-RU" b="1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, (</m:t>
                      </m:r>
                      <m:r>
                        <a:rPr lang="ru-RU" b="1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ru-RU" b="1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ru-RU" b="1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ru-RU" b="1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BD2114D-1636-434C-B968-47BBC03542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282" y="4396741"/>
                <a:ext cx="3764299" cy="44627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174930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  <p:bldP spid="7" grpId="0"/>
      <p:bldP spid="8" grpId="0"/>
      <p:bldP spid="9" grpId="0"/>
      <p:bldP spid="10" grpId="0"/>
      <p:bldP spid="3" grpId="0"/>
      <p:bldP spid="1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518869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323528" y="730025"/>
                <a:ext cx="8122032" cy="10885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Пример 2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Решите систему неравенств 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𝟔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𝟐𝟕</m:t>
                      </m:r>
                    </m:oMath>
                  </m:oMathPara>
                </a14:m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730025"/>
                <a:ext cx="8122032" cy="1088503"/>
              </a:xfrm>
              <a:prstGeom prst="rect">
                <a:avLst/>
              </a:prstGeom>
              <a:blipFill>
                <a:blip r:embed="rId3"/>
                <a:stretch>
                  <a:fillRect l="-1719" t="-6897" r="-781" b="-804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8876" y="1203598"/>
                <a:ext cx="3680046" cy="548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</a:rPr>
                        <m:t>𝟐𝟕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≤</m:t>
                      </m:r>
                      <m:sSup>
                        <m:sSup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𝟔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𝟐𝟕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876" y="1203598"/>
                <a:ext cx="3680046" cy="54874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20878" y="1699782"/>
                <a:ext cx="2892907" cy="9439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28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latin typeface="Cambria Math"/>
                                      <a:ea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latin typeface="Cambria Math"/>
                                      <a:ea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800" b="1" i="1">
                                  <a:latin typeface="Cambria Math"/>
                                  <a:ea typeface="Cambria Math"/>
                                </a:rPr>
                                <m:t>𝟔</m:t>
                              </m:r>
                              <m:r>
                                <a:rPr lang="en-US" sz="2800" b="1" i="1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≥−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𝟐𝟕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8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latin typeface="Cambria Math"/>
                                      <a:ea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latin typeface="Cambria Math"/>
                                      <a:ea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800" b="1" i="1">
                                  <a:latin typeface="Cambria Math"/>
                                  <a:ea typeface="Cambria Math"/>
                                </a:rPr>
                                <m:t>𝟔</m:t>
                              </m:r>
                              <m:r>
                                <a:rPr lang="en-US" sz="2800" b="1" i="1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𝟐𝟕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878" y="1699782"/>
                <a:ext cx="2892907" cy="94397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585484" y="1680183"/>
                <a:ext cx="3362780" cy="9439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28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latin typeface="Cambria Math"/>
                                      <a:ea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latin typeface="Cambria Math"/>
                                      <a:ea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800" b="1" i="1">
                                  <a:latin typeface="Cambria Math"/>
                                  <a:ea typeface="Cambria Math"/>
                                </a:rPr>
                                <m:t>𝟔</m:t>
                              </m:r>
                              <m:r>
                                <a:rPr lang="en-US" sz="2800" b="1" i="1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𝟐𝟕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≥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2800" b="1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>
                                      <a:latin typeface="Cambria Math"/>
                                      <a:ea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800" b="1" i="1">
                                      <a:latin typeface="Cambria Math"/>
                                      <a:ea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800" b="1" i="1">
                                  <a:latin typeface="Cambria Math"/>
                                  <a:ea typeface="Cambria Math"/>
                                </a:rPr>
                                <m:t>𝟔</m:t>
                              </m:r>
                              <m:r>
                                <a:rPr lang="en-US" sz="2800" b="1" i="1"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𝟐𝟕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  <m:r>
                                <a:rPr lang="en-US" sz="2800" b="1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5484" y="1680183"/>
                <a:ext cx="3362780" cy="94397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03978" y="2643758"/>
                <a:ext cx="3137013" cy="548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  <a:ea typeface="Cambria Math"/>
                        </a:rPr>
                        <m:t>𝟔</m:t>
                      </m:r>
                      <m:r>
                        <a:rPr lang="en-US" sz="2800" b="1" i="1"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2800" b="1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  <a:ea typeface="Cambria Math"/>
                        </a:rPr>
                        <m:t>𝟐𝟕</m:t>
                      </m:r>
                      <m:r>
                        <a:rPr lang="en-US" sz="2800" b="1" i="1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2800" b="1" i="1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78" y="2643758"/>
                <a:ext cx="3137013" cy="54874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0474" y="3092526"/>
                <a:ext cx="3552576" cy="538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𝑫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𝟑𝟔</m:t>
                      </m:r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</a:rPr>
                        <m:t>𝟒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𝟐𝟕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74" y="3092526"/>
                <a:ext cx="3552576" cy="53860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65114" y="3605864"/>
                <a:ext cx="2570191" cy="538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∈</m:t>
                      </m:r>
                      <m:d>
                        <m:d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−∞;+∞</m:t>
                          </m:r>
                        </m:e>
                      </m:d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114" y="3605864"/>
                <a:ext cx="2570191" cy="53860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43299" y="2571750"/>
                <a:ext cx="3137013" cy="548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  <a:ea typeface="Cambria Math"/>
                        </a:rPr>
                        <m:t>𝟔</m:t>
                      </m:r>
                      <m:r>
                        <a:rPr lang="en-US" sz="2800" b="1" i="1"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2800" b="1" i="1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  <a:ea typeface="Cambria Math"/>
                        </a:rPr>
                        <m:t>𝟐𝟕</m:t>
                      </m:r>
                      <m:r>
                        <a:rPr lang="en-US" sz="2800" b="1" i="1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sz="2800" b="1" i="1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299" y="2571750"/>
                <a:ext cx="3137013" cy="54874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171291" y="3077157"/>
                <a:ext cx="3066417" cy="538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=−</m:t>
                      </m:r>
                      <m:r>
                        <a:rPr lang="en-US" sz="2800" b="1" i="1" smtClean="0">
                          <a:latin typeface="Cambria Math"/>
                        </a:rPr>
                        <m:t>𝟗</m:t>
                      </m:r>
                      <m:r>
                        <a:rPr lang="en-US" sz="2800" b="1" i="1" smtClean="0">
                          <a:latin typeface="Cambria Math"/>
                        </a:rPr>
                        <m:t>;  </m:t>
                      </m:r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1291" y="3077157"/>
                <a:ext cx="3066417" cy="53860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Прямая со стрелкой 38"/>
          <p:cNvCxnSpPr/>
          <p:nvPr/>
        </p:nvCxnSpPr>
        <p:spPr>
          <a:xfrm>
            <a:off x="4211960" y="4205438"/>
            <a:ext cx="3960440" cy="0"/>
          </a:xfrm>
          <a:prstGeom prst="straightConnector1">
            <a:avLst/>
          </a:prstGeom>
          <a:ln w="28575">
            <a:solidFill>
              <a:srgbClr val="00A8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5565175" y="4188612"/>
            <a:ext cx="45888" cy="478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781306" y="4169372"/>
            <a:ext cx="45888" cy="478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авая круглая скобка 41"/>
          <p:cNvSpPr/>
          <p:nvPr/>
        </p:nvSpPr>
        <p:spPr>
          <a:xfrm rot="16200000">
            <a:off x="6133177" y="3504386"/>
            <a:ext cx="126015" cy="1216131"/>
          </a:xfrm>
          <a:prstGeom prst="rightBracket">
            <a:avLst>
              <a:gd name="adj" fmla="val 446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92080" y="4237376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𝟗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4237376"/>
                <a:ext cx="588623" cy="40011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624010" y="4205438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4010" y="4205438"/>
                <a:ext cx="396262" cy="40011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Правая круглая скобка 44"/>
          <p:cNvSpPr/>
          <p:nvPr/>
        </p:nvSpPr>
        <p:spPr>
          <a:xfrm rot="16200000">
            <a:off x="6125170" y="3516365"/>
            <a:ext cx="126015" cy="1216131"/>
          </a:xfrm>
          <a:prstGeom prst="rightBracket">
            <a:avLst>
              <a:gd name="adj" fmla="val 44615"/>
            </a:avLst>
          </a:pr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377626" y="3661312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7626" y="3661312"/>
                <a:ext cx="434734" cy="40011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499992" y="3701382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701382"/>
                <a:ext cx="434734" cy="40011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974813" y="3733320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0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4813" y="3733320"/>
                <a:ext cx="434734" cy="40011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Дуга 48"/>
          <p:cNvSpPr/>
          <p:nvPr/>
        </p:nvSpPr>
        <p:spPr>
          <a:xfrm>
            <a:off x="3131840" y="3936863"/>
            <a:ext cx="2448272" cy="4350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Дуга 49"/>
          <p:cNvSpPr/>
          <p:nvPr/>
        </p:nvSpPr>
        <p:spPr>
          <a:xfrm flipH="1">
            <a:off x="6804248" y="3936863"/>
            <a:ext cx="1944216" cy="432048"/>
          </a:xfrm>
          <a:prstGeom prst="arc">
            <a:avLst>
              <a:gd name="adj1" fmla="val 12188527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043608" y="4443958"/>
                <a:ext cx="36737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Ответ</a:t>
                </a:r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B050"/>
                        </a:solidFill>
                        <a:latin typeface="Cambria Math"/>
                      </a:rPr>
                      <m:t>𝒙</m:t>
                    </m:r>
                    <m:r>
                      <a:rPr lang="en-US" sz="2800" b="1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ctrlPr>
                          <a:rPr lang="en-US" sz="28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1" i="1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𝟗</m:t>
                        </m:r>
                        <m:r>
                          <a:rPr lang="en-US" sz="2800" b="1" i="1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;</m:t>
                        </m:r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</m:e>
                    </m:d>
                  </m:oMath>
                </a14:m>
                <a:endParaRPr lang="ru-RU" sz="28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443958"/>
                <a:ext cx="3673751" cy="523220"/>
              </a:xfrm>
              <a:prstGeom prst="rect">
                <a:avLst/>
              </a:prstGeom>
              <a:blipFill>
                <a:blip r:embed="rId17"/>
                <a:stretch>
                  <a:fillRect l="-3317" t="-12791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702275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" grpId="0"/>
      <p:bldP spid="7" grpId="0"/>
      <p:bldP spid="15" grpId="0"/>
      <p:bldP spid="8" grpId="0"/>
      <p:bldP spid="9" grpId="0"/>
      <p:bldP spid="10" grpId="0"/>
      <p:bldP spid="11" grpId="0"/>
      <p:bldP spid="20" grpId="0"/>
      <p:bldP spid="40" grpId="0" animBg="1"/>
      <p:bldP spid="41" grpId="0" animBg="1"/>
      <p:bldP spid="42" grpId="0" animBg="1"/>
      <p:bldP spid="43" grpId="0"/>
      <p:bldP spid="44" grpId="0"/>
      <p:bldP spid="45" grpId="0" animBg="1"/>
      <p:bldP spid="46" grpId="0"/>
      <p:bldP spid="46" grpId="1"/>
      <p:bldP spid="47" grpId="0"/>
      <p:bldP spid="47" grpId="1"/>
      <p:bldP spid="48" grpId="0"/>
      <p:bldP spid="48" grpId="1"/>
      <p:bldP spid="49" grpId="0" animBg="1"/>
      <p:bldP spid="49" grpId="1" animBg="1"/>
      <p:bldP spid="50" grpId="0" animBg="1"/>
      <p:bldP spid="50" grpId="1" animBg="1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1" y="746759"/>
            <a:ext cx="86409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Пример 3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Решите систему неравенств: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23528" y="1267171"/>
                <a:ext cx="2617768" cy="1087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𝟑𝟐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267171"/>
                <a:ext cx="2617768" cy="1087862"/>
              </a:xfrm>
              <a:prstGeom prst="rect">
                <a:avLst/>
              </a:prstGeom>
              <a:blipFill>
                <a:blip r:embed="rId3"/>
                <a:stretch>
                  <a:fillRect l="-65217" t="-200000" b="-28850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BD2114D-1636-434C-B968-47BBC03542A7}"/>
                  </a:ext>
                </a:extLst>
              </p:cNvPr>
              <p:cNvSpPr txBox="1"/>
              <p:nvPr/>
            </p:nvSpPr>
            <p:spPr>
              <a:xfrm>
                <a:off x="5220072" y="3926784"/>
                <a:ext cx="2434834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Ответ:</m:t>
                      </m:r>
                      <m:d>
                        <m:dPr>
                          <m:ctrlPr>
                            <a:rPr lang="ru-RU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ru-RU" b="1" i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;−</m:t>
                          </m:r>
                          <m:r>
                            <a:rPr lang="en-US" b="1" i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ru-RU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BD2114D-1636-434C-B968-47BBC03542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926784"/>
                <a:ext cx="2434834" cy="4462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3BE477A-79B6-4F92-8F4C-9590FCFAB44C}"/>
                  </a:ext>
                </a:extLst>
              </p:cNvPr>
              <p:cNvSpPr txBox="1"/>
              <p:nvPr/>
            </p:nvSpPr>
            <p:spPr>
              <a:xfrm>
                <a:off x="660127" y="2363106"/>
                <a:ext cx="3758850" cy="1087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)=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𝟑𝟐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3BE477A-79B6-4F92-8F4C-9590FCFAB4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127" y="2363106"/>
                <a:ext cx="3758850" cy="10878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32F847A-DC90-4947-8E37-6B206E96F309}"/>
                  </a:ext>
                </a:extLst>
              </p:cNvPr>
              <p:cNvSpPr txBox="1"/>
              <p:nvPr/>
            </p:nvSpPr>
            <p:spPr>
              <a:xfrm>
                <a:off x="630431" y="3532017"/>
                <a:ext cx="2794548" cy="1087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  <m:e>
                              <m:d>
                                <m:d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</m:d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𝟑𝟐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32F847A-DC90-4947-8E37-6B206E96F3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431" y="3532017"/>
                <a:ext cx="2794548" cy="10878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C38235-6879-442F-81BB-5D45BC2A0C4D}"/>
                  </a:ext>
                </a:extLst>
              </p:cNvPr>
              <p:cNvSpPr txBox="1"/>
              <p:nvPr/>
            </p:nvSpPr>
            <p:spPr>
              <a:xfrm>
                <a:off x="4572000" y="1216716"/>
                <a:ext cx="2040239" cy="1087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C38235-6879-442F-81BB-5D45BC2A0C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16716"/>
                <a:ext cx="2040239" cy="10878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C2BC0CD-D0B4-4D5B-9F34-D5D7B88E519B}"/>
                  </a:ext>
                </a:extLst>
              </p:cNvPr>
              <p:cNvSpPr txBox="1"/>
              <p:nvPr/>
            </p:nvSpPr>
            <p:spPr>
              <a:xfrm>
                <a:off x="4182944" y="1521056"/>
                <a:ext cx="360675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C2BC0CD-D0B4-4D5B-9F34-D5D7B88E51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2944" y="1521056"/>
                <a:ext cx="360675" cy="44627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306C07E8-C977-482C-8600-D110C6C3B427}"/>
              </a:ext>
            </a:extLst>
          </p:cNvPr>
          <p:cNvCxnSpPr/>
          <p:nvPr/>
        </p:nvCxnSpPr>
        <p:spPr>
          <a:xfrm>
            <a:off x="4543619" y="2304578"/>
            <a:ext cx="2332637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67BF00B-48B1-48B8-AE1E-6798C6CF11E6}"/>
                  </a:ext>
                </a:extLst>
              </p:cNvPr>
              <p:cNvSpPr txBox="1"/>
              <p:nvPr/>
            </p:nvSpPr>
            <p:spPr>
              <a:xfrm>
                <a:off x="4860032" y="2326126"/>
                <a:ext cx="2301015" cy="8925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67BF00B-48B1-48B8-AE1E-6798C6CF11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326126"/>
                <a:ext cx="2301015" cy="89255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036004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  <p:bldP spid="9" grpId="0"/>
      <p:bldP spid="10" grpId="0"/>
      <p:bldP spid="13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/>
          <p:cNvSpPr txBox="1">
            <a:spLocks/>
          </p:cNvSpPr>
          <p:nvPr/>
        </p:nvSpPr>
        <p:spPr>
          <a:xfrm>
            <a:off x="0" y="51470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1" y="746759"/>
            <a:ext cx="864096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Пример 4.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Решите систему неравенств: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23528" y="1267171"/>
                <a:ext cx="2580001" cy="12514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267171"/>
                <a:ext cx="2580001" cy="1251433"/>
              </a:xfrm>
              <a:prstGeom prst="rect">
                <a:avLst/>
              </a:prstGeom>
              <a:blipFill>
                <a:blip r:embed="rId3"/>
                <a:stretch>
                  <a:fillRect l="-78922" t="-207000" b="-297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BD2114D-1636-434C-B968-47BBC03542A7}"/>
                  </a:ext>
                </a:extLst>
              </p:cNvPr>
              <p:cNvSpPr txBox="1"/>
              <p:nvPr/>
            </p:nvSpPr>
            <p:spPr>
              <a:xfrm>
                <a:off x="5220072" y="3926784"/>
                <a:ext cx="2560445" cy="10027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Ответ:</m:t>
                      </m:r>
                      <m:d>
                        <m:dPr>
                          <m:ctrlPr>
                            <a:rPr lang="ru-RU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b="1" i="1" smtClean="0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den>
                          </m:f>
                          <m:r>
                            <a:rPr lang="ru-RU" b="1" i="0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f>
                            <m:fPr>
                              <m:ctrlPr>
                                <a:rPr lang="ru-RU" b="1" i="1" smtClean="0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  <m:t>𝟑𝟐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accent3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ru-RU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BD2114D-1636-434C-B968-47BBC03542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926784"/>
                <a:ext cx="2560445" cy="1002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3BE477A-79B6-4F92-8F4C-9590FCFAB44C}"/>
                  </a:ext>
                </a:extLst>
              </p:cNvPr>
              <p:cNvSpPr txBox="1"/>
              <p:nvPr/>
            </p:nvSpPr>
            <p:spPr>
              <a:xfrm>
                <a:off x="660127" y="2363106"/>
                <a:ext cx="3758850" cy="1087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)(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)=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3BE477A-79B6-4F92-8F4C-9590FCFAB4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127" y="2363106"/>
                <a:ext cx="3758850" cy="10878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32F847A-DC90-4947-8E37-6B206E96F309}"/>
                  </a:ext>
                </a:extLst>
              </p:cNvPr>
              <p:cNvSpPr txBox="1"/>
              <p:nvPr/>
            </p:nvSpPr>
            <p:spPr>
              <a:xfrm>
                <a:off x="630431" y="3532017"/>
                <a:ext cx="2794548" cy="1087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  <m:e>
                              <m:d>
                                <m:d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</m:d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32F847A-DC90-4947-8E37-6B206E96F3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431" y="3532017"/>
                <a:ext cx="2794548" cy="10878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C38235-6879-442F-81BB-5D45BC2A0C4D}"/>
                  </a:ext>
                </a:extLst>
              </p:cNvPr>
              <p:cNvSpPr txBox="1"/>
              <p:nvPr/>
            </p:nvSpPr>
            <p:spPr>
              <a:xfrm>
                <a:off x="4572000" y="1216716"/>
                <a:ext cx="2040239" cy="1087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b="1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C38235-6879-442F-81BB-5D45BC2A0C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16716"/>
                <a:ext cx="2040239" cy="10878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C2BC0CD-D0B4-4D5B-9F34-D5D7B88E519B}"/>
                  </a:ext>
                </a:extLst>
              </p:cNvPr>
              <p:cNvSpPr txBox="1"/>
              <p:nvPr/>
            </p:nvSpPr>
            <p:spPr>
              <a:xfrm>
                <a:off x="4182944" y="1521056"/>
                <a:ext cx="360675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C2BC0CD-D0B4-4D5B-9F34-D5D7B88E51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2944" y="1521056"/>
                <a:ext cx="360675" cy="44627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306C07E8-C977-482C-8600-D110C6C3B427}"/>
              </a:ext>
            </a:extLst>
          </p:cNvPr>
          <p:cNvCxnSpPr/>
          <p:nvPr/>
        </p:nvCxnSpPr>
        <p:spPr>
          <a:xfrm>
            <a:off x="4543619" y="2304578"/>
            <a:ext cx="2332637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67BF00B-48B1-48B8-AE1E-6798C6CF11E6}"/>
                  </a:ext>
                </a:extLst>
              </p:cNvPr>
              <p:cNvSpPr txBox="1"/>
              <p:nvPr/>
            </p:nvSpPr>
            <p:spPr>
              <a:xfrm>
                <a:off x="4860032" y="2326126"/>
                <a:ext cx="2290884" cy="12847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67BF00B-48B1-48B8-AE1E-6798C6CF11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326126"/>
                <a:ext cx="2290884" cy="12847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313868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  <p:bldP spid="9" grpId="0"/>
      <p:bldP spid="10" grpId="0"/>
      <p:bldP spid="13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139" y="2575148"/>
            <a:ext cx="3931537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06484" y="213579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ЗАДАНИЕ ДЛЯ САМОСТОЯТЕЛЬНОГО РЕШЕНИЯ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5272" y="1113620"/>
            <a:ext cx="8749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Выполнить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письменно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задание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№ 561</a:t>
            </a:r>
            <a:endParaRPr lang="en-U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а странице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222.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61727"/>
      </p:ext>
    </p:extLst>
  </p:cSld>
  <p:clrMapOvr>
    <a:masterClrMapping/>
  </p:clrMapOvr>
  <p:transition spd="slow">
    <p:wip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a6bbbb55cb81a38516099dac32f985d2592ace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20847</TotalTime>
  <Words>220</Words>
  <Application>Microsoft Macintosh PowerPoint</Application>
  <PresentationFormat>Экран (16:9)</PresentationFormat>
  <Paragraphs>70</Paragraphs>
  <Slides>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Rano7kh@icloud.com</cp:lastModifiedBy>
  <cp:revision>1576</cp:revision>
  <dcterms:created xsi:type="dcterms:W3CDTF">2020-04-09T07:32:19Z</dcterms:created>
  <dcterms:modified xsi:type="dcterms:W3CDTF">2021-04-03T05:23:41Z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