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1381" r:id="rId2"/>
    <p:sldId id="1695" r:id="rId3"/>
    <p:sldId id="262" r:id="rId4"/>
    <p:sldId id="263" r:id="rId5"/>
    <p:sldId id="264" r:id="rId6"/>
    <p:sldId id="266" r:id="rId7"/>
    <p:sldId id="267" r:id="rId8"/>
    <p:sldId id="268" r:id="rId9"/>
    <p:sldId id="277" r:id="rId10"/>
    <p:sldId id="1639" r:id="rId11"/>
  </p:sldIdLst>
  <p:sldSz cx="9144000" cy="5143500" type="screen16x9"/>
  <p:notesSz cx="5765800" cy="3244850"/>
  <p:custDataLst>
    <p:tags r:id="rId13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57" autoAdjust="0"/>
    <p:restoredTop sz="95761" autoAdjust="0"/>
  </p:normalViewPr>
  <p:slideViewPr>
    <p:cSldViewPr>
      <p:cViewPr varScale="1">
        <p:scale>
          <a:sx n="116" d="100"/>
          <a:sy n="116" d="100"/>
        </p:scale>
        <p:origin x="184" y="680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image" Target="../media/image27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1.emf"/><Relationship Id="rId1" Type="http://schemas.openxmlformats.org/officeDocument/2006/relationships/image" Target="../media/image30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emf"/><Relationship Id="rId2" Type="http://schemas.openxmlformats.org/officeDocument/2006/relationships/image" Target="../media/image34.emf"/><Relationship Id="rId1" Type="http://schemas.openxmlformats.org/officeDocument/2006/relationships/image" Target="../media/image33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2" Type="http://schemas.openxmlformats.org/officeDocument/2006/relationships/image" Target="../media/image37.emf"/><Relationship Id="rId1" Type="http://schemas.openxmlformats.org/officeDocument/2006/relationships/image" Target="../media/image36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emf"/><Relationship Id="rId2" Type="http://schemas.openxmlformats.org/officeDocument/2006/relationships/image" Target="../media/image40.emf"/><Relationship Id="rId1" Type="http://schemas.openxmlformats.org/officeDocument/2006/relationships/image" Target="../media/image39.emf"/><Relationship Id="rId5" Type="http://schemas.openxmlformats.org/officeDocument/2006/relationships/image" Target="../media/image43.emf"/><Relationship Id="rId4" Type="http://schemas.openxmlformats.org/officeDocument/2006/relationships/image" Target="../media/image42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emf"/><Relationship Id="rId2" Type="http://schemas.openxmlformats.org/officeDocument/2006/relationships/image" Target="../media/image45.emf"/><Relationship Id="rId1" Type="http://schemas.openxmlformats.org/officeDocument/2006/relationships/image" Target="../media/image44.emf"/><Relationship Id="rId5" Type="http://schemas.openxmlformats.org/officeDocument/2006/relationships/image" Target="../media/image48.emf"/><Relationship Id="rId4" Type="http://schemas.openxmlformats.org/officeDocument/2006/relationships/image" Target="../media/image47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emf"/><Relationship Id="rId2" Type="http://schemas.openxmlformats.org/officeDocument/2006/relationships/image" Target="../media/image50.emf"/><Relationship Id="rId1" Type="http://schemas.openxmlformats.org/officeDocument/2006/relationships/image" Target="../media/image49.emf"/><Relationship Id="rId5" Type="http://schemas.openxmlformats.org/officeDocument/2006/relationships/image" Target="../media/image53.emf"/><Relationship Id="rId4" Type="http://schemas.openxmlformats.org/officeDocument/2006/relationships/image" Target="../media/image5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03.04.2021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62127D-37C2-4495-9A8F-D7800B0835C1}" type="slidenum">
              <a:rPr lang="ru-RU"/>
              <a:pPr/>
              <a:t>3</a:t>
            </a:fld>
            <a:endParaRPr lang="ru-RU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Все действия на слайде – последовательно щелчком мышки.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E5E2BD-E654-4D90-89F0-C2F9F61303CB}" type="slidenum">
              <a:rPr lang="ru-RU"/>
              <a:pPr/>
              <a:t>4</a:t>
            </a:fld>
            <a:endParaRPr lang="ru-RU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Все действия на слайде – последовательно щелчком мышки.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819308-151F-4816-BB15-77D2B685C6F9}" type="slidenum">
              <a:rPr lang="ru-RU"/>
              <a:pPr/>
              <a:t>5</a:t>
            </a:fld>
            <a:endParaRPr lang="ru-RU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Все действия на слайде – последовательно щелчком мышки.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5F4CDD-5631-411F-B72A-77088D3921B6}" type="slidenum">
              <a:rPr lang="ru-RU"/>
              <a:pPr/>
              <a:t>6</a:t>
            </a:fld>
            <a:endParaRPr lang="ru-RU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Все действия на слайде – последовательно щелчком мышки.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15B209-968D-4216-8986-713FED2BEA46}" type="slidenum">
              <a:rPr lang="ru-RU"/>
              <a:pPr/>
              <a:t>7</a:t>
            </a:fld>
            <a:endParaRPr lang="ru-RU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Все действия на слайде – последовательно щелчком мышки.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0BC689-5241-4C72-98C1-8CCC545B96D5}" type="slidenum">
              <a:rPr lang="ru-RU"/>
              <a:pPr/>
              <a:t>8</a:t>
            </a:fld>
            <a:endParaRPr lang="ru-RU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Все действия на слайде – последовательно щелчком мышки.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FDEDC6-29E1-4C8F-A60F-91A21DABDDB7}" type="slidenum">
              <a:rPr lang="ru-RU"/>
              <a:pPr/>
              <a:t>9</a:t>
            </a:fld>
            <a:endParaRPr lang="ru-RU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Все действия на слайде – последовательно щелчком мышки.</a:t>
            </a:r>
          </a:p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 spd="slow">
    <p:wipe/>
  </p:transition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26" Type="http://schemas.openxmlformats.org/officeDocument/2006/relationships/image" Target="../media/image26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5" Type="http://schemas.openxmlformats.org/officeDocument/2006/relationships/image" Target="../media/image25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24" Type="http://schemas.openxmlformats.org/officeDocument/2006/relationships/image" Target="../media/image24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emf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7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0.e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32.emf"/><Relationship Id="rId4" Type="http://schemas.openxmlformats.org/officeDocument/2006/relationships/image" Target="../media/image29.png"/><Relationship Id="rId9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emf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3.e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35.emf"/><Relationship Id="rId4" Type="http://schemas.openxmlformats.org/officeDocument/2006/relationships/image" Target="../media/image29.png"/><Relationship Id="rId9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emf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6.e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38.emf"/><Relationship Id="rId4" Type="http://schemas.openxmlformats.org/officeDocument/2006/relationships/image" Target="../media/image29.png"/><Relationship Id="rId9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emf"/><Relationship Id="rId13" Type="http://schemas.openxmlformats.org/officeDocument/2006/relationships/oleObject" Target="../embeddings/oleObject16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4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9.e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41.emf"/><Relationship Id="rId4" Type="http://schemas.openxmlformats.org/officeDocument/2006/relationships/image" Target="../media/image29.png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43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emf"/><Relationship Id="rId13" Type="http://schemas.openxmlformats.org/officeDocument/2006/relationships/oleObject" Target="../embeddings/oleObject21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4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4.e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46.emf"/><Relationship Id="rId4" Type="http://schemas.openxmlformats.org/officeDocument/2006/relationships/image" Target="../media/image29.png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48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emf"/><Relationship Id="rId13" Type="http://schemas.openxmlformats.org/officeDocument/2006/relationships/oleObject" Target="../embeddings/oleObject26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5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9.e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51.emf"/><Relationship Id="rId4" Type="http://schemas.openxmlformats.org/officeDocument/2006/relationships/image" Target="../media/image29.png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5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703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516217" y="361576"/>
            <a:ext cx="1896518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516217" y="361576"/>
            <a:ext cx="1896518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624154" y="486653"/>
            <a:ext cx="1769442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ru-RU" sz="3567" b="1" spc="16" dirty="0">
                <a:solidFill>
                  <a:srgbClr val="FEFEFE"/>
                </a:solidFill>
                <a:latin typeface="Arial"/>
                <a:cs typeface="Arial"/>
              </a:rPr>
              <a:t>8 класс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ru-RU" sz="5398" kern="0" spc="8" dirty="0">
                <a:solidFill>
                  <a:sysClr val="window" lastClr="FFFFFF"/>
                </a:solidFill>
              </a:rPr>
              <a:t>АЛГЕБРА</a:t>
            </a:r>
            <a:endParaRPr lang="en-US" sz="5398" kern="0" spc="8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5643" y="1960350"/>
            <a:ext cx="3280505" cy="248229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object 4">
            <a:extLst>
              <a:ext uri="{FF2B5EF4-FFF2-40B4-BE49-F238E27FC236}">
                <a16:creationId xmlns:a16="http://schemas.microsoft.com/office/drawing/2014/main" id="{2F04DEE2-4207-734D-BC91-D84C85FF089E}"/>
              </a:ext>
            </a:extLst>
          </p:cNvPr>
          <p:cNvSpPr txBox="1"/>
          <p:nvPr/>
        </p:nvSpPr>
        <p:spPr>
          <a:xfrm>
            <a:off x="1145686" y="2278785"/>
            <a:ext cx="5688518" cy="1886405"/>
          </a:xfrm>
          <a:prstGeom prst="rect">
            <a:avLst/>
          </a:prstGeom>
        </p:spPr>
        <p:txBody>
          <a:bodyPr vert="horz" wrap="square" lIns="0" tIns="13961" rIns="0" bIns="0" rtlCol="0">
            <a:spAutoFit/>
          </a:bodyPr>
          <a:lstStyle/>
          <a:p>
            <a:pPr marL="18405" defTabSz="914114">
              <a:spcBef>
                <a:spcPts val="110"/>
              </a:spcBef>
            </a:pPr>
            <a:r>
              <a:rPr lang="ru-RU" sz="4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ТЕМА:</a:t>
            </a:r>
          </a:p>
          <a:p>
            <a:pPr marL="18405" defTabSz="914114">
              <a:spcBef>
                <a:spcPts val="110"/>
              </a:spcBef>
            </a:pPr>
            <a:r>
              <a:rPr lang="ru-RU" sz="4000" b="1" dirty="0">
                <a:solidFill>
                  <a:schemeClr val="tx2"/>
                </a:solidFill>
                <a:latin typeface="Arial"/>
                <a:cs typeface="Arial"/>
              </a:rPr>
              <a:t>РЕШЕНИЕ ЗАДАЧ</a:t>
            </a:r>
          </a:p>
          <a:p>
            <a:pPr marL="18405" defTabSz="914114">
              <a:spcBef>
                <a:spcPts val="110"/>
              </a:spcBef>
            </a:pPr>
            <a:r>
              <a:rPr lang="ru-RU" sz="4000" b="1" dirty="0">
                <a:solidFill>
                  <a:schemeClr val="tx2"/>
                </a:solidFill>
                <a:latin typeface="Arial"/>
                <a:cs typeface="Arial"/>
              </a:rPr>
              <a:t>(1 часть)</a:t>
            </a:r>
            <a:endParaRPr sz="4000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9" name="object 5">
            <a:extLst>
              <a:ext uri="{FF2B5EF4-FFF2-40B4-BE49-F238E27FC236}">
                <a16:creationId xmlns:a16="http://schemas.microsoft.com/office/drawing/2014/main" id="{45F1357F-4EFB-A04D-BC67-D59F409442D4}"/>
              </a:ext>
            </a:extLst>
          </p:cNvPr>
          <p:cNvSpPr/>
          <p:nvPr/>
        </p:nvSpPr>
        <p:spPr>
          <a:xfrm>
            <a:off x="469165" y="2101525"/>
            <a:ext cx="562851" cy="65388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3" name="object 5">
            <a:extLst>
              <a:ext uri="{FF2B5EF4-FFF2-40B4-BE49-F238E27FC236}">
                <a16:creationId xmlns:a16="http://schemas.microsoft.com/office/drawing/2014/main" id="{7A92A707-36AB-2E46-9577-129D76D0CAAB}"/>
              </a:ext>
            </a:extLst>
          </p:cNvPr>
          <p:cNvSpPr/>
          <p:nvPr/>
        </p:nvSpPr>
        <p:spPr>
          <a:xfrm>
            <a:off x="469165" y="2907799"/>
            <a:ext cx="562851" cy="132013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1139" y="2575148"/>
            <a:ext cx="3931537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06484" y="213579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ЗАДАНИЕ ДЛЯ САМОСТОЯТЕЛЬНОГО РЕШЕНИЯ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15272" y="1113620"/>
            <a:ext cx="87492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Выполнить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письменно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№ 566, 558</a:t>
            </a:r>
            <a:endParaRPr lang="en-US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а странице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221. 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61727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/>
              <p:nvPr/>
            </p:nvSpPr>
            <p:spPr>
              <a:xfrm>
                <a:off x="219362" y="929895"/>
                <a:ext cx="8705275" cy="27669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544. </a:t>
                </a:r>
              </a:p>
              <a:p>
                <a:endParaRPr lang="ru-RU" sz="24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3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38</m:t>
                        </m:r>
                      </m:num>
                      <m:den>
                        <m:r>
                          <a:rPr lang="ru-RU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147</m:t>
                        </m:r>
                      </m:den>
                    </m:f>
                    <m:r>
                      <a:rPr lang="ru-RU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f>
                      <m:fPr>
                        <m:ctrlPr>
                          <a:rPr lang="ru-RU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91</m:t>
                        </m:r>
                      </m:num>
                      <m:den>
                        <m:r>
                          <a:rPr lang="ru-RU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152</m:t>
                        </m:r>
                      </m:den>
                    </m:f>
                    <m:r>
                      <a:rPr lang="ru-RU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:</m:t>
                    </m:r>
                    <m:f>
                      <m:fPr>
                        <m:ctrlPr>
                          <a:rPr lang="ru-RU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65</m:t>
                        </m:r>
                      </m:num>
                      <m:den>
                        <m:r>
                          <a:rPr lang="ru-RU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264</m:t>
                        </m:r>
                      </m:den>
                    </m:f>
                    <m:r>
                      <a:rPr lang="ru-RU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ru-RU" sz="3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4)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ru-RU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ru-RU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num>
                          <m:den>
                            <m:r>
                              <a:rPr lang="ru-RU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4</m:t>
                            </m:r>
                          </m:den>
                        </m:f>
                        <m:r>
                          <a:rPr lang="ru-RU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f>
                          <m:fPr>
                            <m:ctrlPr>
                              <a:rPr lang="ru-RU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ru-RU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a:rPr lang="ru-RU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9</m:t>
                            </m:r>
                          </m:den>
                        </m:f>
                      </m:e>
                    </m:d>
                    <m:r>
                      <a:rPr lang="ru-RU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d>
                      <m:dPr>
                        <m:ctrlPr>
                          <a:rPr lang="ru-RU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f>
                          <m:fPr>
                            <m:ctrlPr>
                              <a:rPr lang="ru-RU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ru-RU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23</m:t>
                            </m:r>
                          </m:num>
                          <m:den>
                            <m:r>
                              <a:rPr lang="ru-RU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5</m:t>
                            </m:r>
                            <m:r>
                              <a:rPr lang="ru-RU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6</m:t>
                            </m:r>
                          </m:den>
                        </m:f>
                        <m:r>
                          <a:rPr lang="ru-RU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ru-RU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  <m:f>
                          <m:fPr>
                            <m:ctrlPr>
                              <a:rPr lang="ru-RU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ru-RU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15</m:t>
                            </m:r>
                          </m:num>
                          <m:den>
                            <m:r>
                              <a:rPr lang="ru-RU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56</m:t>
                            </m:r>
                          </m:den>
                        </m:f>
                      </m:e>
                    </m:d>
                    <m:r>
                      <a:rPr lang="ru-RU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ru-RU" sz="3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362" y="929895"/>
                <a:ext cx="8705275" cy="2766976"/>
              </a:xfrm>
              <a:prstGeom prst="rect">
                <a:avLst/>
              </a:prstGeom>
              <a:blipFill>
                <a:blip r:embed="rId2"/>
                <a:stretch>
                  <a:fillRect l="-1749" t="-1835" b="-183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734A2648-F761-0749-809D-22C969C745CB}"/>
                  </a:ext>
                </a:extLst>
              </p:cNvPr>
              <p:cNvSpPr/>
              <p:nvPr/>
            </p:nvSpPr>
            <p:spPr>
              <a:xfrm>
                <a:off x="3272775" y="1668589"/>
                <a:ext cx="2544351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ru-RU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38</m:t>
                          </m:r>
                        </m:num>
                        <m:den>
                          <m:r>
                            <a:rPr lang="ru-RU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147</m:t>
                          </m:r>
                        </m:den>
                      </m:f>
                      <m:r>
                        <a:rPr lang="ru-RU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f>
                        <m:fPr>
                          <m:ctrlPr>
                            <a:rPr lang="ru-RU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ru-RU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91</m:t>
                          </m:r>
                        </m:num>
                        <m:den>
                          <m:r>
                            <a:rPr lang="ru-RU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152</m:t>
                          </m:r>
                        </m:den>
                      </m:f>
                      <m:r>
                        <a:rPr lang="ru-RU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f>
                        <m:fPr>
                          <m:ctrlPr>
                            <a:rPr lang="ru-RU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ru-R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264</m:t>
                          </m:r>
                        </m:num>
                        <m:den>
                          <m:r>
                            <a:rPr lang="ru-R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65</m:t>
                          </m:r>
                        </m:den>
                      </m:f>
                      <m:r>
                        <a:rPr lang="ru-RU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UZ" sz="2400" dirty="0"/>
              </a:p>
            </p:txBody>
          </p:sp>
        </mc:Choice>
        <mc:Fallback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734A2648-F761-0749-809D-22C969C745C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2775" y="1668589"/>
                <a:ext cx="2544351" cy="786177"/>
              </a:xfrm>
              <a:prstGeom prst="rect">
                <a:avLst/>
              </a:prstGeom>
              <a:blipFill>
                <a:blip r:embed="rId3"/>
                <a:stretch>
                  <a:fillRect b="-6349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2"/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20283" y="172152"/>
            <a:ext cx="9144000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3200" dirty="0">
                <a:solidFill>
                  <a:schemeClr val="bg1"/>
                </a:solidFill>
              </a:rPr>
              <a:t>ПРОВЕРКА САМОСТОЯТЕЛЬНОЙ РАБОТЫ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3C3B09A2-2DA7-0849-9332-491F9087CED2}"/>
              </a:ext>
            </a:extLst>
          </p:cNvPr>
          <p:cNvCxnSpPr/>
          <p:nvPr/>
        </p:nvCxnSpPr>
        <p:spPr>
          <a:xfrm flipV="1">
            <a:off x="3533239" y="2162036"/>
            <a:ext cx="288032" cy="272476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F7D5DA18-F106-474A-A907-90C13B98739C}"/>
              </a:ext>
            </a:extLst>
          </p:cNvPr>
          <p:cNvCxnSpPr/>
          <p:nvPr/>
        </p:nvCxnSpPr>
        <p:spPr>
          <a:xfrm flipV="1">
            <a:off x="4283944" y="2179983"/>
            <a:ext cx="288032" cy="272476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8957A8E6-B300-8847-AB8C-F2FCBE067BE7}"/>
              </a:ext>
            </a:extLst>
          </p:cNvPr>
          <p:cNvCxnSpPr/>
          <p:nvPr/>
        </p:nvCxnSpPr>
        <p:spPr>
          <a:xfrm flipV="1">
            <a:off x="3497831" y="1734035"/>
            <a:ext cx="288032" cy="272476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430BB51-761B-F54A-BF01-37A47F73581A}"/>
                  </a:ext>
                </a:extLst>
              </p:cNvPr>
              <p:cNvSpPr txBox="1"/>
              <p:nvPr/>
            </p:nvSpPr>
            <p:spPr>
              <a:xfrm>
                <a:off x="3320007" y="2474970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𝟒𝟗</m:t>
                      </m:r>
                    </m:oMath>
                  </m:oMathPara>
                </a14:m>
                <a:endParaRPr lang="ru-UZ" sz="2400" b="1" dirty="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430BB51-761B-F54A-BF01-37A47F7358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0007" y="2474970"/>
                <a:ext cx="437620" cy="369332"/>
              </a:xfrm>
              <a:prstGeom prst="rect">
                <a:avLst/>
              </a:prstGeom>
              <a:blipFill>
                <a:blip r:embed="rId4"/>
                <a:stretch>
                  <a:fillRect l="-17143" r="-17143" b="-6452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CB1940A-C5E8-4842-BB05-BA893855D441}"/>
                  </a:ext>
                </a:extLst>
              </p:cNvPr>
              <p:cNvSpPr txBox="1"/>
              <p:nvPr/>
            </p:nvSpPr>
            <p:spPr>
              <a:xfrm>
                <a:off x="4505248" y="2393506"/>
                <a:ext cx="25327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UZ" sz="2400" b="1" dirty="0">
                  <a:solidFill>
                    <a:schemeClr val="tx2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CB1940A-C5E8-4842-BB05-BA893855D4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5248" y="2393506"/>
                <a:ext cx="253274" cy="369332"/>
              </a:xfrm>
              <a:prstGeom prst="rect">
                <a:avLst/>
              </a:prstGeom>
              <a:blipFill>
                <a:blip r:embed="rId5"/>
                <a:stretch>
                  <a:fillRect l="-23810" r="-28571" b="-666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CC2CD4A-CFB1-A644-ADE1-7FE9A1A56917}"/>
                  </a:ext>
                </a:extLst>
              </p:cNvPr>
              <p:cNvSpPr txBox="1"/>
              <p:nvPr/>
            </p:nvSpPr>
            <p:spPr>
              <a:xfrm>
                <a:off x="5249762" y="1376826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𝟔𝟔</m:t>
                      </m:r>
                    </m:oMath>
                  </m:oMathPara>
                </a14:m>
                <a:endParaRPr lang="ru-UZ" sz="2400" b="1" dirty="0">
                  <a:solidFill>
                    <a:schemeClr val="accent3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CC2CD4A-CFB1-A644-ADE1-7FE9A1A569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9762" y="1376826"/>
                <a:ext cx="437620" cy="369332"/>
              </a:xfrm>
              <a:prstGeom prst="rect">
                <a:avLst/>
              </a:prstGeom>
              <a:blipFill>
                <a:blip r:embed="rId6"/>
                <a:stretch>
                  <a:fillRect l="-14286" r="-17143" b="-666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557BFA77-8F9D-BE46-8CDF-74C58135D4D1}"/>
              </a:ext>
            </a:extLst>
          </p:cNvPr>
          <p:cNvCxnSpPr/>
          <p:nvPr/>
        </p:nvCxnSpPr>
        <p:spPr>
          <a:xfrm flipV="1">
            <a:off x="4470490" y="2441934"/>
            <a:ext cx="288032" cy="272476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6BD2B866-CCB7-4444-85F7-3A654F5E0FDC}"/>
              </a:ext>
            </a:extLst>
          </p:cNvPr>
          <p:cNvCxnSpPr/>
          <p:nvPr/>
        </p:nvCxnSpPr>
        <p:spPr>
          <a:xfrm flipV="1">
            <a:off x="4934910" y="1721538"/>
            <a:ext cx="288032" cy="272476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1FCBB117-CB92-DC47-991B-B9C3387EEF7C}"/>
              </a:ext>
            </a:extLst>
          </p:cNvPr>
          <p:cNvCxnSpPr/>
          <p:nvPr/>
        </p:nvCxnSpPr>
        <p:spPr>
          <a:xfrm flipV="1">
            <a:off x="3366078" y="2547383"/>
            <a:ext cx="288032" cy="272476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6F8B404E-8B2E-3942-B025-164B18D59CED}"/>
              </a:ext>
            </a:extLst>
          </p:cNvPr>
          <p:cNvCxnSpPr/>
          <p:nvPr/>
        </p:nvCxnSpPr>
        <p:spPr>
          <a:xfrm flipV="1">
            <a:off x="4222000" y="1771668"/>
            <a:ext cx="288032" cy="272476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DE8F6F3-3EC2-164A-ACE8-F8B4A9869C38}"/>
                  </a:ext>
                </a:extLst>
              </p:cNvPr>
              <p:cNvSpPr txBox="1"/>
              <p:nvPr/>
            </p:nvSpPr>
            <p:spPr>
              <a:xfrm>
                <a:off x="4370145" y="1391306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𝟏𝟑</m:t>
                      </m:r>
                    </m:oMath>
                  </m:oMathPara>
                </a14:m>
                <a:endParaRPr lang="ru-UZ" sz="2400" b="1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DE8F6F3-3EC2-164A-ACE8-F8B4A9869C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0145" y="1391306"/>
                <a:ext cx="437620" cy="369332"/>
              </a:xfrm>
              <a:prstGeom prst="rect">
                <a:avLst/>
              </a:prstGeom>
              <a:blipFill>
                <a:blip r:embed="rId7"/>
                <a:stretch>
                  <a:fillRect l="-17143" r="-14286" b="-666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D34A636-EF58-1F40-A031-059A646B322A}"/>
                  </a:ext>
                </a:extLst>
              </p:cNvPr>
              <p:cNvSpPr txBox="1"/>
              <p:nvPr/>
            </p:nvSpPr>
            <p:spPr>
              <a:xfrm>
                <a:off x="5786074" y="1614024"/>
                <a:ext cx="493725" cy="8384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22</m:t>
                          </m:r>
                        </m:num>
                        <m:den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35</m:t>
                          </m:r>
                        </m:den>
                      </m:f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D34A636-EF58-1F40-A031-059A646B32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6074" y="1614024"/>
                <a:ext cx="493725" cy="838435"/>
              </a:xfrm>
              <a:prstGeom prst="rect">
                <a:avLst/>
              </a:prstGeom>
              <a:blipFill>
                <a:blip r:embed="rId8"/>
                <a:stretch>
                  <a:fillRect l="-17500" t="-3030" r="-17500" b="-1666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5" name="Picture 6">
            <a:extLst>
              <a:ext uri="{FF2B5EF4-FFF2-40B4-BE49-F238E27FC236}">
                <a16:creationId xmlns:a16="http://schemas.microsoft.com/office/drawing/2014/main" id="{994688AC-4B10-094A-9C0F-6404952310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599518" y="3820303"/>
            <a:ext cx="13144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6E5DD6F8-2506-7549-AD13-7E1A3D0026F0}"/>
                  </a:ext>
                </a:extLst>
              </p:cNvPr>
              <p:cNvSpPr txBox="1"/>
              <p:nvPr/>
            </p:nvSpPr>
            <p:spPr>
              <a:xfrm>
                <a:off x="4934910" y="2824622"/>
                <a:ext cx="1328377" cy="8384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UZ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27</m:t>
                          </m:r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36</m:t>
                          </m:r>
                        </m:den>
                      </m:f>
                      <m:r>
                        <a:rPr lang="ru-UZ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6E5DD6F8-2506-7549-AD13-7E1A3D0026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4910" y="2824622"/>
                <a:ext cx="1328377" cy="838435"/>
              </a:xfrm>
              <a:prstGeom prst="rect">
                <a:avLst/>
              </a:prstGeom>
              <a:blipFill>
                <a:blip r:embed="rId10"/>
                <a:stretch>
                  <a:fillRect l="-5714" t="-1493" r="-1905" b="-1492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0052D3A9-ED26-5C47-855C-51813F66D261}"/>
              </a:ext>
            </a:extLst>
          </p:cNvPr>
          <p:cNvCxnSpPr>
            <a:cxnSpLocks/>
          </p:cNvCxnSpPr>
          <p:nvPr/>
        </p:nvCxnSpPr>
        <p:spPr>
          <a:xfrm flipV="1">
            <a:off x="925659" y="2843853"/>
            <a:ext cx="232227" cy="143504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940F22EB-9A45-574E-97AF-82AB8ED06171}"/>
              </a:ext>
            </a:extLst>
          </p:cNvPr>
          <p:cNvCxnSpPr>
            <a:cxnSpLocks/>
          </p:cNvCxnSpPr>
          <p:nvPr/>
        </p:nvCxnSpPr>
        <p:spPr>
          <a:xfrm flipV="1">
            <a:off x="1575566" y="2867121"/>
            <a:ext cx="232227" cy="143504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E0D78897-270F-5640-BA62-6BD0FD5BD562}"/>
                  </a:ext>
                </a:extLst>
              </p:cNvPr>
              <p:cNvSpPr txBox="1"/>
              <p:nvPr/>
            </p:nvSpPr>
            <p:spPr>
              <a:xfrm>
                <a:off x="845681" y="2590934"/>
                <a:ext cx="21159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𝟗</m:t>
                      </m:r>
                    </m:oMath>
                  </m:oMathPara>
                </a14:m>
                <a:endParaRPr lang="ru-UZ" sz="20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E0D78897-270F-5640-BA62-6BD0FD5BD5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681" y="2590934"/>
                <a:ext cx="211596" cy="307777"/>
              </a:xfrm>
              <a:prstGeom prst="rect">
                <a:avLst/>
              </a:prstGeom>
              <a:blipFill>
                <a:blip r:embed="rId11"/>
                <a:stretch>
                  <a:fillRect l="-27778" r="-22222" b="-4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EC2D22D1-DFD8-FD43-9E44-1CE0237CDA7E}"/>
                  </a:ext>
                </a:extLst>
              </p:cNvPr>
              <p:cNvSpPr txBox="1"/>
              <p:nvPr/>
            </p:nvSpPr>
            <p:spPr>
              <a:xfrm>
                <a:off x="1475378" y="2688792"/>
                <a:ext cx="20037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ru-UZ" sz="20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EC2D22D1-DFD8-FD43-9E44-1CE0237CDA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378" y="2688792"/>
                <a:ext cx="200375" cy="307777"/>
              </a:xfrm>
              <a:prstGeom prst="rect">
                <a:avLst/>
              </a:prstGeom>
              <a:blipFill>
                <a:blip r:embed="rId12"/>
                <a:stretch>
                  <a:fillRect l="-31250" r="-31250" b="-384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F6E3A165-4C80-DB40-9AB0-0985091D1F9A}"/>
                  </a:ext>
                </a:extLst>
              </p:cNvPr>
              <p:cNvSpPr txBox="1"/>
              <p:nvPr/>
            </p:nvSpPr>
            <p:spPr>
              <a:xfrm>
                <a:off x="6245066" y="2842680"/>
                <a:ext cx="2639377" cy="8569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f>
                            <m:fPr>
                              <m:ctrlPr>
                                <a:rPr lang="ru-UZ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23−</m:t>
                              </m:r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15</m:t>
                              </m:r>
                            </m:num>
                            <m:den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</m:e>
                      </m:d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F6E3A165-4C80-DB40-9AB0-0985091D1F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5066" y="2842680"/>
                <a:ext cx="2639377" cy="856966"/>
              </a:xfrm>
              <a:prstGeom prst="rect">
                <a:avLst/>
              </a:prstGeom>
              <a:blipFill>
                <a:blip r:embed="rId13"/>
                <a:stretch>
                  <a:fillRect t="-1449" r="-957" b="-11594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92EC5B75-52A8-0244-B8D6-063058A88F06}"/>
                  </a:ext>
                </a:extLst>
              </p:cNvPr>
              <p:cNvSpPr txBox="1"/>
              <p:nvPr/>
            </p:nvSpPr>
            <p:spPr>
              <a:xfrm>
                <a:off x="467544" y="3911682"/>
                <a:ext cx="680571" cy="8475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UZ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35</m:t>
                          </m:r>
                        </m:num>
                        <m:den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36</m:t>
                          </m:r>
                        </m:den>
                      </m:f>
                      <m:r>
                        <a:rPr lang="ru-UZ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92EC5B75-52A8-0244-B8D6-063058A88F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3911682"/>
                <a:ext cx="680571" cy="847540"/>
              </a:xfrm>
              <a:prstGeom prst="rect">
                <a:avLst/>
              </a:prstGeom>
              <a:blipFill>
                <a:blip r:embed="rId14"/>
                <a:stretch>
                  <a:fillRect l="-10909" t="-2985" r="-3636" b="-13433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5B8CE184-BE78-EA43-8848-8A92056F0F02}"/>
                  </a:ext>
                </a:extLst>
              </p:cNvPr>
              <p:cNvSpPr txBox="1"/>
              <p:nvPr/>
            </p:nvSpPr>
            <p:spPr>
              <a:xfrm>
                <a:off x="1110166" y="3945894"/>
                <a:ext cx="1786386" cy="84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f>
                            <m:fPr>
                              <m:ctrlPr>
                                <a:rPr lang="ru-UZ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num>
                            <m:den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</m:e>
                      </m:d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5B8CE184-BE78-EA43-8848-8A92056F0F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0166" y="3945894"/>
                <a:ext cx="1786386" cy="847861"/>
              </a:xfrm>
              <a:prstGeom prst="rect">
                <a:avLst/>
              </a:prstGeom>
              <a:blipFill>
                <a:blip r:embed="rId15"/>
                <a:stretch>
                  <a:fillRect t="-1471" r="-1408" b="-1323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B3FBB3B-407B-9245-8555-95E6E87395C4}"/>
                  </a:ext>
                </a:extLst>
              </p:cNvPr>
              <p:cNvSpPr txBox="1"/>
              <p:nvPr/>
            </p:nvSpPr>
            <p:spPr>
              <a:xfrm>
                <a:off x="2913455" y="3932680"/>
                <a:ext cx="680571" cy="84465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UZ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35</m:t>
                          </m:r>
                        </m:num>
                        <m:den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36</m:t>
                          </m:r>
                        </m:den>
                      </m:f>
                      <m:r>
                        <a:rPr lang="ru-UZ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B3FBB3B-407B-9245-8555-95E6E87395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3455" y="3932680"/>
                <a:ext cx="680571" cy="844655"/>
              </a:xfrm>
              <a:prstGeom prst="rect">
                <a:avLst/>
              </a:prstGeom>
              <a:blipFill>
                <a:blip r:embed="rId16"/>
                <a:stretch>
                  <a:fillRect l="-12727" t="-1471" r="-1818" b="-1323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F00AB6E0-C215-2D4D-8E0F-204C04DDFD32}"/>
                  </a:ext>
                </a:extLst>
              </p:cNvPr>
              <p:cNvSpPr txBox="1"/>
              <p:nvPr/>
            </p:nvSpPr>
            <p:spPr>
              <a:xfrm>
                <a:off x="3547879" y="3932680"/>
                <a:ext cx="1581202" cy="847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ru-UZ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64</m:t>
                              </m:r>
                            </m:num>
                            <m:den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</m:e>
                      </m:d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F00AB6E0-C215-2D4D-8E0F-204C04DDFD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7879" y="3932680"/>
                <a:ext cx="1581202" cy="847861"/>
              </a:xfrm>
              <a:prstGeom prst="rect">
                <a:avLst/>
              </a:prstGeom>
              <a:blipFill>
                <a:blip r:embed="rId17"/>
                <a:stretch>
                  <a:fillRect t="-1471" r="-2400" b="-1323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5B78CDDC-2C81-5148-99B0-225302D9E4B7}"/>
              </a:ext>
            </a:extLst>
          </p:cNvPr>
          <p:cNvCxnSpPr/>
          <p:nvPr/>
        </p:nvCxnSpPr>
        <p:spPr>
          <a:xfrm flipV="1">
            <a:off x="2975501" y="4505310"/>
            <a:ext cx="288032" cy="272476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id="{1CE4C597-8310-F84F-9108-2D1335EFDDFA}"/>
              </a:ext>
            </a:extLst>
          </p:cNvPr>
          <p:cNvCxnSpPr/>
          <p:nvPr/>
        </p:nvCxnSpPr>
        <p:spPr>
          <a:xfrm flipV="1">
            <a:off x="4174263" y="4010002"/>
            <a:ext cx="288032" cy="272476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6B82866D-2926-DB4D-BEEB-5B52DA1B93B9}"/>
                  </a:ext>
                </a:extLst>
              </p:cNvPr>
              <p:cNvSpPr txBox="1"/>
              <p:nvPr/>
            </p:nvSpPr>
            <p:spPr>
              <a:xfrm>
                <a:off x="4544950" y="3682184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𝟏𝟔</m:t>
                      </m:r>
                    </m:oMath>
                  </m:oMathPara>
                </a14:m>
                <a:endParaRPr lang="ru-UZ" sz="2400" b="1" dirty="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6B82866D-2926-DB4D-BEEB-5B52DA1B93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4950" y="3682184"/>
                <a:ext cx="437620" cy="369332"/>
              </a:xfrm>
              <a:prstGeom prst="rect">
                <a:avLst/>
              </a:prstGeom>
              <a:blipFill>
                <a:blip r:embed="rId18"/>
                <a:stretch>
                  <a:fillRect l="-17143" r="-14286" b="-6452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Прямая соединительная линия 42">
            <a:extLst>
              <a:ext uri="{FF2B5EF4-FFF2-40B4-BE49-F238E27FC236}">
                <a16:creationId xmlns:a16="http://schemas.microsoft.com/office/drawing/2014/main" id="{9862E390-8EFC-F349-A544-5B40C639E2E2}"/>
              </a:ext>
            </a:extLst>
          </p:cNvPr>
          <p:cNvCxnSpPr/>
          <p:nvPr/>
        </p:nvCxnSpPr>
        <p:spPr>
          <a:xfrm flipV="1">
            <a:off x="4141322" y="4518346"/>
            <a:ext cx="288032" cy="272476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>
            <a:extLst>
              <a:ext uri="{FF2B5EF4-FFF2-40B4-BE49-F238E27FC236}">
                <a16:creationId xmlns:a16="http://schemas.microsoft.com/office/drawing/2014/main" id="{B3C26FF2-A8BB-FD48-95DA-EE66340AA78A}"/>
              </a:ext>
            </a:extLst>
          </p:cNvPr>
          <p:cNvCxnSpPr/>
          <p:nvPr/>
        </p:nvCxnSpPr>
        <p:spPr>
          <a:xfrm flipV="1">
            <a:off x="4639037" y="3733419"/>
            <a:ext cx="288032" cy="272476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7C697F30-1474-1E44-84CE-4D04FBCC380E}"/>
                  </a:ext>
                </a:extLst>
              </p:cNvPr>
              <p:cNvSpPr txBox="1"/>
              <p:nvPr/>
            </p:nvSpPr>
            <p:spPr>
              <a:xfrm>
                <a:off x="4301323" y="4799499"/>
                <a:ext cx="25327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ru-UZ" sz="2400" b="1" dirty="0">
                  <a:solidFill>
                    <a:schemeClr val="tx2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7C697F30-1474-1E44-84CE-4D04FBCC38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1323" y="4799499"/>
                <a:ext cx="253274" cy="369332"/>
              </a:xfrm>
              <a:prstGeom prst="rect">
                <a:avLst/>
              </a:prstGeom>
              <a:blipFill>
                <a:blip r:embed="rId19"/>
                <a:stretch>
                  <a:fillRect l="-23810" r="-23810" b="-322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273702B5-1DD7-C64C-83DD-F62A3E58E0E1}"/>
                  </a:ext>
                </a:extLst>
              </p:cNvPr>
              <p:cNvSpPr txBox="1"/>
              <p:nvPr/>
            </p:nvSpPr>
            <p:spPr>
              <a:xfrm>
                <a:off x="5174518" y="3938900"/>
                <a:ext cx="493725" cy="8384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num>
                        <m:den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273702B5-1DD7-C64C-83DD-F62A3E58E0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4518" y="3938900"/>
                <a:ext cx="493725" cy="838435"/>
              </a:xfrm>
              <a:prstGeom prst="rect">
                <a:avLst/>
              </a:prstGeom>
              <a:blipFill>
                <a:blip r:embed="rId20"/>
                <a:stretch>
                  <a:fillRect l="-17500" t="-1493" r="-17500" b="-13433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237C0DC7-638B-604E-B875-E0A24A6981D1}"/>
              </a:ext>
            </a:extLst>
          </p:cNvPr>
          <p:cNvCxnSpPr/>
          <p:nvPr/>
        </p:nvCxnSpPr>
        <p:spPr>
          <a:xfrm flipV="1">
            <a:off x="5342064" y="1439734"/>
            <a:ext cx="288032" cy="272476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FCFC4D73-AAC8-1143-9A49-F4F78E46B564}"/>
                  </a:ext>
                </a:extLst>
              </p:cNvPr>
              <p:cNvSpPr txBox="1"/>
              <p:nvPr/>
            </p:nvSpPr>
            <p:spPr>
              <a:xfrm>
                <a:off x="5544137" y="1076805"/>
                <a:ext cx="4376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𝟐𝟐</m:t>
                      </m:r>
                    </m:oMath>
                  </m:oMathPara>
                </a14:m>
                <a:endParaRPr lang="ru-UZ" sz="2400" b="1" dirty="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FCFC4D73-AAC8-1143-9A49-F4F78E46B5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4137" y="1076805"/>
                <a:ext cx="437620" cy="369332"/>
              </a:xfrm>
              <a:prstGeom prst="rect">
                <a:avLst/>
              </a:prstGeom>
              <a:blipFill>
                <a:blip r:embed="rId21"/>
                <a:stretch>
                  <a:fillRect l="-14286" r="-17143" b="-10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1466C07-78A9-8542-89AB-F7F02E24F458}"/>
                  </a:ext>
                </a:extLst>
              </p:cNvPr>
              <p:cNvSpPr txBox="1"/>
              <p:nvPr/>
            </p:nvSpPr>
            <p:spPr>
              <a:xfrm>
                <a:off x="3057867" y="2529744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ru-UZ" sz="2400" b="1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1466C07-78A9-8542-89AB-F7F02E24F4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7867" y="2529744"/>
                <a:ext cx="253274" cy="369332"/>
              </a:xfrm>
              <a:prstGeom prst="rect">
                <a:avLst/>
              </a:prstGeom>
              <a:blipFill>
                <a:blip r:embed="rId22"/>
                <a:stretch>
                  <a:fillRect l="-23810" r="-23810" b="-666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8" name="Прямая соединительная линия 47">
            <a:extLst>
              <a:ext uri="{FF2B5EF4-FFF2-40B4-BE49-F238E27FC236}">
                <a16:creationId xmlns:a16="http://schemas.microsoft.com/office/drawing/2014/main" id="{9C4A6E38-3D1B-3443-9EA4-E942FFDE5002}"/>
              </a:ext>
            </a:extLst>
          </p:cNvPr>
          <p:cNvCxnSpPr/>
          <p:nvPr/>
        </p:nvCxnSpPr>
        <p:spPr>
          <a:xfrm flipV="1">
            <a:off x="4465882" y="1436382"/>
            <a:ext cx="288032" cy="272476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>
            <a:extLst>
              <a:ext uri="{FF2B5EF4-FFF2-40B4-BE49-F238E27FC236}">
                <a16:creationId xmlns:a16="http://schemas.microsoft.com/office/drawing/2014/main" id="{6A4AD743-B5BE-684C-B50B-0EA493811E31}"/>
              </a:ext>
            </a:extLst>
          </p:cNvPr>
          <p:cNvCxnSpPr/>
          <p:nvPr/>
        </p:nvCxnSpPr>
        <p:spPr>
          <a:xfrm flipV="1">
            <a:off x="4957262" y="2173691"/>
            <a:ext cx="288032" cy="272476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4D75622B-D1C1-FE42-8FE3-F3D09248A55A}"/>
                  </a:ext>
                </a:extLst>
              </p:cNvPr>
              <p:cNvSpPr txBox="1"/>
              <p:nvPr/>
            </p:nvSpPr>
            <p:spPr>
              <a:xfrm>
                <a:off x="5211593" y="2377447"/>
                <a:ext cx="25327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UZ" sz="24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4D75622B-D1C1-FE42-8FE3-F3D09248A5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1593" y="2377447"/>
                <a:ext cx="253274" cy="369332"/>
              </a:xfrm>
              <a:prstGeom prst="rect">
                <a:avLst/>
              </a:prstGeom>
              <a:blipFill>
                <a:blip r:embed="rId23"/>
                <a:stretch>
                  <a:fillRect l="-28571" r="-28571" b="-666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869F1225-CC81-F247-898E-7C82A7F124B7}"/>
                  </a:ext>
                </a:extLst>
              </p:cNvPr>
              <p:cNvSpPr txBox="1"/>
              <p:nvPr/>
            </p:nvSpPr>
            <p:spPr>
              <a:xfrm>
                <a:off x="2729074" y="4759222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𝟗</m:t>
                      </m:r>
                    </m:oMath>
                  </m:oMathPara>
                </a14:m>
                <a:endParaRPr lang="ru-UZ" sz="2400" b="1" dirty="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869F1225-CC81-F247-898E-7C82A7F124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9074" y="4759222"/>
                <a:ext cx="253274" cy="369332"/>
              </a:xfrm>
              <a:prstGeom prst="rect">
                <a:avLst/>
              </a:prstGeom>
              <a:blipFill>
                <a:blip r:embed="rId24"/>
                <a:stretch>
                  <a:fillRect l="-30000" r="-30000" b="-10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786D6766-0A57-674E-ADF6-D3DA0A01CCC9}"/>
                  </a:ext>
                </a:extLst>
              </p:cNvPr>
              <p:cNvSpPr txBox="1"/>
              <p:nvPr/>
            </p:nvSpPr>
            <p:spPr>
              <a:xfrm>
                <a:off x="5002444" y="3713019"/>
                <a:ext cx="25327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UZ" sz="2400" b="1" dirty="0">
                  <a:solidFill>
                    <a:schemeClr val="tx2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786D6766-0A57-674E-ADF6-D3DA0A01CC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2444" y="3713019"/>
                <a:ext cx="253274" cy="369332"/>
              </a:xfrm>
              <a:prstGeom prst="rect">
                <a:avLst/>
              </a:prstGeom>
              <a:blipFill>
                <a:blip r:embed="rId25"/>
                <a:stretch>
                  <a:fillRect l="-30000" r="-30000" b="-666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5" name="Прямая соединительная линия 54">
            <a:extLst>
              <a:ext uri="{FF2B5EF4-FFF2-40B4-BE49-F238E27FC236}">
                <a16:creationId xmlns:a16="http://schemas.microsoft.com/office/drawing/2014/main" id="{B7A0BDC9-7DAB-4A49-922B-6D5DE67CEBC1}"/>
              </a:ext>
            </a:extLst>
          </p:cNvPr>
          <p:cNvCxnSpPr/>
          <p:nvPr/>
        </p:nvCxnSpPr>
        <p:spPr>
          <a:xfrm flipV="1">
            <a:off x="3031975" y="3975730"/>
            <a:ext cx="288032" cy="272476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>
            <a:extLst>
              <a:ext uri="{FF2B5EF4-FFF2-40B4-BE49-F238E27FC236}">
                <a16:creationId xmlns:a16="http://schemas.microsoft.com/office/drawing/2014/main" id="{2E212B36-61A4-B94A-AAC6-334FB3F20149}"/>
              </a:ext>
            </a:extLst>
          </p:cNvPr>
          <p:cNvCxnSpPr/>
          <p:nvPr/>
        </p:nvCxnSpPr>
        <p:spPr>
          <a:xfrm flipV="1">
            <a:off x="4282757" y="4843564"/>
            <a:ext cx="288032" cy="272476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44404714-B981-4347-878B-61CBA1EA4283}"/>
                  </a:ext>
                </a:extLst>
              </p:cNvPr>
              <p:cNvSpPr txBox="1"/>
              <p:nvPr/>
            </p:nvSpPr>
            <p:spPr>
              <a:xfrm>
                <a:off x="2761798" y="3744808"/>
                <a:ext cx="2532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UZ" sz="2400" b="1" dirty="0">
                  <a:solidFill>
                    <a:schemeClr val="accent3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44404714-B981-4347-878B-61CBA1EA42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1798" y="3744808"/>
                <a:ext cx="253274" cy="369332"/>
              </a:xfrm>
              <a:prstGeom prst="rect">
                <a:avLst/>
              </a:prstGeom>
              <a:blipFill>
                <a:blip r:embed="rId26"/>
                <a:stretch>
                  <a:fillRect l="-28571" r="-28571" b="-10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39177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0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2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6" grpId="0"/>
      <p:bldP spid="17" grpId="0"/>
      <p:bldP spid="23" grpId="0"/>
      <p:bldP spid="23" grpId="1"/>
      <p:bldP spid="24" grpId="0"/>
      <p:bldP spid="32" grpId="0"/>
      <p:bldP spid="33" grpId="0"/>
      <p:bldP spid="38" grpId="0"/>
      <p:bldP spid="39" grpId="0"/>
      <p:bldP spid="42" grpId="0"/>
      <p:bldP spid="45" grpId="0"/>
      <p:bldP spid="46" grpId="0"/>
      <p:bldP spid="47" grpId="0"/>
      <p:bldP spid="52" grpId="0"/>
      <p:bldP spid="53" grpId="0"/>
      <p:bldP spid="54" grpId="0"/>
      <p:bldP spid="5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7" name="Picture 5" descr="Рисунок1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4095" y="2966343"/>
            <a:ext cx="1625204" cy="2031206"/>
          </a:xfrm>
          <a:prstGeom prst="rect">
            <a:avLst/>
          </a:prstGeom>
          <a:noFill/>
        </p:spPr>
      </p:pic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188392" y="915055"/>
            <a:ext cx="3726656" cy="539353"/>
          </a:xfrm>
          <a:prstGeom prst="rect">
            <a:avLst/>
          </a:prstGeom>
          <a:gradFill rotWithShape="1">
            <a:gsLst>
              <a:gs pos="0">
                <a:srgbClr val="93B7FF"/>
              </a:gs>
              <a:gs pos="50000">
                <a:schemeClr val="accent1">
                  <a:alpha val="16000"/>
                </a:schemeClr>
              </a:gs>
              <a:gs pos="100000">
                <a:srgbClr val="93B7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700" b="1" i="1" dirty="0">
                <a:solidFill>
                  <a:srgbClr val="000099"/>
                </a:solidFill>
                <a:latin typeface="Times New Roman" pitchFamily="18" charset="0"/>
              </a:rPr>
              <a:t>Решаем неравенства.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1835696" y="1541213"/>
            <a:ext cx="668279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2100" b="1" i="1" dirty="0">
                <a:solidFill>
                  <a:schemeClr val="accent2"/>
                </a:solidFill>
                <a:latin typeface="Times New Roman" pitchFamily="18" charset="0"/>
              </a:rPr>
              <a:t>Решить неравенство – найти значение переменной,</a:t>
            </a:r>
          </a:p>
          <a:p>
            <a:pPr algn="ctr"/>
            <a:r>
              <a:rPr lang="ru-RU" sz="2100" b="1" i="1" dirty="0">
                <a:solidFill>
                  <a:schemeClr val="accent2"/>
                </a:solidFill>
                <a:latin typeface="Times New Roman" pitchFamily="18" charset="0"/>
              </a:rPr>
              <a:t>которое обращает его в верное числовое неравенство.</a:t>
            </a: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2051720" y="2426990"/>
            <a:ext cx="3726656" cy="539353"/>
          </a:xfrm>
          <a:prstGeom prst="rect">
            <a:avLst/>
          </a:prstGeom>
          <a:gradFill rotWithShape="1">
            <a:gsLst>
              <a:gs pos="0">
                <a:srgbClr val="93B7FF"/>
              </a:gs>
              <a:gs pos="50000">
                <a:schemeClr val="accent1">
                  <a:alpha val="16000"/>
                </a:schemeClr>
              </a:gs>
              <a:gs pos="100000">
                <a:srgbClr val="93B7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700" b="1" i="1">
                <a:solidFill>
                  <a:srgbClr val="000099"/>
                </a:solidFill>
                <a:latin typeface="Times New Roman" pitchFamily="18" charset="0"/>
              </a:rPr>
              <a:t>Правила:</a:t>
            </a:r>
          </a:p>
        </p:txBody>
      </p:sp>
      <p:sp>
        <p:nvSpPr>
          <p:cNvPr id="8201" name="Oval 9"/>
          <p:cNvSpPr>
            <a:spLocks noChangeArrowheads="1"/>
          </p:cNvSpPr>
          <p:nvPr/>
        </p:nvSpPr>
        <p:spPr bwMode="auto">
          <a:xfrm>
            <a:off x="3456657" y="3129459"/>
            <a:ext cx="685800" cy="685800"/>
          </a:xfrm>
          <a:prstGeom prst="ellipse">
            <a:avLst/>
          </a:prstGeom>
          <a:gradFill rotWithShape="1">
            <a:gsLst>
              <a:gs pos="0">
                <a:srgbClr val="FFFF00">
                  <a:gamma/>
                  <a:tint val="0"/>
                  <a:invGamma/>
                </a:srgbClr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000" b="1">
                <a:latin typeface="Times New Roman" pitchFamily="18" charset="0"/>
              </a:rPr>
              <a:t>1.</a:t>
            </a:r>
          </a:p>
        </p:txBody>
      </p:sp>
      <p:grpSp>
        <p:nvGrpSpPr>
          <p:cNvPr id="8205" name="Group 13"/>
          <p:cNvGrpSpPr>
            <a:grpSpLocks/>
          </p:cNvGrpSpPr>
          <p:nvPr/>
        </p:nvGrpSpPr>
        <p:grpSpPr bwMode="auto">
          <a:xfrm>
            <a:off x="4428208" y="3075880"/>
            <a:ext cx="2593181" cy="702469"/>
            <a:chOff x="2154" y="1752"/>
            <a:chExt cx="2178" cy="590"/>
          </a:xfrm>
        </p:grpSpPr>
        <p:sp>
          <p:nvSpPr>
            <p:cNvPr id="8202" name="Rectangle 10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175"/>
            </a:p>
          </p:txBody>
        </p:sp>
        <p:graphicFrame>
          <p:nvGraphicFramePr>
            <p:cNvPr id="8203" name="Object 11"/>
            <p:cNvGraphicFramePr>
              <a:graphicFrameLocks noChangeAspect="1"/>
            </p:cNvGraphicFramePr>
            <p:nvPr/>
          </p:nvGraphicFramePr>
          <p:xfrm>
            <a:off x="2154" y="1752"/>
            <a:ext cx="2086" cy="5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1" name="Формула" r:id="rId5" imgW="647419" imgH="177723" progId="Equation.3">
                    <p:embed/>
                  </p:oleObj>
                </mc:Choice>
                <mc:Fallback>
                  <p:oleObj name="Формула" r:id="rId5" imgW="647419" imgH="177723" progId="Equation.3">
                    <p:embed/>
                    <p:pic>
                      <p:nvPicPr>
                        <p:cNvPr id="8203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54" y="1752"/>
                          <a:ext cx="2086" cy="58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207" name="Oval 15"/>
          <p:cNvSpPr>
            <a:spLocks noChangeArrowheads="1"/>
          </p:cNvSpPr>
          <p:nvPr/>
        </p:nvSpPr>
        <p:spPr bwMode="auto">
          <a:xfrm>
            <a:off x="5886724" y="3183036"/>
            <a:ext cx="540544" cy="577454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50" b="1">
                <a:latin typeface="Times New Roman" pitchFamily="18" charset="0"/>
              </a:rPr>
              <a:t>&lt;</a:t>
            </a:r>
            <a:endParaRPr lang="ru-RU" sz="4050" b="1">
              <a:latin typeface="Times New Roman" pitchFamily="18" charset="0"/>
            </a:endParaRPr>
          </a:p>
        </p:txBody>
      </p:sp>
      <p:sp>
        <p:nvSpPr>
          <p:cNvPr id="8209" name="Oval 17"/>
          <p:cNvSpPr>
            <a:spLocks noChangeArrowheads="1"/>
          </p:cNvSpPr>
          <p:nvPr/>
        </p:nvSpPr>
        <p:spPr bwMode="auto">
          <a:xfrm>
            <a:off x="5940301" y="3129459"/>
            <a:ext cx="540544" cy="577453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50" b="1">
                <a:latin typeface="Times New Roman" pitchFamily="18" charset="0"/>
                <a:cs typeface="Times New Roman" pitchFamily="18" charset="0"/>
              </a:rPr>
              <a:t>≥</a:t>
            </a:r>
          </a:p>
        </p:txBody>
      </p:sp>
      <p:sp>
        <p:nvSpPr>
          <p:cNvPr id="8210" name="Oval 18"/>
          <p:cNvSpPr>
            <a:spLocks noChangeArrowheads="1"/>
          </p:cNvSpPr>
          <p:nvPr/>
        </p:nvSpPr>
        <p:spPr bwMode="auto">
          <a:xfrm>
            <a:off x="5940301" y="3129459"/>
            <a:ext cx="540544" cy="577453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50" b="1">
                <a:latin typeface="Times New Roman" pitchFamily="18" charset="0"/>
                <a:cs typeface="Times New Roman" pitchFamily="18" charset="0"/>
              </a:rPr>
              <a:t>≤</a:t>
            </a:r>
          </a:p>
        </p:txBody>
      </p:sp>
      <p:sp>
        <p:nvSpPr>
          <p:cNvPr id="8211" name="Oval 19"/>
          <p:cNvSpPr>
            <a:spLocks noChangeArrowheads="1"/>
          </p:cNvSpPr>
          <p:nvPr/>
        </p:nvSpPr>
        <p:spPr bwMode="auto">
          <a:xfrm>
            <a:off x="5940301" y="3129459"/>
            <a:ext cx="540544" cy="577453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50" b="1">
                <a:latin typeface="Times New Roman" pitchFamily="18" charset="0"/>
                <a:cs typeface="Times New Roman" pitchFamily="18" charset="0"/>
              </a:rPr>
              <a:t>&gt;</a:t>
            </a:r>
          </a:p>
        </p:txBody>
      </p:sp>
      <p:sp>
        <p:nvSpPr>
          <p:cNvPr id="8214" name="AutoShape 22"/>
          <p:cNvSpPr>
            <a:spLocks noChangeArrowheads="1"/>
          </p:cNvSpPr>
          <p:nvPr/>
        </p:nvSpPr>
        <p:spPr bwMode="auto">
          <a:xfrm>
            <a:off x="5562873" y="3670002"/>
            <a:ext cx="2322909" cy="323850"/>
          </a:xfrm>
          <a:prstGeom prst="curvedUpArrow">
            <a:avLst>
              <a:gd name="adj1" fmla="val 143456"/>
              <a:gd name="adj2" fmla="val 286912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8215" name="Oval 23"/>
          <p:cNvSpPr>
            <a:spLocks noChangeArrowheads="1"/>
          </p:cNvSpPr>
          <p:nvPr/>
        </p:nvSpPr>
        <p:spPr bwMode="auto">
          <a:xfrm>
            <a:off x="5077098" y="3075881"/>
            <a:ext cx="971550" cy="792956"/>
          </a:xfrm>
          <a:prstGeom prst="ellipse">
            <a:avLst/>
          </a:prstGeom>
          <a:noFill/>
          <a:ln w="5715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8216" name="AutoShape 24"/>
          <p:cNvSpPr>
            <a:spLocks noChangeArrowheads="1"/>
          </p:cNvSpPr>
          <p:nvPr/>
        </p:nvSpPr>
        <p:spPr bwMode="auto">
          <a:xfrm rot="2761434">
            <a:off x="5789687" y="2314475"/>
            <a:ext cx="248841" cy="1195388"/>
          </a:xfrm>
          <a:prstGeom prst="downArrow">
            <a:avLst>
              <a:gd name="adj1" fmla="val 50000"/>
              <a:gd name="adj2" fmla="val 120096"/>
            </a:avLst>
          </a:prstGeom>
          <a:gradFill rotWithShape="1">
            <a:gsLst>
              <a:gs pos="0">
                <a:srgbClr val="FF0000">
                  <a:gamma/>
                  <a:tint val="0"/>
                  <a:invGamma/>
                </a:srgbClr>
              </a:gs>
              <a:gs pos="50000">
                <a:srgbClr val="FF0000"/>
              </a:gs>
              <a:gs pos="100000">
                <a:srgbClr val="FF0000">
                  <a:gamma/>
                  <a:tint val="0"/>
                  <a:invGamma/>
                </a:srgbClr>
              </a:gs>
            </a:gsLst>
            <a:lin ang="2700000" scaled="1"/>
          </a:gra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grpSp>
        <p:nvGrpSpPr>
          <p:cNvPr id="8217" name="Group 25"/>
          <p:cNvGrpSpPr>
            <a:grpSpLocks/>
          </p:cNvGrpSpPr>
          <p:nvPr/>
        </p:nvGrpSpPr>
        <p:grpSpPr bwMode="auto">
          <a:xfrm>
            <a:off x="4428208" y="4047430"/>
            <a:ext cx="2593181" cy="702469"/>
            <a:chOff x="2154" y="1752"/>
            <a:chExt cx="2178" cy="590"/>
          </a:xfrm>
        </p:grpSpPr>
        <p:sp>
          <p:nvSpPr>
            <p:cNvPr id="8218" name="Rectangle 26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175"/>
            </a:p>
          </p:txBody>
        </p:sp>
        <p:graphicFrame>
          <p:nvGraphicFramePr>
            <p:cNvPr id="8219" name="Object 27"/>
            <p:cNvGraphicFramePr>
              <a:graphicFrameLocks noChangeAspect="1"/>
            </p:cNvGraphicFramePr>
            <p:nvPr/>
          </p:nvGraphicFramePr>
          <p:xfrm>
            <a:off x="2195" y="1752"/>
            <a:ext cx="2004" cy="5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2" name="Формула" r:id="rId7" imgW="622080" imgH="177480" progId="Equation.3">
                    <p:embed/>
                  </p:oleObj>
                </mc:Choice>
                <mc:Fallback>
                  <p:oleObj name="Формула" r:id="rId7" imgW="622080" imgH="177480" progId="Equation.3">
                    <p:embed/>
                    <p:pic>
                      <p:nvPicPr>
                        <p:cNvPr id="8219" name="Object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95" y="1752"/>
                          <a:ext cx="2004" cy="58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220" name="AutoShape 28"/>
          <p:cNvSpPr>
            <a:spLocks noChangeArrowheads="1"/>
          </p:cNvSpPr>
          <p:nvPr/>
        </p:nvSpPr>
        <p:spPr bwMode="auto">
          <a:xfrm rot="2761434">
            <a:off x="6521922" y="3303885"/>
            <a:ext cx="248840" cy="1195388"/>
          </a:xfrm>
          <a:prstGeom prst="downArrow">
            <a:avLst>
              <a:gd name="adj1" fmla="val 50000"/>
              <a:gd name="adj2" fmla="val 120096"/>
            </a:avLst>
          </a:prstGeom>
          <a:gradFill rotWithShape="1">
            <a:gsLst>
              <a:gs pos="0">
                <a:srgbClr val="FF0000">
                  <a:gamma/>
                  <a:tint val="0"/>
                  <a:invGamma/>
                </a:srgbClr>
              </a:gs>
              <a:gs pos="50000">
                <a:srgbClr val="FF0000"/>
              </a:gs>
              <a:gs pos="100000">
                <a:srgbClr val="FF0000">
                  <a:gamma/>
                  <a:tint val="0"/>
                  <a:invGamma/>
                </a:srgbClr>
              </a:gs>
            </a:gsLst>
            <a:lin ang="2700000" scaled="1"/>
          </a:gra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21" name="object 2">
            <a:extLst>
              <a:ext uri="{FF2B5EF4-FFF2-40B4-BE49-F238E27FC236}">
                <a16:creationId xmlns:a16="http://schemas.microsoft.com/office/drawing/2014/main" id="{5D2857A5-A7CD-AC4C-8371-1CE4C702C156}"/>
              </a:ext>
            </a:extLst>
          </p:cNvPr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22" name="object 4">
            <a:extLst>
              <a:ext uri="{FF2B5EF4-FFF2-40B4-BE49-F238E27FC236}">
                <a16:creationId xmlns:a16="http://schemas.microsoft.com/office/drawing/2014/main" id="{38848626-0EC3-3745-BB70-B97A5AE814CF}"/>
              </a:ext>
            </a:extLst>
          </p:cNvPr>
          <p:cNvSpPr txBox="1">
            <a:spLocks/>
          </p:cNvSpPr>
          <p:nvPr/>
        </p:nvSpPr>
        <p:spPr>
          <a:xfrm>
            <a:off x="20283" y="172152"/>
            <a:ext cx="9144000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3200" dirty="0">
                <a:solidFill>
                  <a:schemeClr val="bg1"/>
                </a:solidFill>
              </a:rPr>
              <a:t>РЕШЕНИЕ ЗАДАЧ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1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10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10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82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 tmFilter="0, 0; .2, .5; .8, .5; 1, 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250" autoRev="1" fill="hold"/>
                                        <p:tgtEl>
                                          <p:spTgt spid="82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2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82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500"/>
                            </p:stCondLst>
                            <p:childTnLst>
                              <p:par>
                                <p:cTn id="79" presetID="10" presetClass="exit" presetSubtype="0" fill="hold" grpId="4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 tmFilter="0, 0; .2, .5; .8, .5; 1, 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9" dur="250" autoRev="1" fill="hold"/>
                                        <p:tgtEl>
                                          <p:spTgt spid="82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 tmFilter="0, 0; .2, .5; .8, .5; 1, 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3" dur="250" autoRev="1" fill="hold"/>
                                        <p:tgtEl>
                                          <p:spTgt spid="82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2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 tmFilter="0, 0; .2, .5; .8, .5; 1, 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7" dur="250" autoRev="1" fill="hold"/>
                                        <p:tgtEl>
                                          <p:spTgt spid="82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500"/>
                            </p:stCondLst>
                            <p:childTnLst>
                              <p:par>
                                <p:cTn id="109" presetID="10" presetClass="exit" presetSubtype="0" fill="hold" grpId="4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  <p:bldP spid="8199" grpId="0"/>
      <p:bldP spid="8200" grpId="0" animBg="1"/>
      <p:bldP spid="8201" grpId="0" animBg="1"/>
      <p:bldP spid="8207" grpId="0" animBg="1"/>
      <p:bldP spid="8209" grpId="0" animBg="1"/>
      <p:bldP spid="8210" grpId="0" animBg="1"/>
      <p:bldP spid="8211" grpId="0" animBg="1"/>
      <p:bldP spid="8214" grpId="0" animBg="1"/>
      <p:bldP spid="8215" grpId="0" animBg="1"/>
      <p:bldP spid="8216" grpId="0" animBg="1"/>
      <p:bldP spid="8216" grpId="1" animBg="1"/>
      <p:bldP spid="8216" grpId="2" animBg="1"/>
      <p:bldP spid="8216" grpId="3" animBg="1"/>
      <p:bldP spid="8216" grpId="4" animBg="1"/>
      <p:bldP spid="8220" grpId="0" animBg="1"/>
      <p:bldP spid="8220" grpId="1" animBg="1"/>
      <p:bldP spid="8220" grpId="2" animBg="1"/>
      <p:bldP spid="8220" grpId="3" animBg="1"/>
      <p:bldP spid="8220" grpId="4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Рисунок1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42644" y="2914849"/>
            <a:ext cx="1625204" cy="2031206"/>
          </a:xfrm>
          <a:prstGeom prst="rect">
            <a:avLst/>
          </a:prstGeom>
          <a:noFill/>
        </p:spPr>
      </p:pic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1331119" y="1437085"/>
            <a:ext cx="3726656" cy="539353"/>
          </a:xfrm>
          <a:prstGeom prst="rect">
            <a:avLst/>
          </a:prstGeom>
          <a:gradFill rotWithShape="1">
            <a:gsLst>
              <a:gs pos="0">
                <a:srgbClr val="93B7FF"/>
              </a:gs>
              <a:gs pos="50000">
                <a:schemeClr val="accent1">
                  <a:alpha val="16000"/>
                </a:schemeClr>
              </a:gs>
              <a:gs pos="100000">
                <a:srgbClr val="93B7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700" b="1" i="1">
                <a:solidFill>
                  <a:srgbClr val="000099"/>
                </a:solidFill>
                <a:latin typeface="Times New Roman" pitchFamily="18" charset="0"/>
              </a:rPr>
              <a:t>Правила:</a:t>
            </a:r>
          </a:p>
        </p:txBody>
      </p:sp>
      <p:sp>
        <p:nvSpPr>
          <p:cNvPr id="9222" name="Oval 6"/>
          <p:cNvSpPr>
            <a:spLocks noChangeArrowheads="1"/>
          </p:cNvSpPr>
          <p:nvPr/>
        </p:nvSpPr>
        <p:spPr bwMode="auto">
          <a:xfrm>
            <a:off x="2736056" y="2139554"/>
            <a:ext cx="685800" cy="685800"/>
          </a:xfrm>
          <a:prstGeom prst="ellipse">
            <a:avLst/>
          </a:prstGeom>
          <a:gradFill rotWithShape="1">
            <a:gsLst>
              <a:gs pos="0">
                <a:srgbClr val="FFFF00">
                  <a:gamma/>
                  <a:tint val="0"/>
                  <a:invGamma/>
                </a:srgbClr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000" b="1">
                <a:latin typeface="Times New Roman" pitchFamily="18" charset="0"/>
              </a:rPr>
              <a:t>2</a:t>
            </a:r>
            <a:r>
              <a:rPr lang="ru-RU" sz="3000" b="1">
                <a:latin typeface="Times New Roman" pitchFamily="18" charset="0"/>
              </a:rPr>
              <a:t>.</a:t>
            </a:r>
          </a:p>
        </p:txBody>
      </p:sp>
      <p:grpSp>
        <p:nvGrpSpPr>
          <p:cNvPr id="9223" name="Group 7"/>
          <p:cNvGrpSpPr>
            <a:grpSpLocks/>
          </p:cNvGrpSpPr>
          <p:nvPr/>
        </p:nvGrpSpPr>
        <p:grpSpPr bwMode="auto">
          <a:xfrm>
            <a:off x="3707607" y="2085975"/>
            <a:ext cx="2593181" cy="702469"/>
            <a:chOff x="2154" y="1752"/>
            <a:chExt cx="2178" cy="590"/>
          </a:xfrm>
        </p:grpSpPr>
        <p:sp>
          <p:nvSpPr>
            <p:cNvPr id="9224" name="Rectangle 8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175"/>
            </a:p>
          </p:txBody>
        </p:sp>
        <p:graphicFrame>
          <p:nvGraphicFramePr>
            <p:cNvPr id="9225" name="Object 9"/>
            <p:cNvGraphicFramePr>
              <a:graphicFrameLocks noChangeAspect="1"/>
            </p:cNvGraphicFramePr>
            <p:nvPr/>
          </p:nvGraphicFramePr>
          <p:xfrm>
            <a:off x="2522" y="1752"/>
            <a:ext cx="1350" cy="5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Формула" r:id="rId5" imgW="419040" imgH="177480" progId="Equation.3">
                    <p:embed/>
                  </p:oleObj>
                </mc:Choice>
                <mc:Fallback>
                  <p:oleObj name="Формула" r:id="rId5" imgW="419040" imgH="177480" progId="Equation.3">
                    <p:embed/>
                    <p:pic>
                      <p:nvPicPr>
                        <p:cNvPr id="9225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22" y="1752"/>
                          <a:ext cx="1350" cy="58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226" name="Oval 10"/>
          <p:cNvSpPr>
            <a:spLocks noChangeArrowheads="1"/>
          </p:cNvSpPr>
          <p:nvPr/>
        </p:nvSpPr>
        <p:spPr bwMode="auto">
          <a:xfrm>
            <a:off x="4787504" y="2139554"/>
            <a:ext cx="540544" cy="577453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50" b="1">
                <a:latin typeface="Times New Roman" pitchFamily="18" charset="0"/>
              </a:rPr>
              <a:t>&lt;</a:t>
            </a:r>
            <a:endParaRPr lang="ru-RU" sz="4050" b="1">
              <a:latin typeface="Times New Roman" pitchFamily="18" charset="0"/>
            </a:endParaRPr>
          </a:p>
        </p:txBody>
      </p:sp>
      <p:sp>
        <p:nvSpPr>
          <p:cNvPr id="9227" name="Oval 11"/>
          <p:cNvSpPr>
            <a:spLocks noChangeArrowheads="1"/>
          </p:cNvSpPr>
          <p:nvPr/>
        </p:nvSpPr>
        <p:spPr bwMode="auto">
          <a:xfrm>
            <a:off x="4842273" y="2139554"/>
            <a:ext cx="540544" cy="577453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50" b="1">
                <a:latin typeface="Times New Roman" pitchFamily="18" charset="0"/>
                <a:cs typeface="Times New Roman" pitchFamily="18" charset="0"/>
              </a:rPr>
              <a:t>≥</a:t>
            </a:r>
          </a:p>
        </p:txBody>
      </p:sp>
      <p:sp>
        <p:nvSpPr>
          <p:cNvPr id="9228" name="Oval 12"/>
          <p:cNvSpPr>
            <a:spLocks noChangeArrowheads="1"/>
          </p:cNvSpPr>
          <p:nvPr/>
        </p:nvSpPr>
        <p:spPr bwMode="auto">
          <a:xfrm>
            <a:off x="4842273" y="2139554"/>
            <a:ext cx="540544" cy="577453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50" b="1">
                <a:latin typeface="Times New Roman" pitchFamily="18" charset="0"/>
                <a:cs typeface="Times New Roman" pitchFamily="18" charset="0"/>
              </a:rPr>
              <a:t>≤</a:t>
            </a:r>
          </a:p>
        </p:txBody>
      </p:sp>
      <p:sp>
        <p:nvSpPr>
          <p:cNvPr id="9229" name="Oval 13"/>
          <p:cNvSpPr>
            <a:spLocks noChangeArrowheads="1"/>
          </p:cNvSpPr>
          <p:nvPr/>
        </p:nvSpPr>
        <p:spPr bwMode="auto">
          <a:xfrm>
            <a:off x="4842273" y="2139554"/>
            <a:ext cx="540544" cy="577453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50" b="1">
                <a:latin typeface="Times New Roman" pitchFamily="18" charset="0"/>
                <a:cs typeface="Times New Roman" pitchFamily="18" charset="0"/>
              </a:rPr>
              <a:t>&gt;</a:t>
            </a:r>
          </a:p>
        </p:txBody>
      </p:sp>
      <p:sp>
        <p:nvSpPr>
          <p:cNvPr id="9231" name="Oval 15"/>
          <p:cNvSpPr>
            <a:spLocks noChangeArrowheads="1"/>
          </p:cNvSpPr>
          <p:nvPr/>
        </p:nvSpPr>
        <p:spPr bwMode="auto">
          <a:xfrm>
            <a:off x="4031456" y="2139554"/>
            <a:ext cx="647700" cy="792956"/>
          </a:xfrm>
          <a:prstGeom prst="ellipse">
            <a:avLst/>
          </a:prstGeom>
          <a:noFill/>
          <a:ln w="5715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9232" name="AutoShape 16"/>
          <p:cNvSpPr>
            <a:spLocks noChangeArrowheads="1"/>
          </p:cNvSpPr>
          <p:nvPr/>
        </p:nvSpPr>
        <p:spPr bwMode="auto">
          <a:xfrm rot="14612254">
            <a:off x="3586759" y="2368749"/>
            <a:ext cx="248840" cy="1195388"/>
          </a:xfrm>
          <a:prstGeom prst="downArrow">
            <a:avLst>
              <a:gd name="adj1" fmla="val 50000"/>
              <a:gd name="adj2" fmla="val 120096"/>
            </a:avLst>
          </a:prstGeom>
          <a:gradFill rotWithShape="1">
            <a:gsLst>
              <a:gs pos="0">
                <a:srgbClr val="FF0000">
                  <a:gamma/>
                  <a:tint val="0"/>
                  <a:invGamma/>
                </a:srgbClr>
              </a:gs>
              <a:gs pos="50000">
                <a:srgbClr val="FF0000"/>
              </a:gs>
              <a:gs pos="100000">
                <a:srgbClr val="FF0000">
                  <a:gamma/>
                  <a:tint val="0"/>
                  <a:invGamma/>
                </a:srgbClr>
              </a:gs>
            </a:gsLst>
            <a:lin ang="2700000" scaled="1"/>
          </a:gra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9237" name="Line 21"/>
          <p:cNvSpPr>
            <a:spLocks noChangeShapeType="1"/>
          </p:cNvSpPr>
          <p:nvPr/>
        </p:nvSpPr>
        <p:spPr bwMode="auto">
          <a:xfrm>
            <a:off x="6030516" y="1924051"/>
            <a:ext cx="0" cy="91797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2175"/>
          </a:p>
        </p:txBody>
      </p:sp>
      <p:sp>
        <p:nvSpPr>
          <p:cNvPr id="9238" name="Oval 22"/>
          <p:cNvSpPr>
            <a:spLocks noChangeArrowheads="1"/>
          </p:cNvSpPr>
          <p:nvPr/>
        </p:nvSpPr>
        <p:spPr bwMode="auto">
          <a:xfrm>
            <a:off x="6246019" y="2085975"/>
            <a:ext cx="540544" cy="577454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950" b="1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4950" i="1">
                <a:latin typeface="Times New Roman" pitchFamily="18" charset="0"/>
                <a:cs typeface="Times New Roman" pitchFamily="18" charset="0"/>
              </a:rPr>
              <a:t>а</a:t>
            </a:r>
            <a:endParaRPr lang="en-US" sz="495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239" name="Group 23"/>
          <p:cNvGrpSpPr>
            <a:grpSpLocks/>
          </p:cNvGrpSpPr>
          <p:nvPr/>
        </p:nvGrpSpPr>
        <p:grpSpPr bwMode="auto">
          <a:xfrm>
            <a:off x="2681288" y="3381375"/>
            <a:ext cx="2593181" cy="702469"/>
            <a:chOff x="2154" y="1752"/>
            <a:chExt cx="2178" cy="590"/>
          </a:xfrm>
        </p:grpSpPr>
        <p:sp>
          <p:nvSpPr>
            <p:cNvPr id="9240" name="Rectangle 24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175"/>
            </a:p>
          </p:txBody>
        </p:sp>
        <p:graphicFrame>
          <p:nvGraphicFramePr>
            <p:cNvPr id="9241" name="Object 25"/>
            <p:cNvGraphicFramePr>
              <a:graphicFrameLocks noChangeAspect="1"/>
            </p:cNvGraphicFramePr>
            <p:nvPr/>
          </p:nvGraphicFramePr>
          <p:xfrm>
            <a:off x="2624" y="1752"/>
            <a:ext cx="1145" cy="5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Формула" r:id="rId7" imgW="355320" imgH="177480" progId="Equation.3">
                    <p:embed/>
                  </p:oleObj>
                </mc:Choice>
                <mc:Fallback>
                  <p:oleObj name="Формула" r:id="rId7" imgW="355320" imgH="177480" progId="Equation.3">
                    <p:embed/>
                    <p:pic>
                      <p:nvPicPr>
                        <p:cNvPr id="9241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24" y="1752"/>
                          <a:ext cx="1145" cy="58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243" name="Rectangle 27"/>
          <p:cNvSpPr>
            <a:spLocks noChangeArrowheads="1"/>
          </p:cNvSpPr>
          <p:nvPr/>
        </p:nvSpPr>
        <p:spPr bwMode="auto">
          <a:xfrm>
            <a:off x="1143001" y="2211784"/>
            <a:ext cx="184731" cy="427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 sz="2175"/>
          </a:p>
        </p:txBody>
      </p:sp>
      <p:grpSp>
        <p:nvGrpSpPr>
          <p:cNvPr id="9244" name="Group 28"/>
          <p:cNvGrpSpPr>
            <a:grpSpLocks/>
          </p:cNvGrpSpPr>
          <p:nvPr/>
        </p:nvGrpSpPr>
        <p:grpSpPr bwMode="auto">
          <a:xfrm>
            <a:off x="5922169" y="2895601"/>
            <a:ext cx="1565672" cy="1565672"/>
            <a:chOff x="3334" y="2433"/>
            <a:chExt cx="1315" cy="1315"/>
          </a:xfrm>
        </p:grpSpPr>
        <p:sp>
          <p:nvSpPr>
            <p:cNvPr id="9234" name="Rectangle 18"/>
            <p:cNvSpPr>
              <a:spLocks noChangeArrowheads="1"/>
            </p:cNvSpPr>
            <p:nvPr/>
          </p:nvSpPr>
          <p:spPr bwMode="auto">
            <a:xfrm>
              <a:off x="3334" y="2478"/>
              <a:ext cx="1315" cy="1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175"/>
            </a:p>
          </p:txBody>
        </p:sp>
        <p:graphicFrame>
          <p:nvGraphicFramePr>
            <p:cNvPr id="9242" name="Object 26"/>
            <p:cNvGraphicFramePr>
              <a:graphicFrameLocks noChangeAspect="1"/>
            </p:cNvGraphicFramePr>
            <p:nvPr/>
          </p:nvGraphicFramePr>
          <p:xfrm>
            <a:off x="3334" y="2433"/>
            <a:ext cx="1270" cy="1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Формула" r:id="rId9" imgW="393529" imgH="393529" progId="Equation.3">
                    <p:embed/>
                  </p:oleObj>
                </mc:Choice>
                <mc:Fallback>
                  <p:oleObj name="Формула" r:id="rId9" imgW="393529" imgH="393529" progId="Equation.3">
                    <p:embed/>
                    <p:pic>
                      <p:nvPicPr>
                        <p:cNvPr id="9242" name="Object 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34" y="2433"/>
                          <a:ext cx="1270" cy="127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245" name="AutoShape 29"/>
          <p:cNvSpPr>
            <a:spLocks noChangeArrowheads="1"/>
          </p:cNvSpPr>
          <p:nvPr/>
        </p:nvSpPr>
        <p:spPr bwMode="auto">
          <a:xfrm>
            <a:off x="4733925" y="3543301"/>
            <a:ext cx="1188244" cy="269081"/>
          </a:xfrm>
          <a:prstGeom prst="rightArrow">
            <a:avLst>
              <a:gd name="adj1" fmla="val 50000"/>
              <a:gd name="adj2" fmla="val 110398"/>
            </a:avLst>
          </a:prstGeom>
          <a:gradFill rotWithShape="1">
            <a:gsLst>
              <a:gs pos="0">
                <a:srgbClr val="0000FF">
                  <a:gamma/>
                  <a:tint val="0"/>
                  <a:invGamma/>
                </a:srgbClr>
              </a:gs>
              <a:gs pos="50000">
                <a:srgbClr val="0000FF"/>
              </a:gs>
              <a:gs pos="100000">
                <a:srgbClr val="0000FF">
                  <a:gamma/>
                  <a:tint val="0"/>
                  <a:invGamma/>
                </a:srgbClr>
              </a:gs>
            </a:gsLst>
            <a:lin ang="5400000" scaled="1"/>
          </a:gradFill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41335993-317F-B543-A6A9-C0D4A8200C7B}"/>
              </a:ext>
            </a:extLst>
          </p:cNvPr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27" name="object 4">
            <a:extLst>
              <a:ext uri="{FF2B5EF4-FFF2-40B4-BE49-F238E27FC236}">
                <a16:creationId xmlns:a16="http://schemas.microsoft.com/office/drawing/2014/main" id="{2523A489-AD03-EF46-9A95-D63A189780A3}"/>
              </a:ext>
            </a:extLst>
          </p:cNvPr>
          <p:cNvSpPr txBox="1">
            <a:spLocks/>
          </p:cNvSpPr>
          <p:nvPr/>
        </p:nvSpPr>
        <p:spPr>
          <a:xfrm>
            <a:off x="20283" y="172152"/>
            <a:ext cx="9144000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3200" dirty="0">
                <a:solidFill>
                  <a:schemeClr val="bg1"/>
                </a:solidFill>
              </a:rPr>
              <a:t>РЕШЕНИЕ ЗАДАЧ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10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10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92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92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92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500"/>
                            </p:stCondLst>
                            <p:childTnLst>
                              <p:par>
                                <p:cTn id="6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500"/>
                            </p:stCondLst>
                            <p:childTnLst>
                              <p:par>
                                <p:cTn id="73" presetID="10" presetClass="exit" presetSubtype="0" fill="hold" grpId="4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/>
      <p:bldP spid="9226" grpId="0" animBg="1"/>
      <p:bldP spid="9227" grpId="0" animBg="1"/>
      <p:bldP spid="9228" grpId="0" animBg="1"/>
      <p:bldP spid="9229" grpId="0" animBg="1"/>
      <p:bldP spid="9231" grpId="0" animBg="1"/>
      <p:bldP spid="9232" grpId="0" animBg="1"/>
      <p:bldP spid="9232" grpId="1" animBg="1"/>
      <p:bldP spid="9232" grpId="2" animBg="1"/>
      <p:bldP spid="9232" grpId="3" animBg="1"/>
      <p:bldP spid="9232" grpId="4" animBg="1"/>
      <p:bldP spid="9237" grpId="0" animBg="1"/>
      <p:bldP spid="9238" grpId="0" animBg="1"/>
      <p:bldP spid="924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Рисунок1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7269" y="3112294"/>
            <a:ext cx="1625204" cy="2031206"/>
          </a:xfrm>
          <a:prstGeom prst="rect">
            <a:avLst/>
          </a:prstGeom>
          <a:noFill/>
        </p:spPr>
      </p:pic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331119" y="1437085"/>
            <a:ext cx="3726656" cy="539353"/>
          </a:xfrm>
          <a:prstGeom prst="rect">
            <a:avLst/>
          </a:prstGeom>
          <a:gradFill rotWithShape="1">
            <a:gsLst>
              <a:gs pos="0">
                <a:srgbClr val="93B7FF"/>
              </a:gs>
              <a:gs pos="50000">
                <a:schemeClr val="accent1">
                  <a:alpha val="16000"/>
                </a:schemeClr>
              </a:gs>
              <a:gs pos="100000">
                <a:srgbClr val="93B7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700" b="1" i="1">
                <a:solidFill>
                  <a:srgbClr val="000099"/>
                </a:solidFill>
                <a:latin typeface="Times New Roman" pitchFamily="18" charset="0"/>
              </a:rPr>
              <a:t>Правила:</a:t>
            </a:r>
          </a:p>
        </p:txBody>
      </p:sp>
      <p:sp>
        <p:nvSpPr>
          <p:cNvPr id="10246" name="Oval 6"/>
          <p:cNvSpPr>
            <a:spLocks noChangeArrowheads="1"/>
          </p:cNvSpPr>
          <p:nvPr/>
        </p:nvSpPr>
        <p:spPr bwMode="auto">
          <a:xfrm>
            <a:off x="2736056" y="2139554"/>
            <a:ext cx="685800" cy="685800"/>
          </a:xfrm>
          <a:prstGeom prst="ellipse">
            <a:avLst/>
          </a:prstGeom>
          <a:gradFill rotWithShape="1">
            <a:gsLst>
              <a:gs pos="0">
                <a:srgbClr val="FFFF00">
                  <a:gamma/>
                  <a:tint val="0"/>
                  <a:invGamma/>
                </a:srgbClr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000" b="1">
                <a:latin typeface="Times New Roman" pitchFamily="18" charset="0"/>
              </a:rPr>
              <a:t>2</a:t>
            </a:r>
            <a:r>
              <a:rPr lang="ru-RU" sz="3000" b="1">
                <a:latin typeface="Times New Roman" pitchFamily="18" charset="0"/>
              </a:rPr>
              <a:t>.</a:t>
            </a:r>
          </a:p>
        </p:txBody>
      </p:sp>
      <p:grpSp>
        <p:nvGrpSpPr>
          <p:cNvPr id="10247" name="Group 7"/>
          <p:cNvGrpSpPr>
            <a:grpSpLocks/>
          </p:cNvGrpSpPr>
          <p:nvPr/>
        </p:nvGrpSpPr>
        <p:grpSpPr bwMode="auto">
          <a:xfrm>
            <a:off x="3707607" y="2085975"/>
            <a:ext cx="2593181" cy="702469"/>
            <a:chOff x="2154" y="1752"/>
            <a:chExt cx="2178" cy="590"/>
          </a:xfrm>
        </p:grpSpPr>
        <p:sp>
          <p:nvSpPr>
            <p:cNvPr id="10248" name="Rectangle 8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175"/>
            </a:p>
          </p:txBody>
        </p:sp>
        <p:graphicFrame>
          <p:nvGraphicFramePr>
            <p:cNvPr id="10249" name="Object 9"/>
            <p:cNvGraphicFramePr>
              <a:graphicFrameLocks noChangeAspect="1"/>
            </p:cNvGraphicFramePr>
            <p:nvPr/>
          </p:nvGraphicFramePr>
          <p:xfrm>
            <a:off x="2522" y="1752"/>
            <a:ext cx="1350" cy="5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0" name="Формула" r:id="rId5" imgW="419040" imgH="177480" progId="Equation.3">
                    <p:embed/>
                  </p:oleObj>
                </mc:Choice>
                <mc:Fallback>
                  <p:oleObj name="Формула" r:id="rId5" imgW="419040" imgH="177480" progId="Equation.3">
                    <p:embed/>
                    <p:pic>
                      <p:nvPicPr>
                        <p:cNvPr id="10249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22" y="1752"/>
                          <a:ext cx="1350" cy="58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254" name="Oval 14"/>
          <p:cNvSpPr>
            <a:spLocks noChangeArrowheads="1"/>
          </p:cNvSpPr>
          <p:nvPr/>
        </p:nvSpPr>
        <p:spPr bwMode="auto">
          <a:xfrm>
            <a:off x="4031456" y="2139554"/>
            <a:ext cx="647700" cy="792956"/>
          </a:xfrm>
          <a:prstGeom prst="ellipse">
            <a:avLst/>
          </a:prstGeom>
          <a:noFill/>
          <a:ln w="5715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10255" name="AutoShape 15"/>
          <p:cNvSpPr>
            <a:spLocks noChangeArrowheads="1"/>
          </p:cNvSpPr>
          <p:nvPr/>
        </p:nvSpPr>
        <p:spPr bwMode="auto">
          <a:xfrm rot="14612254">
            <a:off x="3586759" y="2368749"/>
            <a:ext cx="248840" cy="1195388"/>
          </a:xfrm>
          <a:prstGeom prst="downArrow">
            <a:avLst>
              <a:gd name="adj1" fmla="val 50000"/>
              <a:gd name="adj2" fmla="val 120096"/>
            </a:avLst>
          </a:prstGeom>
          <a:gradFill rotWithShape="1">
            <a:gsLst>
              <a:gs pos="0">
                <a:srgbClr val="FF0000">
                  <a:gamma/>
                  <a:tint val="0"/>
                  <a:invGamma/>
                </a:srgbClr>
              </a:gs>
              <a:gs pos="50000">
                <a:srgbClr val="FF0000"/>
              </a:gs>
              <a:gs pos="100000">
                <a:srgbClr val="FF0000">
                  <a:gamma/>
                  <a:tint val="0"/>
                  <a:invGamma/>
                </a:srgbClr>
              </a:gs>
            </a:gsLst>
            <a:lin ang="2700000" scaled="1"/>
          </a:gra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10256" name="Line 16"/>
          <p:cNvSpPr>
            <a:spLocks noChangeShapeType="1"/>
          </p:cNvSpPr>
          <p:nvPr/>
        </p:nvSpPr>
        <p:spPr bwMode="auto">
          <a:xfrm>
            <a:off x="6030516" y="1924051"/>
            <a:ext cx="0" cy="91797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2175"/>
          </a:p>
        </p:txBody>
      </p:sp>
      <p:sp>
        <p:nvSpPr>
          <p:cNvPr id="10257" name="Oval 17"/>
          <p:cNvSpPr>
            <a:spLocks noChangeArrowheads="1"/>
          </p:cNvSpPr>
          <p:nvPr/>
        </p:nvSpPr>
        <p:spPr bwMode="auto">
          <a:xfrm>
            <a:off x="6246019" y="2085975"/>
            <a:ext cx="540544" cy="577454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950" b="1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4950" i="1">
                <a:latin typeface="Times New Roman" pitchFamily="18" charset="0"/>
                <a:cs typeface="Times New Roman" pitchFamily="18" charset="0"/>
              </a:rPr>
              <a:t>а</a:t>
            </a:r>
            <a:endParaRPr lang="en-US" sz="495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258" name="Group 18"/>
          <p:cNvGrpSpPr>
            <a:grpSpLocks/>
          </p:cNvGrpSpPr>
          <p:nvPr/>
        </p:nvGrpSpPr>
        <p:grpSpPr bwMode="auto">
          <a:xfrm>
            <a:off x="2681288" y="3381375"/>
            <a:ext cx="2593181" cy="702469"/>
            <a:chOff x="2154" y="1752"/>
            <a:chExt cx="2178" cy="590"/>
          </a:xfrm>
        </p:grpSpPr>
        <p:sp>
          <p:nvSpPr>
            <p:cNvPr id="10259" name="Rectangle 19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175"/>
            </a:p>
          </p:txBody>
        </p:sp>
        <p:graphicFrame>
          <p:nvGraphicFramePr>
            <p:cNvPr id="10260" name="Object 20"/>
            <p:cNvGraphicFramePr>
              <a:graphicFrameLocks noChangeAspect="1"/>
            </p:cNvGraphicFramePr>
            <p:nvPr/>
          </p:nvGraphicFramePr>
          <p:xfrm>
            <a:off x="2624" y="1752"/>
            <a:ext cx="1145" cy="5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1" name="Формула" r:id="rId7" imgW="355320" imgH="177480" progId="Equation.3">
                    <p:embed/>
                  </p:oleObj>
                </mc:Choice>
                <mc:Fallback>
                  <p:oleObj name="Формула" r:id="rId7" imgW="355320" imgH="177480" progId="Equation.3">
                    <p:embed/>
                    <p:pic>
                      <p:nvPicPr>
                        <p:cNvPr id="10260" name="Object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24" y="1752"/>
                          <a:ext cx="1145" cy="58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262" name="Group 22"/>
          <p:cNvGrpSpPr>
            <a:grpSpLocks/>
          </p:cNvGrpSpPr>
          <p:nvPr/>
        </p:nvGrpSpPr>
        <p:grpSpPr bwMode="auto">
          <a:xfrm>
            <a:off x="5922169" y="2895601"/>
            <a:ext cx="1565672" cy="1565672"/>
            <a:chOff x="3334" y="2433"/>
            <a:chExt cx="1315" cy="1315"/>
          </a:xfrm>
        </p:grpSpPr>
        <p:sp>
          <p:nvSpPr>
            <p:cNvPr id="10263" name="Rectangle 23"/>
            <p:cNvSpPr>
              <a:spLocks noChangeArrowheads="1"/>
            </p:cNvSpPr>
            <p:nvPr/>
          </p:nvSpPr>
          <p:spPr bwMode="auto">
            <a:xfrm>
              <a:off x="3334" y="2478"/>
              <a:ext cx="1315" cy="1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175"/>
            </a:p>
          </p:txBody>
        </p:sp>
        <p:graphicFrame>
          <p:nvGraphicFramePr>
            <p:cNvPr id="10264" name="Object 24"/>
            <p:cNvGraphicFramePr>
              <a:graphicFrameLocks noChangeAspect="1"/>
            </p:cNvGraphicFramePr>
            <p:nvPr/>
          </p:nvGraphicFramePr>
          <p:xfrm>
            <a:off x="3354" y="2433"/>
            <a:ext cx="1229" cy="1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2" name="Формула" r:id="rId9" imgW="380880" imgH="393480" progId="Equation.3">
                    <p:embed/>
                  </p:oleObj>
                </mc:Choice>
                <mc:Fallback>
                  <p:oleObj name="Формула" r:id="rId9" imgW="380880" imgH="393480" progId="Equation.3">
                    <p:embed/>
                    <p:pic>
                      <p:nvPicPr>
                        <p:cNvPr id="10264" name="Object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54" y="2433"/>
                          <a:ext cx="1229" cy="127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265" name="AutoShape 25"/>
          <p:cNvSpPr>
            <a:spLocks noChangeArrowheads="1"/>
          </p:cNvSpPr>
          <p:nvPr/>
        </p:nvSpPr>
        <p:spPr bwMode="auto">
          <a:xfrm>
            <a:off x="4733925" y="3543301"/>
            <a:ext cx="1188244" cy="269081"/>
          </a:xfrm>
          <a:prstGeom prst="rightArrow">
            <a:avLst>
              <a:gd name="adj1" fmla="val 50000"/>
              <a:gd name="adj2" fmla="val 110398"/>
            </a:avLst>
          </a:prstGeom>
          <a:gradFill rotWithShape="1">
            <a:gsLst>
              <a:gs pos="0">
                <a:srgbClr val="0000FF">
                  <a:gamma/>
                  <a:tint val="0"/>
                  <a:invGamma/>
                </a:srgbClr>
              </a:gs>
              <a:gs pos="50000">
                <a:srgbClr val="0000FF"/>
              </a:gs>
              <a:gs pos="100000">
                <a:srgbClr val="0000FF">
                  <a:gamma/>
                  <a:tint val="0"/>
                  <a:invGamma/>
                </a:srgbClr>
              </a:gs>
            </a:gsLst>
            <a:lin ang="5400000" scaled="1"/>
          </a:gradFill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10266" name="Oval 26"/>
          <p:cNvSpPr>
            <a:spLocks noChangeArrowheads="1"/>
          </p:cNvSpPr>
          <p:nvPr/>
        </p:nvSpPr>
        <p:spPr bwMode="auto">
          <a:xfrm>
            <a:off x="6300788" y="3274219"/>
            <a:ext cx="647700" cy="792956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24" name="object 2">
            <a:extLst>
              <a:ext uri="{FF2B5EF4-FFF2-40B4-BE49-F238E27FC236}">
                <a16:creationId xmlns:a16="http://schemas.microsoft.com/office/drawing/2014/main" id="{2BB377FD-0C7C-FA40-A8CF-F938DEF1D702}"/>
              </a:ext>
            </a:extLst>
          </p:cNvPr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25" name="object 4">
            <a:extLst>
              <a:ext uri="{FF2B5EF4-FFF2-40B4-BE49-F238E27FC236}">
                <a16:creationId xmlns:a16="http://schemas.microsoft.com/office/drawing/2014/main" id="{51125DAD-5238-EE46-9487-C81ED017EDDE}"/>
              </a:ext>
            </a:extLst>
          </p:cNvPr>
          <p:cNvSpPr txBox="1">
            <a:spLocks/>
          </p:cNvSpPr>
          <p:nvPr/>
        </p:nvSpPr>
        <p:spPr>
          <a:xfrm>
            <a:off x="20283" y="172152"/>
            <a:ext cx="9144000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3200" dirty="0">
                <a:solidFill>
                  <a:schemeClr val="bg1"/>
                </a:solidFill>
              </a:rPr>
              <a:t>РЕШЕНИЕ ЗАДАЧ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1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102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 tmFilter="0, 0; .2, .5; .8, .5; 1, 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250" autoRev="1" fill="hold"/>
                                        <p:tgtEl>
                                          <p:spTgt spid="102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102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00"/>
                            </p:stCondLst>
                            <p:childTnLst>
                              <p:par>
                                <p:cTn id="50" presetID="10" presetClass="exit" presetSubtype="0" fill="hold" grpId="4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9" dur="10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4" grpId="0" animBg="1"/>
      <p:bldP spid="10255" grpId="0" animBg="1"/>
      <p:bldP spid="10255" grpId="1" animBg="1"/>
      <p:bldP spid="10255" grpId="2" animBg="1"/>
      <p:bldP spid="10255" grpId="3" animBg="1"/>
      <p:bldP spid="10255" grpId="4" animBg="1"/>
      <p:bldP spid="10256" grpId="0" animBg="1"/>
      <p:bldP spid="10257" grpId="0" animBg="1"/>
      <p:bldP spid="10265" grpId="0" animBg="1"/>
      <p:bldP spid="1026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Рисунок1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7269" y="3112294"/>
            <a:ext cx="1625204" cy="2031206"/>
          </a:xfrm>
          <a:prstGeom prst="rect">
            <a:avLst/>
          </a:prstGeom>
          <a:noFill/>
        </p:spPr>
      </p:pic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1331119" y="1437085"/>
            <a:ext cx="3726656" cy="539353"/>
          </a:xfrm>
          <a:prstGeom prst="rect">
            <a:avLst/>
          </a:prstGeom>
          <a:gradFill rotWithShape="1">
            <a:gsLst>
              <a:gs pos="0">
                <a:srgbClr val="93B7FF"/>
              </a:gs>
              <a:gs pos="50000">
                <a:schemeClr val="accent1">
                  <a:alpha val="16000"/>
                </a:schemeClr>
              </a:gs>
              <a:gs pos="100000">
                <a:srgbClr val="93B7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700" b="1" i="1">
                <a:solidFill>
                  <a:srgbClr val="000099"/>
                </a:solidFill>
                <a:latin typeface="Times New Roman" pitchFamily="18" charset="0"/>
              </a:rPr>
              <a:t>Правила:</a:t>
            </a:r>
          </a:p>
        </p:txBody>
      </p:sp>
      <p:sp>
        <p:nvSpPr>
          <p:cNvPr id="12294" name="Oval 6"/>
          <p:cNvSpPr>
            <a:spLocks noChangeArrowheads="1"/>
          </p:cNvSpPr>
          <p:nvPr/>
        </p:nvSpPr>
        <p:spPr bwMode="auto">
          <a:xfrm>
            <a:off x="2736056" y="2139554"/>
            <a:ext cx="685800" cy="685800"/>
          </a:xfrm>
          <a:prstGeom prst="ellipse">
            <a:avLst/>
          </a:prstGeom>
          <a:gradFill rotWithShape="1">
            <a:gsLst>
              <a:gs pos="0">
                <a:srgbClr val="FFFF00">
                  <a:gamma/>
                  <a:tint val="0"/>
                  <a:invGamma/>
                </a:srgbClr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000" b="1">
                <a:latin typeface="Times New Roman" pitchFamily="18" charset="0"/>
              </a:rPr>
              <a:t>2</a:t>
            </a:r>
            <a:r>
              <a:rPr lang="ru-RU" sz="3000" b="1">
                <a:latin typeface="Times New Roman" pitchFamily="18" charset="0"/>
              </a:rPr>
              <a:t>.</a:t>
            </a:r>
          </a:p>
        </p:txBody>
      </p:sp>
      <p:grpSp>
        <p:nvGrpSpPr>
          <p:cNvPr id="12295" name="Group 7"/>
          <p:cNvGrpSpPr>
            <a:grpSpLocks/>
          </p:cNvGrpSpPr>
          <p:nvPr/>
        </p:nvGrpSpPr>
        <p:grpSpPr bwMode="auto">
          <a:xfrm>
            <a:off x="3707607" y="2085975"/>
            <a:ext cx="2593181" cy="702469"/>
            <a:chOff x="2154" y="1752"/>
            <a:chExt cx="2178" cy="590"/>
          </a:xfrm>
        </p:grpSpPr>
        <p:sp>
          <p:nvSpPr>
            <p:cNvPr id="12296" name="Rectangle 8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175"/>
            </a:p>
          </p:txBody>
        </p:sp>
        <p:graphicFrame>
          <p:nvGraphicFramePr>
            <p:cNvPr id="12297" name="Object 9"/>
            <p:cNvGraphicFramePr>
              <a:graphicFrameLocks noChangeAspect="1"/>
            </p:cNvGraphicFramePr>
            <p:nvPr/>
          </p:nvGraphicFramePr>
          <p:xfrm>
            <a:off x="2522" y="1752"/>
            <a:ext cx="1350" cy="5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4" name="Формула" r:id="rId5" imgW="419040" imgH="177480" progId="Equation.3">
                    <p:embed/>
                  </p:oleObj>
                </mc:Choice>
                <mc:Fallback>
                  <p:oleObj name="Формула" r:id="rId5" imgW="419040" imgH="177480" progId="Equation.3">
                    <p:embed/>
                    <p:pic>
                      <p:nvPicPr>
                        <p:cNvPr id="12297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22" y="1752"/>
                          <a:ext cx="1350" cy="58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298" name="Oval 10"/>
          <p:cNvSpPr>
            <a:spLocks noChangeArrowheads="1"/>
          </p:cNvSpPr>
          <p:nvPr/>
        </p:nvSpPr>
        <p:spPr bwMode="auto">
          <a:xfrm>
            <a:off x="4031456" y="2139554"/>
            <a:ext cx="647700" cy="792956"/>
          </a:xfrm>
          <a:prstGeom prst="ellipse">
            <a:avLst/>
          </a:prstGeom>
          <a:noFill/>
          <a:ln w="5715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12299" name="AutoShape 11"/>
          <p:cNvSpPr>
            <a:spLocks noChangeArrowheads="1"/>
          </p:cNvSpPr>
          <p:nvPr/>
        </p:nvSpPr>
        <p:spPr bwMode="auto">
          <a:xfrm rot="14612254">
            <a:off x="3586759" y="2368749"/>
            <a:ext cx="248840" cy="1195388"/>
          </a:xfrm>
          <a:prstGeom prst="downArrow">
            <a:avLst>
              <a:gd name="adj1" fmla="val 50000"/>
              <a:gd name="adj2" fmla="val 120096"/>
            </a:avLst>
          </a:prstGeom>
          <a:gradFill rotWithShape="1">
            <a:gsLst>
              <a:gs pos="0">
                <a:srgbClr val="FF0000">
                  <a:gamma/>
                  <a:tint val="0"/>
                  <a:invGamma/>
                </a:srgbClr>
              </a:gs>
              <a:gs pos="50000">
                <a:srgbClr val="FF0000"/>
              </a:gs>
              <a:gs pos="100000">
                <a:srgbClr val="FF0000">
                  <a:gamma/>
                  <a:tint val="0"/>
                  <a:invGamma/>
                </a:srgbClr>
              </a:gs>
            </a:gsLst>
            <a:lin ang="2700000" scaled="1"/>
          </a:gra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>
            <a:off x="6030516" y="1924051"/>
            <a:ext cx="0" cy="91797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2175"/>
          </a:p>
        </p:txBody>
      </p:sp>
      <p:sp>
        <p:nvSpPr>
          <p:cNvPr id="12301" name="Oval 13"/>
          <p:cNvSpPr>
            <a:spLocks noChangeArrowheads="1"/>
          </p:cNvSpPr>
          <p:nvPr/>
        </p:nvSpPr>
        <p:spPr bwMode="auto">
          <a:xfrm>
            <a:off x="6246019" y="2085975"/>
            <a:ext cx="540544" cy="577454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950" b="1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4950" i="1">
                <a:latin typeface="Times New Roman" pitchFamily="18" charset="0"/>
                <a:cs typeface="Times New Roman" pitchFamily="18" charset="0"/>
              </a:rPr>
              <a:t>а</a:t>
            </a:r>
            <a:endParaRPr lang="en-US" sz="495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302" name="Group 14"/>
          <p:cNvGrpSpPr>
            <a:grpSpLocks/>
          </p:cNvGrpSpPr>
          <p:nvPr/>
        </p:nvGrpSpPr>
        <p:grpSpPr bwMode="auto">
          <a:xfrm>
            <a:off x="2681288" y="3381375"/>
            <a:ext cx="2593181" cy="702469"/>
            <a:chOff x="2154" y="1752"/>
            <a:chExt cx="2178" cy="590"/>
          </a:xfrm>
        </p:grpSpPr>
        <p:sp>
          <p:nvSpPr>
            <p:cNvPr id="12303" name="Rectangle 15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175"/>
            </a:p>
          </p:txBody>
        </p:sp>
        <p:graphicFrame>
          <p:nvGraphicFramePr>
            <p:cNvPr id="12304" name="Object 16"/>
            <p:cNvGraphicFramePr>
              <a:graphicFrameLocks noChangeAspect="1"/>
            </p:cNvGraphicFramePr>
            <p:nvPr/>
          </p:nvGraphicFramePr>
          <p:xfrm>
            <a:off x="2624" y="1752"/>
            <a:ext cx="1145" cy="5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5" name="Формула" r:id="rId7" imgW="355320" imgH="177480" progId="Equation.3">
                    <p:embed/>
                  </p:oleObj>
                </mc:Choice>
                <mc:Fallback>
                  <p:oleObj name="Формула" r:id="rId7" imgW="355320" imgH="177480" progId="Equation.3">
                    <p:embed/>
                    <p:pic>
                      <p:nvPicPr>
                        <p:cNvPr id="12304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24" y="1752"/>
                          <a:ext cx="1145" cy="58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305" name="Group 17"/>
          <p:cNvGrpSpPr>
            <a:grpSpLocks/>
          </p:cNvGrpSpPr>
          <p:nvPr/>
        </p:nvGrpSpPr>
        <p:grpSpPr bwMode="auto">
          <a:xfrm>
            <a:off x="5922169" y="2895601"/>
            <a:ext cx="1565672" cy="1565672"/>
            <a:chOff x="3334" y="2433"/>
            <a:chExt cx="1315" cy="1315"/>
          </a:xfrm>
        </p:grpSpPr>
        <p:sp>
          <p:nvSpPr>
            <p:cNvPr id="12306" name="Rectangle 18"/>
            <p:cNvSpPr>
              <a:spLocks noChangeArrowheads="1"/>
            </p:cNvSpPr>
            <p:nvPr/>
          </p:nvSpPr>
          <p:spPr bwMode="auto">
            <a:xfrm>
              <a:off x="3334" y="2478"/>
              <a:ext cx="1315" cy="1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175"/>
            </a:p>
          </p:txBody>
        </p:sp>
        <p:graphicFrame>
          <p:nvGraphicFramePr>
            <p:cNvPr id="12307" name="Object 19"/>
            <p:cNvGraphicFramePr>
              <a:graphicFrameLocks noChangeAspect="1"/>
            </p:cNvGraphicFramePr>
            <p:nvPr/>
          </p:nvGraphicFramePr>
          <p:xfrm>
            <a:off x="3354" y="2433"/>
            <a:ext cx="1229" cy="1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6" name="Формула" r:id="rId9" imgW="380880" imgH="393480" progId="Equation.3">
                    <p:embed/>
                  </p:oleObj>
                </mc:Choice>
                <mc:Fallback>
                  <p:oleObj name="Формула" r:id="rId9" imgW="380880" imgH="393480" progId="Equation.3">
                    <p:embed/>
                    <p:pic>
                      <p:nvPicPr>
                        <p:cNvPr id="12307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54" y="2433"/>
                          <a:ext cx="1229" cy="127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308" name="AutoShape 20"/>
          <p:cNvSpPr>
            <a:spLocks noChangeArrowheads="1"/>
          </p:cNvSpPr>
          <p:nvPr/>
        </p:nvSpPr>
        <p:spPr bwMode="auto">
          <a:xfrm>
            <a:off x="4733925" y="3543301"/>
            <a:ext cx="1188244" cy="269081"/>
          </a:xfrm>
          <a:prstGeom prst="rightArrow">
            <a:avLst>
              <a:gd name="adj1" fmla="val 50000"/>
              <a:gd name="adj2" fmla="val 110398"/>
            </a:avLst>
          </a:prstGeom>
          <a:gradFill rotWithShape="1">
            <a:gsLst>
              <a:gs pos="0">
                <a:srgbClr val="0000FF">
                  <a:gamma/>
                  <a:tint val="0"/>
                  <a:invGamma/>
                </a:srgbClr>
              </a:gs>
              <a:gs pos="50000">
                <a:srgbClr val="0000FF"/>
              </a:gs>
              <a:gs pos="100000">
                <a:srgbClr val="0000FF">
                  <a:gamma/>
                  <a:tint val="0"/>
                  <a:invGamma/>
                </a:srgbClr>
              </a:gs>
            </a:gsLst>
            <a:lin ang="5400000" scaled="1"/>
          </a:gradFill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12309" name="Oval 21"/>
          <p:cNvSpPr>
            <a:spLocks noChangeArrowheads="1"/>
          </p:cNvSpPr>
          <p:nvPr/>
        </p:nvSpPr>
        <p:spPr bwMode="auto">
          <a:xfrm>
            <a:off x="6300788" y="3274219"/>
            <a:ext cx="647700" cy="792956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2345606" y="4433888"/>
            <a:ext cx="565539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ru-RU" sz="2100" b="1" i="1">
                <a:solidFill>
                  <a:srgbClr val="CC0000"/>
                </a:solidFill>
                <a:latin typeface="Times New Roman" pitchFamily="18" charset="0"/>
              </a:rPr>
              <a:t>При делении (умножении) на отрицательное</a:t>
            </a:r>
          </a:p>
          <a:p>
            <a:pPr algn="r"/>
            <a:r>
              <a:rPr lang="ru-RU" sz="2100" b="1" i="1">
                <a:solidFill>
                  <a:srgbClr val="CC0000"/>
                </a:solidFill>
                <a:latin typeface="Times New Roman" pitchFamily="18" charset="0"/>
              </a:rPr>
              <a:t> число знак неравенства меняется.</a:t>
            </a:r>
          </a:p>
        </p:txBody>
      </p:sp>
      <p:sp>
        <p:nvSpPr>
          <p:cNvPr id="12311" name="Oval 23"/>
          <p:cNvSpPr>
            <a:spLocks noChangeArrowheads="1"/>
          </p:cNvSpPr>
          <p:nvPr/>
        </p:nvSpPr>
        <p:spPr bwMode="auto">
          <a:xfrm>
            <a:off x="4787504" y="2139554"/>
            <a:ext cx="647700" cy="792956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24" name="object 2">
            <a:extLst>
              <a:ext uri="{FF2B5EF4-FFF2-40B4-BE49-F238E27FC236}">
                <a16:creationId xmlns:a16="http://schemas.microsoft.com/office/drawing/2014/main" id="{A4915AC4-5667-7A49-9079-78B46562D376}"/>
              </a:ext>
            </a:extLst>
          </p:cNvPr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25" name="object 4">
            <a:extLst>
              <a:ext uri="{FF2B5EF4-FFF2-40B4-BE49-F238E27FC236}">
                <a16:creationId xmlns:a16="http://schemas.microsoft.com/office/drawing/2014/main" id="{962E9DE6-CB9F-BF48-9711-48EF9BDFD791}"/>
              </a:ext>
            </a:extLst>
          </p:cNvPr>
          <p:cNvSpPr txBox="1">
            <a:spLocks/>
          </p:cNvSpPr>
          <p:nvPr/>
        </p:nvSpPr>
        <p:spPr>
          <a:xfrm>
            <a:off x="20283" y="172152"/>
            <a:ext cx="9144000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3200" dirty="0">
                <a:solidFill>
                  <a:schemeClr val="bg1"/>
                </a:solidFill>
              </a:rPr>
              <a:t>РЕШЕНИЕ ЗАДАЧ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1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1229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 tmFilter="0, 0; .2, .5; .8, .5; 1, 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250" autoRev="1" fill="hold"/>
                                        <p:tgtEl>
                                          <p:spTgt spid="1229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1229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00"/>
                            </p:stCondLst>
                            <p:childTnLst>
                              <p:par>
                                <p:cTn id="50" presetID="10" presetClass="exit" presetSubtype="0" fill="hold" grpId="4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1" presetClass="exit" presetSubtype="1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54" dur="1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10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5" dur="10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0" dur="80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8" grpId="0" animBg="1"/>
      <p:bldP spid="12298" grpId="1" animBg="1"/>
      <p:bldP spid="12299" grpId="0" animBg="1"/>
      <p:bldP spid="12299" grpId="1" animBg="1"/>
      <p:bldP spid="12299" grpId="2" animBg="1"/>
      <p:bldP spid="12299" grpId="3" animBg="1"/>
      <p:bldP spid="12299" grpId="4" animBg="1"/>
      <p:bldP spid="12300" grpId="0" animBg="1"/>
      <p:bldP spid="12301" grpId="0" animBg="1"/>
      <p:bldP spid="12308" grpId="0" animBg="1"/>
      <p:bldP spid="12309" grpId="0" animBg="1"/>
      <p:bldP spid="12310" grpId="0"/>
      <p:bldP spid="123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Oval 5"/>
          <p:cNvSpPr>
            <a:spLocks noChangeArrowheads="1"/>
          </p:cNvSpPr>
          <p:nvPr/>
        </p:nvSpPr>
        <p:spPr bwMode="auto">
          <a:xfrm>
            <a:off x="1139186" y="899111"/>
            <a:ext cx="685800" cy="6858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000" b="1">
                <a:latin typeface="Times New Roman" pitchFamily="18" charset="0"/>
              </a:rPr>
              <a:t>1.</a:t>
            </a:r>
          </a:p>
        </p:txBody>
      </p:sp>
      <p:pic>
        <p:nvPicPr>
          <p:cNvPr id="13318" name="Picture 6" descr="Рисунок1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7269" y="3112294"/>
            <a:ext cx="1625204" cy="2031206"/>
          </a:xfrm>
          <a:prstGeom prst="rect">
            <a:avLst/>
          </a:prstGeom>
          <a:noFill/>
        </p:spPr>
      </p:pic>
      <p:grpSp>
        <p:nvGrpSpPr>
          <p:cNvPr id="13319" name="Group 7"/>
          <p:cNvGrpSpPr>
            <a:grpSpLocks/>
          </p:cNvGrpSpPr>
          <p:nvPr/>
        </p:nvGrpSpPr>
        <p:grpSpPr bwMode="auto">
          <a:xfrm>
            <a:off x="3113485" y="735806"/>
            <a:ext cx="3236119" cy="539354"/>
            <a:chOff x="1704" y="1752"/>
            <a:chExt cx="2986" cy="590"/>
          </a:xfrm>
        </p:grpSpPr>
        <p:sp>
          <p:nvSpPr>
            <p:cNvPr id="13320" name="Rectangle 8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175"/>
            </a:p>
          </p:txBody>
        </p:sp>
        <p:graphicFrame>
          <p:nvGraphicFramePr>
            <p:cNvPr id="13321" name="Object 9"/>
            <p:cNvGraphicFramePr>
              <a:graphicFrameLocks noChangeAspect="1"/>
            </p:cNvGraphicFramePr>
            <p:nvPr/>
          </p:nvGraphicFramePr>
          <p:xfrm>
            <a:off x="1704" y="1752"/>
            <a:ext cx="2986" cy="5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0" name="Формула" r:id="rId5" imgW="927000" imgH="177480" progId="Equation.3">
                    <p:embed/>
                  </p:oleObj>
                </mc:Choice>
                <mc:Fallback>
                  <p:oleObj name="Формула" r:id="rId5" imgW="927000" imgH="177480" progId="Equation.3">
                    <p:embed/>
                    <p:pic>
                      <p:nvPicPr>
                        <p:cNvPr id="13321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04" y="1752"/>
                          <a:ext cx="2986" cy="58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322" name="AutoShape 10"/>
          <p:cNvSpPr>
            <a:spLocks noChangeArrowheads="1"/>
          </p:cNvSpPr>
          <p:nvPr/>
        </p:nvSpPr>
        <p:spPr bwMode="auto">
          <a:xfrm>
            <a:off x="4625579" y="1221582"/>
            <a:ext cx="161925" cy="378619"/>
          </a:xfrm>
          <a:prstGeom prst="upDownArrow">
            <a:avLst>
              <a:gd name="adj1" fmla="val 50000"/>
              <a:gd name="adj2" fmla="val 46765"/>
            </a:avLst>
          </a:prstGeom>
          <a:gradFill rotWithShape="1">
            <a:gsLst>
              <a:gs pos="0">
                <a:srgbClr val="0000FF">
                  <a:gamma/>
                  <a:tint val="0"/>
                  <a:invGamma/>
                </a:srgbClr>
              </a:gs>
              <a:gs pos="50000">
                <a:srgbClr val="0000FF"/>
              </a:gs>
              <a:gs pos="100000">
                <a:srgbClr val="0000FF">
                  <a:gamma/>
                  <a:tint val="0"/>
                  <a:invGamma/>
                </a:srgbClr>
              </a:gs>
            </a:gsLst>
            <a:lin ang="0" scaled="1"/>
          </a:gradFill>
          <a:ln w="254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grpSp>
        <p:nvGrpSpPr>
          <p:cNvPr id="13323" name="Group 11"/>
          <p:cNvGrpSpPr>
            <a:grpSpLocks/>
          </p:cNvGrpSpPr>
          <p:nvPr/>
        </p:nvGrpSpPr>
        <p:grpSpPr bwMode="auto">
          <a:xfrm>
            <a:off x="2897982" y="1545431"/>
            <a:ext cx="3502819" cy="539354"/>
            <a:chOff x="1582" y="1752"/>
            <a:chExt cx="3232" cy="590"/>
          </a:xfrm>
        </p:grpSpPr>
        <p:sp>
          <p:nvSpPr>
            <p:cNvPr id="13324" name="Rectangle 12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175"/>
            </a:p>
          </p:txBody>
        </p:sp>
        <p:graphicFrame>
          <p:nvGraphicFramePr>
            <p:cNvPr id="13325" name="Object 13"/>
            <p:cNvGraphicFramePr>
              <a:graphicFrameLocks noChangeAspect="1"/>
            </p:cNvGraphicFramePr>
            <p:nvPr/>
          </p:nvGraphicFramePr>
          <p:xfrm>
            <a:off x="1582" y="1752"/>
            <a:ext cx="3232" cy="5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1" name="Формула" r:id="rId7" imgW="1002960" imgH="177480" progId="Equation.3">
                    <p:embed/>
                  </p:oleObj>
                </mc:Choice>
                <mc:Fallback>
                  <p:oleObj name="Формула" r:id="rId7" imgW="1002960" imgH="177480" progId="Equation.3">
                    <p:embed/>
                    <p:pic>
                      <p:nvPicPr>
                        <p:cNvPr id="13325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82" y="1752"/>
                          <a:ext cx="3232" cy="58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326" name="AutoShape 14"/>
          <p:cNvSpPr>
            <a:spLocks noChangeArrowheads="1"/>
          </p:cNvSpPr>
          <p:nvPr/>
        </p:nvSpPr>
        <p:spPr bwMode="auto">
          <a:xfrm>
            <a:off x="4625579" y="2031207"/>
            <a:ext cx="161925" cy="378619"/>
          </a:xfrm>
          <a:prstGeom prst="upDownArrow">
            <a:avLst>
              <a:gd name="adj1" fmla="val 50000"/>
              <a:gd name="adj2" fmla="val 46765"/>
            </a:avLst>
          </a:prstGeom>
          <a:gradFill rotWithShape="1">
            <a:gsLst>
              <a:gs pos="0">
                <a:srgbClr val="0000FF">
                  <a:gamma/>
                  <a:tint val="0"/>
                  <a:invGamma/>
                </a:srgbClr>
              </a:gs>
              <a:gs pos="50000">
                <a:srgbClr val="0000FF"/>
              </a:gs>
              <a:gs pos="100000">
                <a:srgbClr val="0000FF">
                  <a:gamma/>
                  <a:tint val="0"/>
                  <a:invGamma/>
                </a:srgbClr>
              </a:gs>
            </a:gsLst>
            <a:lin ang="0" scaled="1"/>
          </a:gradFill>
          <a:ln w="254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grpSp>
        <p:nvGrpSpPr>
          <p:cNvPr id="13327" name="Group 15"/>
          <p:cNvGrpSpPr>
            <a:grpSpLocks/>
          </p:cNvGrpSpPr>
          <p:nvPr/>
        </p:nvGrpSpPr>
        <p:grpSpPr bwMode="auto">
          <a:xfrm>
            <a:off x="3654029" y="2356248"/>
            <a:ext cx="2359819" cy="539353"/>
            <a:chOff x="2154" y="1752"/>
            <a:chExt cx="2178" cy="590"/>
          </a:xfrm>
        </p:grpSpPr>
        <p:sp>
          <p:nvSpPr>
            <p:cNvPr id="13328" name="Rectangle 16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175"/>
            </a:p>
          </p:txBody>
        </p:sp>
        <p:graphicFrame>
          <p:nvGraphicFramePr>
            <p:cNvPr id="13329" name="Object 17"/>
            <p:cNvGraphicFramePr>
              <a:graphicFrameLocks noChangeAspect="1"/>
            </p:cNvGraphicFramePr>
            <p:nvPr/>
          </p:nvGraphicFramePr>
          <p:xfrm>
            <a:off x="2380" y="1752"/>
            <a:ext cx="1636" cy="5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2" name="Формула" r:id="rId9" imgW="507960" imgH="177480" progId="Equation.3">
                    <p:embed/>
                  </p:oleObj>
                </mc:Choice>
                <mc:Fallback>
                  <p:oleObj name="Формула" r:id="rId9" imgW="507960" imgH="177480" progId="Equation.3">
                    <p:embed/>
                    <p:pic>
                      <p:nvPicPr>
                        <p:cNvPr id="13329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80" y="1752"/>
                          <a:ext cx="1636" cy="58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330" name="AutoShape 18"/>
          <p:cNvSpPr>
            <a:spLocks noChangeArrowheads="1"/>
          </p:cNvSpPr>
          <p:nvPr/>
        </p:nvSpPr>
        <p:spPr bwMode="auto">
          <a:xfrm>
            <a:off x="4625579" y="2842023"/>
            <a:ext cx="161925" cy="378619"/>
          </a:xfrm>
          <a:prstGeom prst="upDownArrow">
            <a:avLst>
              <a:gd name="adj1" fmla="val 50000"/>
              <a:gd name="adj2" fmla="val 46765"/>
            </a:avLst>
          </a:prstGeom>
          <a:gradFill rotWithShape="1">
            <a:gsLst>
              <a:gs pos="0">
                <a:srgbClr val="0000FF">
                  <a:gamma/>
                  <a:tint val="0"/>
                  <a:invGamma/>
                </a:srgbClr>
              </a:gs>
              <a:gs pos="50000">
                <a:srgbClr val="0000FF"/>
              </a:gs>
              <a:gs pos="100000">
                <a:srgbClr val="0000FF">
                  <a:gamma/>
                  <a:tint val="0"/>
                  <a:invGamma/>
                </a:srgbClr>
              </a:gs>
            </a:gsLst>
            <a:lin ang="0" scaled="1"/>
          </a:gradFill>
          <a:ln w="254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grpSp>
        <p:nvGrpSpPr>
          <p:cNvPr id="13331" name="Group 19"/>
          <p:cNvGrpSpPr>
            <a:grpSpLocks/>
          </p:cNvGrpSpPr>
          <p:nvPr/>
        </p:nvGrpSpPr>
        <p:grpSpPr bwMode="auto">
          <a:xfrm>
            <a:off x="3762375" y="3112294"/>
            <a:ext cx="2359819" cy="539354"/>
            <a:chOff x="2154" y="1752"/>
            <a:chExt cx="2178" cy="590"/>
          </a:xfrm>
        </p:grpSpPr>
        <p:sp>
          <p:nvSpPr>
            <p:cNvPr id="13332" name="Rectangle 20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175"/>
            </a:p>
          </p:txBody>
        </p:sp>
        <p:graphicFrame>
          <p:nvGraphicFramePr>
            <p:cNvPr id="13333" name="Object 21"/>
            <p:cNvGraphicFramePr>
              <a:graphicFrameLocks noChangeAspect="1"/>
            </p:cNvGraphicFramePr>
            <p:nvPr/>
          </p:nvGraphicFramePr>
          <p:xfrm>
            <a:off x="2502" y="1752"/>
            <a:ext cx="1390" cy="5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3" name="Формула" r:id="rId11" imgW="431640" imgH="177480" progId="Equation.3">
                    <p:embed/>
                  </p:oleObj>
                </mc:Choice>
                <mc:Fallback>
                  <p:oleObj name="Формула" r:id="rId11" imgW="431640" imgH="177480" progId="Equation.3">
                    <p:embed/>
                    <p:pic>
                      <p:nvPicPr>
                        <p:cNvPr id="13333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02" y="1752"/>
                          <a:ext cx="1390" cy="58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3545682" y="3868341"/>
            <a:ext cx="2969419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 sz="2175"/>
          </a:p>
        </p:txBody>
      </p:sp>
      <p:sp>
        <p:nvSpPr>
          <p:cNvPr id="13336" name="Oval 24"/>
          <p:cNvSpPr>
            <a:spLocks noChangeArrowheads="1"/>
          </p:cNvSpPr>
          <p:nvPr/>
        </p:nvSpPr>
        <p:spPr bwMode="auto">
          <a:xfrm>
            <a:off x="5381626" y="3814763"/>
            <a:ext cx="108347" cy="108347"/>
          </a:xfrm>
          <a:prstGeom prst="ellipse">
            <a:avLst/>
          </a:prstGeom>
          <a:solidFill>
            <a:schemeClr val="tx1"/>
          </a:solidFill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13337" name="Text Box 25"/>
          <p:cNvSpPr txBox="1">
            <a:spLocks noChangeArrowheads="1"/>
          </p:cNvSpPr>
          <p:nvPr/>
        </p:nvSpPr>
        <p:spPr bwMode="auto">
          <a:xfrm>
            <a:off x="5219700" y="3868341"/>
            <a:ext cx="39171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latin typeface="Times New Roman" pitchFamily="18" charset="0"/>
              </a:rPr>
              <a:t>-3</a:t>
            </a:r>
          </a:p>
        </p:txBody>
      </p:sp>
      <p:sp>
        <p:nvSpPr>
          <p:cNvPr id="13338" name="Line 26"/>
          <p:cNvSpPr>
            <a:spLocks noChangeShapeType="1"/>
          </p:cNvSpPr>
          <p:nvPr/>
        </p:nvSpPr>
        <p:spPr bwMode="auto">
          <a:xfrm>
            <a:off x="3545681" y="3759994"/>
            <a:ext cx="1890713" cy="0"/>
          </a:xfrm>
          <a:prstGeom prst="line">
            <a:avLst/>
          </a:prstGeom>
          <a:noFill/>
          <a:ln w="152400">
            <a:pattFill prst="wdDnDiag">
              <a:fgClr>
                <a:srgbClr val="000080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ru-RU" sz="2175"/>
          </a:p>
        </p:txBody>
      </p:sp>
      <p:sp>
        <p:nvSpPr>
          <p:cNvPr id="13339" name="Text Box 27"/>
          <p:cNvSpPr txBox="1">
            <a:spLocks noChangeArrowheads="1"/>
          </p:cNvSpPr>
          <p:nvPr/>
        </p:nvSpPr>
        <p:spPr bwMode="auto">
          <a:xfrm>
            <a:off x="6191250" y="381476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latin typeface="Times New Roman" pitchFamily="18" charset="0"/>
              </a:rPr>
              <a:t>х</a:t>
            </a:r>
          </a:p>
        </p:txBody>
      </p:sp>
      <p:grpSp>
        <p:nvGrpSpPr>
          <p:cNvPr id="13343" name="Group 31"/>
          <p:cNvGrpSpPr>
            <a:grpSpLocks/>
          </p:cNvGrpSpPr>
          <p:nvPr/>
        </p:nvGrpSpPr>
        <p:grpSpPr bwMode="auto">
          <a:xfrm>
            <a:off x="4625579" y="4354116"/>
            <a:ext cx="2915840" cy="604838"/>
            <a:chOff x="1565" y="3612"/>
            <a:chExt cx="2449" cy="508"/>
          </a:xfrm>
        </p:grpSpPr>
        <p:sp>
          <p:nvSpPr>
            <p:cNvPr id="13341" name="Rectangle 29"/>
            <p:cNvSpPr>
              <a:spLocks noChangeArrowheads="1"/>
            </p:cNvSpPr>
            <p:nvPr/>
          </p:nvSpPr>
          <p:spPr bwMode="auto">
            <a:xfrm>
              <a:off x="1565" y="3612"/>
              <a:ext cx="2449" cy="498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5000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2700" b="1" i="1">
                  <a:solidFill>
                    <a:srgbClr val="000099"/>
                  </a:solidFill>
                  <a:latin typeface="Times New Roman" pitchFamily="18" charset="0"/>
                </a:rPr>
                <a:t>Ответ: </a:t>
              </a:r>
            </a:p>
          </p:txBody>
        </p:sp>
        <p:graphicFrame>
          <p:nvGraphicFramePr>
            <p:cNvPr id="13342" name="Object 30"/>
            <p:cNvGraphicFramePr>
              <a:graphicFrameLocks noChangeAspect="1"/>
            </p:cNvGraphicFramePr>
            <p:nvPr/>
          </p:nvGraphicFramePr>
          <p:xfrm>
            <a:off x="2699" y="3657"/>
            <a:ext cx="1262" cy="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4" name="Формула" r:id="rId13" imgW="545760" imgH="215640" progId="Equation.3">
                    <p:embed/>
                  </p:oleObj>
                </mc:Choice>
                <mc:Fallback>
                  <p:oleObj name="Формула" r:id="rId13" imgW="545760" imgH="215640" progId="Equation.3">
                    <p:embed/>
                    <p:pic>
                      <p:nvPicPr>
                        <p:cNvPr id="13342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99" y="3657"/>
                          <a:ext cx="1262" cy="4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8" name="object 2">
            <a:extLst>
              <a:ext uri="{FF2B5EF4-FFF2-40B4-BE49-F238E27FC236}">
                <a16:creationId xmlns:a16="http://schemas.microsoft.com/office/drawing/2014/main" id="{F5C7E58C-A891-B542-8ECE-0FBD310BAB21}"/>
              </a:ext>
            </a:extLst>
          </p:cNvPr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29" name="object 4">
            <a:extLst>
              <a:ext uri="{FF2B5EF4-FFF2-40B4-BE49-F238E27FC236}">
                <a16:creationId xmlns:a16="http://schemas.microsoft.com/office/drawing/2014/main" id="{334DCD8C-37AA-AD4A-991D-846662C90553}"/>
              </a:ext>
            </a:extLst>
          </p:cNvPr>
          <p:cNvSpPr txBox="1">
            <a:spLocks/>
          </p:cNvSpPr>
          <p:nvPr/>
        </p:nvSpPr>
        <p:spPr>
          <a:xfrm>
            <a:off x="20283" y="172152"/>
            <a:ext cx="9144000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3200" dirty="0">
                <a:solidFill>
                  <a:schemeClr val="bg1"/>
                </a:solidFill>
              </a:rPr>
              <a:t>РЕШЕНИЕ ЗАДАЧ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0" dur="1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1" dur="10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2" dur="10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3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10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13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animBg="1"/>
      <p:bldP spid="13322" grpId="0" animBg="1"/>
      <p:bldP spid="13326" grpId="0" animBg="1"/>
      <p:bldP spid="13330" grpId="0" animBg="1"/>
      <p:bldP spid="13335" grpId="0" animBg="1"/>
      <p:bldP spid="13336" grpId="0" animBg="1"/>
      <p:bldP spid="13337" grpId="0"/>
      <p:bldP spid="13338" grpId="0" animBg="1"/>
      <p:bldP spid="133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Oval 3"/>
          <p:cNvSpPr>
            <a:spLocks noChangeArrowheads="1"/>
          </p:cNvSpPr>
          <p:nvPr/>
        </p:nvSpPr>
        <p:spPr bwMode="auto">
          <a:xfrm>
            <a:off x="583407" y="892948"/>
            <a:ext cx="685800" cy="6858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000" b="1" dirty="0">
                <a:latin typeface="Times New Roman" pitchFamily="18" charset="0"/>
              </a:rPr>
              <a:t>2.</a:t>
            </a:r>
          </a:p>
        </p:txBody>
      </p:sp>
      <p:pic>
        <p:nvPicPr>
          <p:cNvPr id="14340" name="Picture 4" descr="Рисунок1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7269" y="3112294"/>
            <a:ext cx="1625204" cy="2031206"/>
          </a:xfrm>
          <a:prstGeom prst="rect">
            <a:avLst/>
          </a:prstGeom>
          <a:noFill/>
        </p:spPr>
      </p:pic>
      <p:grpSp>
        <p:nvGrpSpPr>
          <p:cNvPr id="14341" name="Group 5"/>
          <p:cNvGrpSpPr>
            <a:grpSpLocks/>
          </p:cNvGrpSpPr>
          <p:nvPr/>
        </p:nvGrpSpPr>
        <p:grpSpPr bwMode="auto">
          <a:xfrm>
            <a:off x="2060971" y="824658"/>
            <a:ext cx="4266009" cy="542925"/>
            <a:chOff x="621" y="1689"/>
            <a:chExt cx="5153" cy="709"/>
          </a:xfrm>
        </p:grpSpPr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175"/>
            </a:p>
          </p:txBody>
        </p:sp>
        <p:graphicFrame>
          <p:nvGraphicFramePr>
            <p:cNvPr id="14343" name="Object 7"/>
            <p:cNvGraphicFramePr>
              <a:graphicFrameLocks noChangeAspect="1"/>
            </p:cNvGraphicFramePr>
            <p:nvPr/>
          </p:nvGraphicFramePr>
          <p:xfrm>
            <a:off x="621" y="1689"/>
            <a:ext cx="5153" cy="7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4" name="Формула" r:id="rId5" imgW="1600200" imgH="215640" progId="Equation.3">
                    <p:embed/>
                  </p:oleObj>
                </mc:Choice>
                <mc:Fallback>
                  <p:oleObj name="Формула" r:id="rId5" imgW="1600200" imgH="215640" progId="Equation.3">
                    <p:embed/>
                    <p:pic>
                      <p:nvPicPr>
                        <p:cNvPr id="14343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1" y="1689"/>
                          <a:ext cx="5153" cy="70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344" name="AutoShape 8"/>
          <p:cNvSpPr>
            <a:spLocks noChangeArrowheads="1"/>
          </p:cNvSpPr>
          <p:nvPr/>
        </p:nvSpPr>
        <p:spPr bwMode="auto">
          <a:xfrm>
            <a:off x="4625579" y="1221582"/>
            <a:ext cx="161925" cy="378619"/>
          </a:xfrm>
          <a:prstGeom prst="upDownArrow">
            <a:avLst>
              <a:gd name="adj1" fmla="val 50000"/>
              <a:gd name="adj2" fmla="val 46765"/>
            </a:avLst>
          </a:prstGeom>
          <a:gradFill rotWithShape="1">
            <a:gsLst>
              <a:gs pos="0">
                <a:srgbClr val="0000FF">
                  <a:gamma/>
                  <a:tint val="0"/>
                  <a:invGamma/>
                </a:srgbClr>
              </a:gs>
              <a:gs pos="50000">
                <a:srgbClr val="0000FF"/>
              </a:gs>
              <a:gs pos="100000">
                <a:srgbClr val="0000FF">
                  <a:gamma/>
                  <a:tint val="0"/>
                  <a:invGamma/>
                </a:srgbClr>
              </a:gs>
            </a:gsLst>
            <a:lin ang="0" scaled="1"/>
          </a:gradFill>
          <a:ln w="254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grpSp>
        <p:nvGrpSpPr>
          <p:cNvPr id="14345" name="Group 9"/>
          <p:cNvGrpSpPr>
            <a:grpSpLocks/>
          </p:cNvGrpSpPr>
          <p:nvPr/>
        </p:nvGrpSpPr>
        <p:grpSpPr bwMode="auto">
          <a:xfrm>
            <a:off x="2160389" y="1502082"/>
            <a:ext cx="4589860" cy="540544"/>
            <a:chOff x="1031" y="1710"/>
            <a:chExt cx="4336" cy="667"/>
          </a:xfrm>
        </p:grpSpPr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175"/>
            </a:p>
          </p:txBody>
        </p:sp>
        <p:graphicFrame>
          <p:nvGraphicFramePr>
            <p:cNvPr id="14347" name="Object 11"/>
            <p:cNvGraphicFramePr>
              <a:graphicFrameLocks noChangeAspect="1"/>
            </p:cNvGraphicFramePr>
            <p:nvPr/>
          </p:nvGraphicFramePr>
          <p:xfrm>
            <a:off x="1031" y="1710"/>
            <a:ext cx="4336" cy="6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5" name="Формула" r:id="rId7" imgW="1346040" imgH="203040" progId="Equation.3">
                    <p:embed/>
                  </p:oleObj>
                </mc:Choice>
                <mc:Fallback>
                  <p:oleObj name="Формула" r:id="rId7" imgW="1346040" imgH="203040" progId="Equation.3">
                    <p:embed/>
                    <p:pic>
                      <p:nvPicPr>
                        <p:cNvPr id="14347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31" y="1710"/>
                          <a:ext cx="4336" cy="66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348" name="AutoShape 12"/>
          <p:cNvSpPr>
            <a:spLocks noChangeArrowheads="1"/>
          </p:cNvSpPr>
          <p:nvPr/>
        </p:nvSpPr>
        <p:spPr bwMode="auto">
          <a:xfrm>
            <a:off x="4625579" y="1977629"/>
            <a:ext cx="161925" cy="378619"/>
          </a:xfrm>
          <a:prstGeom prst="upDownArrow">
            <a:avLst>
              <a:gd name="adj1" fmla="val 50000"/>
              <a:gd name="adj2" fmla="val 46765"/>
            </a:avLst>
          </a:prstGeom>
          <a:gradFill rotWithShape="1">
            <a:gsLst>
              <a:gs pos="0">
                <a:srgbClr val="0000FF">
                  <a:gamma/>
                  <a:tint val="0"/>
                  <a:invGamma/>
                </a:srgbClr>
              </a:gs>
              <a:gs pos="50000">
                <a:srgbClr val="0000FF"/>
              </a:gs>
              <a:gs pos="100000">
                <a:srgbClr val="0000FF">
                  <a:gamma/>
                  <a:tint val="0"/>
                  <a:invGamma/>
                </a:srgbClr>
              </a:gs>
            </a:gsLst>
            <a:lin ang="0" scaled="1"/>
          </a:gradFill>
          <a:ln w="254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grpSp>
        <p:nvGrpSpPr>
          <p:cNvPr id="14349" name="Group 13"/>
          <p:cNvGrpSpPr>
            <a:grpSpLocks/>
          </p:cNvGrpSpPr>
          <p:nvPr/>
        </p:nvGrpSpPr>
        <p:grpSpPr bwMode="auto">
          <a:xfrm>
            <a:off x="3275410" y="2247900"/>
            <a:ext cx="2359819" cy="539354"/>
            <a:chOff x="2154" y="1752"/>
            <a:chExt cx="2178" cy="590"/>
          </a:xfrm>
        </p:grpSpPr>
        <p:sp>
          <p:nvSpPr>
            <p:cNvPr id="14350" name="Rectangle 14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175"/>
            </a:p>
          </p:txBody>
        </p:sp>
        <p:graphicFrame>
          <p:nvGraphicFramePr>
            <p:cNvPr id="14351" name="Object 15"/>
            <p:cNvGraphicFramePr>
              <a:graphicFrameLocks noChangeAspect="1"/>
            </p:cNvGraphicFramePr>
            <p:nvPr/>
          </p:nvGraphicFramePr>
          <p:xfrm>
            <a:off x="2320" y="1752"/>
            <a:ext cx="1757" cy="5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6" name="Формула" r:id="rId9" imgW="545760" imgH="177480" progId="Equation.3">
                    <p:embed/>
                  </p:oleObj>
                </mc:Choice>
                <mc:Fallback>
                  <p:oleObj name="Формула" r:id="rId9" imgW="545760" imgH="177480" progId="Equation.3">
                    <p:embed/>
                    <p:pic>
                      <p:nvPicPr>
                        <p:cNvPr id="14351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20" y="1752"/>
                          <a:ext cx="1757" cy="58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352" name="AutoShape 16"/>
          <p:cNvSpPr>
            <a:spLocks noChangeArrowheads="1"/>
          </p:cNvSpPr>
          <p:nvPr/>
        </p:nvSpPr>
        <p:spPr bwMode="auto">
          <a:xfrm>
            <a:off x="4625579" y="2733675"/>
            <a:ext cx="161925" cy="378619"/>
          </a:xfrm>
          <a:prstGeom prst="upDownArrow">
            <a:avLst>
              <a:gd name="adj1" fmla="val 50000"/>
              <a:gd name="adj2" fmla="val 46765"/>
            </a:avLst>
          </a:prstGeom>
          <a:gradFill rotWithShape="1">
            <a:gsLst>
              <a:gs pos="0">
                <a:srgbClr val="0000FF">
                  <a:gamma/>
                  <a:tint val="0"/>
                  <a:invGamma/>
                </a:srgbClr>
              </a:gs>
              <a:gs pos="50000">
                <a:srgbClr val="0000FF"/>
              </a:gs>
              <a:gs pos="100000">
                <a:srgbClr val="0000FF">
                  <a:gamma/>
                  <a:tint val="0"/>
                  <a:invGamma/>
                </a:srgbClr>
              </a:gs>
            </a:gsLst>
            <a:lin ang="0" scaled="1"/>
          </a:gradFill>
          <a:ln w="254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grpSp>
        <p:nvGrpSpPr>
          <p:cNvPr id="14353" name="Group 17"/>
          <p:cNvGrpSpPr>
            <a:grpSpLocks/>
          </p:cNvGrpSpPr>
          <p:nvPr/>
        </p:nvGrpSpPr>
        <p:grpSpPr bwMode="auto">
          <a:xfrm>
            <a:off x="3924300" y="3057525"/>
            <a:ext cx="2359819" cy="609600"/>
            <a:chOff x="2154" y="1710"/>
            <a:chExt cx="2178" cy="667"/>
          </a:xfrm>
        </p:grpSpPr>
        <p:sp>
          <p:nvSpPr>
            <p:cNvPr id="14354" name="Rectangle 18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175"/>
            </a:p>
          </p:txBody>
        </p:sp>
        <p:graphicFrame>
          <p:nvGraphicFramePr>
            <p:cNvPr id="14355" name="Object 19"/>
            <p:cNvGraphicFramePr>
              <a:graphicFrameLocks noChangeAspect="1"/>
            </p:cNvGraphicFramePr>
            <p:nvPr/>
          </p:nvGraphicFramePr>
          <p:xfrm>
            <a:off x="2319" y="1710"/>
            <a:ext cx="1758" cy="6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7" name="Формула" r:id="rId11" imgW="545760" imgH="203040" progId="Equation.3">
                    <p:embed/>
                  </p:oleObj>
                </mc:Choice>
                <mc:Fallback>
                  <p:oleObj name="Формула" r:id="rId11" imgW="545760" imgH="203040" progId="Equation.3">
                    <p:embed/>
                    <p:pic>
                      <p:nvPicPr>
                        <p:cNvPr id="14355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19" y="1710"/>
                          <a:ext cx="1758" cy="66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3492104" y="3868341"/>
            <a:ext cx="2969419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 sz="2175"/>
          </a:p>
        </p:txBody>
      </p:sp>
      <p:sp>
        <p:nvSpPr>
          <p:cNvPr id="14357" name="Oval 21"/>
          <p:cNvSpPr>
            <a:spLocks noChangeArrowheads="1"/>
          </p:cNvSpPr>
          <p:nvPr/>
        </p:nvSpPr>
        <p:spPr bwMode="auto">
          <a:xfrm>
            <a:off x="4139803" y="3813572"/>
            <a:ext cx="108347" cy="108347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14358" name="Text Box 22"/>
          <p:cNvSpPr txBox="1">
            <a:spLocks noChangeArrowheads="1"/>
          </p:cNvSpPr>
          <p:nvPr/>
        </p:nvSpPr>
        <p:spPr bwMode="auto">
          <a:xfrm>
            <a:off x="3869532" y="3813573"/>
            <a:ext cx="7560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latin typeface="Times New Roman" pitchFamily="18" charset="0"/>
              </a:rPr>
              <a:t>-0,5</a:t>
            </a:r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>
            <a:off x="4248150" y="3759994"/>
            <a:ext cx="2106216" cy="0"/>
          </a:xfrm>
          <a:prstGeom prst="line">
            <a:avLst/>
          </a:prstGeom>
          <a:noFill/>
          <a:ln w="152400">
            <a:pattFill prst="wdUpDiag">
              <a:fgClr>
                <a:srgbClr val="000080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ru-RU" sz="2175"/>
          </a:p>
        </p:txBody>
      </p:sp>
      <p:sp>
        <p:nvSpPr>
          <p:cNvPr id="14360" name="Text Box 24"/>
          <p:cNvSpPr txBox="1">
            <a:spLocks noChangeArrowheads="1"/>
          </p:cNvSpPr>
          <p:nvPr/>
        </p:nvSpPr>
        <p:spPr bwMode="auto">
          <a:xfrm>
            <a:off x="6191250" y="381476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latin typeface="Times New Roman" pitchFamily="18" charset="0"/>
              </a:rPr>
              <a:t>х</a:t>
            </a:r>
          </a:p>
        </p:txBody>
      </p:sp>
      <p:grpSp>
        <p:nvGrpSpPr>
          <p:cNvPr id="14364" name="Group 28"/>
          <p:cNvGrpSpPr>
            <a:grpSpLocks/>
          </p:cNvGrpSpPr>
          <p:nvPr/>
        </p:nvGrpSpPr>
        <p:grpSpPr bwMode="auto">
          <a:xfrm>
            <a:off x="4356497" y="4354116"/>
            <a:ext cx="3176588" cy="604838"/>
            <a:chOff x="2699" y="3657"/>
            <a:chExt cx="2668" cy="508"/>
          </a:xfrm>
        </p:grpSpPr>
        <p:sp>
          <p:nvSpPr>
            <p:cNvPr id="14362" name="Rectangle 26"/>
            <p:cNvSpPr>
              <a:spLocks noChangeArrowheads="1"/>
            </p:cNvSpPr>
            <p:nvPr/>
          </p:nvSpPr>
          <p:spPr bwMode="auto">
            <a:xfrm>
              <a:off x="2699" y="3657"/>
              <a:ext cx="2668" cy="498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5000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2700" b="1" i="1">
                  <a:solidFill>
                    <a:srgbClr val="000099"/>
                  </a:solidFill>
                  <a:latin typeface="Times New Roman" pitchFamily="18" charset="0"/>
                </a:rPr>
                <a:t>Ответ: </a:t>
              </a:r>
            </a:p>
          </p:txBody>
        </p:sp>
        <p:graphicFrame>
          <p:nvGraphicFramePr>
            <p:cNvPr id="14363" name="Object 27"/>
            <p:cNvGraphicFramePr>
              <a:graphicFrameLocks noChangeAspect="1"/>
            </p:cNvGraphicFramePr>
            <p:nvPr/>
          </p:nvGraphicFramePr>
          <p:xfrm>
            <a:off x="3878" y="3702"/>
            <a:ext cx="1357" cy="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8" name="Формула" r:id="rId13" imgW="660240" imgH="215640" progId="Equation.3">
                    <p:embed/>
                  </p:oleObj>
                </mc:Choice>
                <mc:Fallback>
                  <p:oleObj name="Формула" r:id="rId13" imgW="660240" imgH="215640" progId="Equation.3">
                    <p:embed/>
                    <p:pic>
                      <p:nvPicPr>
                        <p:cNvPr id="14363" name="Object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78" y="3702"/>
                          <a:ext cx="1357" cy="4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8" name="object 2">
            <a:extLst>
              <a:ext uri="{FF2B5EF4-FFF2-40B4-BE49-F238E27FC236}">
                <a16:creationId xmlns:a16="http://schemas.microsoft.com/office/drawing/2014/main" id="{A013372A-5202-2F49-B00D-640711F94986}"/>
              </a:ext>
            </a:extLst>
          </p:cNvPr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29" name="object 4">
            <a:extLst>
              <a:ext uri="{FF2B5EF4-FFF2-40B4-BE49-F238E27FC236}">
                <a16:creationId xmlns:a16="http://schemas.microsoft.com/office/drawing/2014/main" id="{C5EC9860-9C64-7D4A-B335-28969482180B}"/>
              </a:ext>
            </a:extLst>
          </p:cNvPr>
          <p:cNvSpPr txBox="1">
            <a:spLocks/>
          </p:cNvSpPr>
          <p:nvPr/>
        </p:nvSpPr>
        <p:spPr>
          <a:xfrm>
            <a:off x="20283" y="172152"/>
            <a:ext cx="9144000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3200" dirty="0">
                <a:solidFill>
                  <a:schemeClr val="bg1"/>
                </a:solidFill>
              </a:rPr>
              <a:t>РЕШЕНИЕ ЗАДАЧ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0" dur="1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1" dur="10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2" dur="10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nimBg="1"/>
      <p:bldP spid="14344" grpId="0" animBg="1"/>
      <p:bldP spid="14348" grpId="0" animBg="1"/>
      <p:bldP spid="14352" grpId="0" animBg="1"/>
      <p:bldP spid="14356" grpId="0" animBg="1"/>
      <p:bldP spid="14357" grpId="0" animBg="1"/>
      <p:bldP spid="14358" grpId="0"/>
      <p:bldP spid="14359" grpId="0" animBg="1"/>
      <p:bldP spid="1436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1331119" y="141685"/>
            <a:ext cx="4644629" cy="539353"/>
          </a:xfrm>
          <a:prstGeom prst="rect">
            <a:avLst/>
          </a:prstGeom>
          <a:gradFill rotWithShape="1">
            <a:gsLst>
              <a:gs pos="0">
                <a:srgbClr val="93B7FF"/>
              </a:gs>
              <a:gs pos="50000">
                <a:schemeClr val="accent1">
                  <a:alpha val="16000"/>
                </a:schemeClr>
              </a:gs>
              <a:gs pos="100000">
                <a:srgbClr val="93B7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700" b="1" i="1" dirty="0">
                <a:solidFill>
                  <a:srgbClr val="000099"/>
                </a:solidFill>
                <a:latin typeface="Times New Roman" pitchFamily="18" charset="0"/>
              </a:rPr>
              <a:t>Решите двойное неравенство.</a:t>
            </a:r>
          </a:p>
        </p:txBody>
      </p:sp>
      <p:pic>
        <p:nvPicPr>
          <p:cNvPr id="24581" name="Picture 5" descr="Рисунок1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7269" y="735807"/>
            <a:ext cx="1625204" cy="2031206"/>
          </a:xfrm>
          <a:prstGeom prst="rect">
            <a:avLst/>
          </a:prstGeom>
          <a:noFill/>
        </p:spPr>
      </p:pic>
      <p:grpSp>
        <p:nvGrpSpPr>
          <p:cNvPr id="24582" name="Group 6"/>
          <p:cNvGrpSpPr>
            <a:grpSpLocks/>
          </p:cNvGrpSpPr>
          <p:nvPr/>
        </p:nvGrpSpPr>
        <p:grpSpPr bwMode="auto">
          <a:xfrm>
            <a:off x="3589735" y="844154"/>
            <a:ext cx="3146822" cy="539353"/>
            <a:chOff x="1745" y="1752"/>
            <a:chExt cx="2903" cy="590"/>
          </a:xfrm>
        </p:grpSpPr>
        <p:sp>
          <p:nvSpPr>
            <p:cNvPr id="24583" name="Rectangle 7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175"/>
            </a:p>
          </p:txBody>
        </p:sp>
        <p:graphicFrame>
          <p:nvGraphicFramePr>
            <p:cNvPr id="24584" name="Object 8"/>
            <p:cNvGraphicFramePr>
              <a:graphicFrameLocks noChangeAspect="1"/>
            </p:cNvGraphicFramePr>
            <p:nvPr/>
          </p:nvGraphicFramePr>
          <p:xfrm>
            <a:off x="1745" y="1752"/>
            <a:ext cx="2903" cy="5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8" name="Формула" r:id="rId5" imgW="901440" imgH="177480" progId="Equation.3">
                    <p:embed/>
                  </p:oleObj>
                </mc:Choice>
                <mc:Fallback>
                  <p:oleObj name="Формула" r:id="rId5" imgW="901440" imgH="177480" progId="Equation.3">
                    <p:embed/>
                    <p:pic>
                      <p:nvPicPr>
                        <p:cNvPr id="24584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45" y="1752"/>
                          <a:ext cx="2903" cy="58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4585" name="AutoShape 9"/>
          <p:cNvSpPr>
            <a:spLocks noChangeArrowheads="1"/>
          </p:cNvSpPr>
          <p:nvPr/>
        </p:nvSpPr>
        <p:spPr bwMode="auto">
          <a:xfrm>
            <a:off x="5219700" y="1437085"/>
            <a:ext cx="2268141" cy="270272"/>
          </a:xfrm>
          <a:prstGeom prst="curvedUpArrow">
            <a:avLst>
              <a:gd name="adj1" fmla="val 167842"/>
              <a:gd name="adj2" fmla="val 335683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24586" name="AutoShape 10"/>
          <p:cNvSpPr>
            <a:spLocks noChangeArrowheads="1"/>
          </p:cNvSpPr>
          <p:nvPr/>
        </p:nvSpPr>
        <p:spPr bwMode="auto">
          <a:xfrm flipH="1">
            <a:off x="3330179" y="1437085"/>
            <a:ext cx="2321719" cy="270272"/>
          </a:xfrm>
          <a:prstGeom prst="curvedUpArrow">
            <a:avLst>
              <a:gd name="adj1" fmla="val 171806"/>
              <a:gd name="adj2" fmla="val 343613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24587" name="Oval 11"/>
          <p:cNvSpPr>
            <a:spLocks noChangeArrowheads="1"/>
          </p:cNvSpPr>
          <p:nvPr/>
        </p:nvSpPr>
        <p:spPr bwMode="auto">
          <a:xfrm>
            <a:off x="4950619" y="789385"/>
            <a:ext cx="847725" cy="685800"/>
          </a:xfrm>
          <a:prstGeom prst="ellips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grpSp>
        <p:nvGrpSpPr>
          <p:cNvPr id="24588" name="Group 12"/>
          <p:cNvGrpSpPr>
            <a:grpSpLocks/>
          </p:cNvGrpSpPr>
          <p:nvPr/>
        </p:nvGrpSpPr>
        <p:grpSpPr bwMode="auto">
          <a:xfrm>
            <a:off x="3386137" y="1869281"/>
            <a:ext cx="3900488" cy="539354"/>
            <a:chOff x="1398" y="1752"/>
            <a:chExt cx="3598" cy="590"/>
          </a:xfrm>
        </p:grpSpPr>
        <p:sp>
          <p:nvSpPr>
            <p:cNvPr id="24589" name="Rectangle 13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175"/>
            </a:p>
          </p:txBody>
        </p:sp>
        <p:graphicFrame>
          <p:nvGraphicFramePr>
            <p:cNvPr id="24590" name="Object 14"/>
            <p:cNvGraphicFramePr>
              <a:graphicFrameLocks noChangeAspect="1"/>
            </p:cNvGraphicFramePr>
            <p:nvPr/>
          </p:nvGraphicFramePr>
          <p:xfrm>
            <a:off x="1398" y="1752"/>
            <a:ext cx="3598" cy="5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9" name="Формула" r:id="rId7" imgW="1117440" imgH="177480" progId="Equation.3">
                    <p:embed/>
                  </p:oleObj>
                </mc:Choice>
                <mc:Fallback>
                  <p:oleObj name="Формула" r:id="rId7" imgW="1117440" imgH="177480" progId="Equation.3">
                    <p:embed/>
                    <p:pic>
                      <p:nvPicPr>
                        <p:cNvPr id="2459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8" y="1752"/>
                          <a:ext cx="3598" cy="58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4591" name="Group 15"/>
          <p:cNvGrpSpPr>
            <a:grpSpLocks/>
          </p:cNvGrpSpPr>
          <p:nvPr/>
        </p:nvGrpSpPr>
        <p:grpSpPr bwMode="auto">
          <a:xfrm>
            <a:off x="3869532" y="2571750"/>
            <a:ext cx="2703910" cy="539354"/>
            <a:chOff x="1949" y="1752"/>
            <a:chExt cx="2495" cy="590"/>
          </a:xfrm>
        </p:grpSpPr>
        <p:sp>
          <p:nvSpPr>
            <p:cNvPr id="24592" name="Rectangle 16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175"/>
            </a:p>
          </p:txBody>
        </p:sp>
        <p:graphicFrame>
          <p:nvGraphicFramePr>
            <p:cNvPr id="24593" name="Object 17"/>
            <p:cNvGraphicFramePr>
              <a:graphicFrameLocks noChangeAspect="1"/>
            </p:cNvGraphicFramePr>
            <p:nvPr/>
          </p:nvGraphicFramePr>
          <p:xfrm>
            <a:off x="1949" y="1752"/>
            <a:ext cx="2495" cy="5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00" name="Формула" r:id="rId9" imgW="774360" imgH="177480" progId="Equation.3">
                    <p:embed/>
                  </p:oleObj>
                </mc:Choice>
                <mc:Fallback>
                  <p:oleObj name="Формула" r:id="rId9" imgW="774360" imgH="177480" progId="Equation.3">
                    <p:embed/>
                    <p:pic>
                      <p:nvPicPr>
                        <p:cNvPr id="24593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49" y="1752"/>
                          <a:ext cx="2495" cy="58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4594" name="Oval 18"/>
          <p:cNvSpPr>
            <a:spLocks noChangeArrowheads="1"/>
          </p:cNvSpPr>
          <p:nvPr/>
        </p:nvSpPr>
        <p:spPr bwMode="auto">
          <a:xfrm>
            <a:off x="3654029" y="2518172"/>
            <a:ext cx="847725" cy="685800"/>
          </a:xfrm>
          <a:prstGeom prst="ellips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24596" name="Oval 20"/>
          <p:cNvSpPr>
            <a:spLocks noChangeArrowheads="1"/>
          </p:cNvSpPr>
          <p:nvPr/>
        </p:nvSpPr>
        <p:spPr bwMode="auto">
          <a:xfrm>
            <a:off x="5760244" y="2518172"/>
            <a:ext cx="847725" cy="685800"/>
          </a:xfrm>
          <a:prstGeom prst="ellips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24597" name="Freeform 21"/>
          <p:cNvSpPr>
            <a:spLocks/>
          </p:cNvSpPr>
          <p:nvPr/>
        </p:nvSpPr>
        <p:spPr bwMode="auto">
          <a:xfrm>
            <a:off x="4350544" y="3136106"/>
            <a:ext cx="545306" cy="515541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58" y="433"/>
              </a:cxn>
            </a:cxnLst>
            <a:rect l="0" t="0" r="r" b="b"/>
            <a:pathLst>
              <a:path w="458" h="433">
                <a:moveTo>
                  <a:pt x="0" y="0"/>
                </a:moveTo>
                <a:lnTo>
                  <a:pt x="458" y="433"/>
                </a:lnTo>
              </a:path>
            </a:pathLst>
          </a:custGeom>
          <a:noFill/>
          <a:ln w="76200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ru-RU" sz="2175"/>
          </a:p>
        </p:txBody>
      </p:sp>
      <p:sp>
        <p:nvSpPr>
          <p:cNvPr id="24598" name="Freeform 22"/>
          <p:cNvSpPr>
            <a:spLocks/>
          </p:cNvSpPr>
          <p:nvPr/>
        </p:nvSpPr>
        <p:spPr bwMode="auto">
          <a:xfrm>
            <a:off x="5379244" y="3112294"/>
            <a:ext cx="542925" cy="538163"/>
          </a:xfrm>
          <a:custGeom>
            <a:avLst/>
            <a:gdLst/>
            <a:ahLst/>
            <a:cxnLst>
              <a:cxn ang="0">
                <a:pos x="456" y="0"/>
              </a:cxn>
              <a:cxn ang="0">
                <a:pos x="0" y="452"/>
              </a:cxn>
            </a:cxnLst>
            <a:rect l="0" t="0" r="r" b="b"/>
            <a:pathLst>
              <a:path w="456" h="452">
                <a:moveTo>
                  <a:pt x="456" y="0"/>
                </a:moveTo>
                <a:lnTo>
                  <a:pt x="0" y="452"/>
                </a:lnTo>
              </a:path>
            </a:pathLst>
          </a:custGeom>
          <a:noFill/>
          <a:ln w="76200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ru-RU" sz="2175"/>
          </a:p>
        </p:txBody>
      </p:sp>
      <p:sp>
        <p:nvSpPr>
          <p:cNvPr id="24599" name="Oval 23"/>
          <p:cNvSpPr>
            <a:spLocks noChangeArrowheads="1"/>
          </p:cNvSpPr>
          <p:nvPr/>
        </p:nvSpPr>
        <p:spPr bwMode="auto">
          <a:xfrm>
            <a:off x="4895850" y="3381375"/>
            <a:ext cx="540544" cy="577454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50" b="1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600">
                <a:latin typeface="Times New Roman" pitchFamily="18" charset="0"/>
                <a:cs typeface="Times New Roman" pitchFamily="18" charset="0"/>
              </a:rPr>
              <a:t>3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600" name="Oval 24"/>
          <p:cNvSpPr>
            <a:spLocks noChangeArrowheads="1"/>
          </p:cNvSpPr>
          <p:nvPr/>
        </p:nvSpPr>
        <p:spPr bwMode="auto">
          <a:xfrm>
            <a:off x="4733925" y="2518172"/>
            <a:ext cx="847725" cy="685800"/>
          </a:xfrm>
          <a:prstGeom prst="ellips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24601" name="Freeform 25"/>
          <p:cNvSpPr>
            <a:spLocks/>
          </p:cNvSpPr>
          <p:nvPr/>
        </p:nvSpPr>
        <p:spPr bwMode="auto">
          <a:xfrm>
            <a:off x="5167313" y="3227785"/>
            <a:ext cx="9525" cy="28217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" y="237"/>
              </a:cxn>
            </a:cxnLst>
            <a:rect l="0" t="0" r="r" b="b"/>
            <a:pathLst>
              <a:path w="8" h="237">
                <a:moveTo>
                  <a:pt x="0" y="0"/>
                </a:moveTo>
                <a:lnTo>
                  <a:pt x="8" y="237"/>
                </a:lnTo>
              </a:path>
            </a:pathLst>
          </a:custGeom>
          <a:noFill/>
          <a:ln w="76200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ru-RU" sz="2175"/>
          </a:p>
        </p:txBody>
      </p:sp>
      <p:grpSp>
        <p:nvGrpSpPr>
          <p:cNvPr id="24602" name="Group 26"/>
          <p:cNvGrpSpPr>
            <a:grpSpLocks/>
          </p:cNvGrpSpPr>
          <p:nvPr/>
        </p:nvGrpSpPr>
        <p:grpSpPr bwMode="auto">
          <a:xfrm>
            <a:off x="4139804" y="3868341"/>
            <a:ext cx="2361009" cy="539353"/>
            <a:chOff x="2154" y="1752"/>
            <a:chExt cx="2178" cy="590"/>
          </a:xfrm>
        </p:grpSpPr>
        <p:sp>
          <p:nvSpPr>
            <p:cNvPr id="24603" name="Rectangle 27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175"/>
            </a:p>
          </p:txBody>
        </p:sp>
        <p:graphicFrame>
          <p:nvGraphicFramePr>
            <p:cNvPr id="24604" name="Object 28"/>
            <p:cNvGraphicFramePr>
              <a:graphicFrameLocks noChangeAspect="1"/>
            </p:cNvGraphicFramePr>
            <p:nvPr/>
          </p:nvGraphicFramePr>
          <p:xfrm>
            <a:off x="2277" y="1752"/>
            <a:ext cx="1840" cy="5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01" name="Формула" r:id="rId11" imgW="571320" imgH="177480" progId="Equation.3">
                    <p:embed/>
                  </p:oleObj>
                </mc:Choice>
                <mc:Fallback>
                  <p:oleObj name="Формула" r:id="rId11" imgW="571320" imgH="177480" progId="Equation.3">
                    <p:embed/>
                    <p:pic>
                      <p:nvPicPr>
                        <p:cNvPr id="24604" name="Object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77" y="1752"/>
                          <a:ext cx="1840" cy="58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4605" name="Line 29"/>
          <p:cNvSpPr>
            <a:spLocks noChangeShapeType="1"/>
          </p:cNvSpPr>
          <p:nvPr/>
        </p:nvSpPr>
        <p:spPr bwMode="auto">
          <a:xfrm>
            <a:off x="1331119" y="4516041"/>
            <a:ext cx="2969419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 sz="2175"/>
          </a:p>
        </p:txBody>
      </p:sp>
      <p:sp>
        <p:nvSpPr>
          <p:cNvPr id="24606" name="Oval 30"/>
          <p:cNvSpPr>
            <a:spLocks noChangeArrowheads="1"/>
          </p:cNvSpPr>
          <p:nvPr/>
        </p:nvSpPr>
        <p:spPr bwMode="auto">
          <a:xfrm>
            <a:off x="1763316" y="4461272"/>
            <a:ext cx="108347" cy="108347"/>
          </a:xfrm>
          <a:prstGeom prst="ellipse">
            <a:avLst/>
          </a:prstGeom>
          <a:solidFill>
            <a:schemeClr val="tx1"/>
          </a:solidFill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24607" name="Oval 31"/>
          <p:cNvSpPr>
            <a:spLocks noChangeArrowheads="1"/>
          </p:cNvSpPr>
          <p:nvPr/>
        </p:nvSpPr>
        <p:spPr bwMode="auto">
          <a:xfrm>
            <a:off x="3652838" y="4461272"/>
            <a:ext cx="108347" cy="108347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sp>
        <p:nvSpPr>
          <p:cNvPr id="24608" name="Line 32"/>
          <p:cNvSpPr>
            <a:spLocks noChangeShapeType="1"/>
          </p:cNvSpPr>
          <p:nvPr/>
        </p:nvSpPr>
        <p:spPr bwMode="auto">
          <a:xfrm>
            <a:off x="1816894" y="4407694"/>
            <a:ext cx="2376488" cy="0"/>
          </a:xfrm>
          <a:prstGeom prst="line">
            <a:avLst/>
          </a:prstGeom>
          <a:noFill/>
          <a:ln w="152400">
            <a:pattFill prst="wdUpDiag">
              <a:fgClr>
                <a:srgbClr val="000080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ru-RU" sz="2175"/>
          </a:p>
        </p:txBody>
      </p:sp>
      <p:sp>
        <p:nvSpPr>
          <p:cNvPr id="24610" name="Line 34"/>
          <p:cNvSpPr>
            <a:spLocks noChangeShapeType="1"/>
          </p:cNvSpPr>
          <p:nvPr/>
        </p:nvSpPr>
        <p:spPr bwMode="auto">
          <a:xfrm>
            <a:off x="1331119" y="4623197"/>
            <a:ext cx="2376488" cy="0"/>
          </a:xfrm>
          <a:prstGeom prst="line">
            <a:avLst/>
          </a:prstGeom>
          <a:noFill/>
          <a:ln w="152400">
            <a:pattFill prst="wdDnDiag">
              <a:fgClr>
                <a:srgbClr val="000080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ru-RU" sz="2175"/>
          </a:p>
        </p:txBody>
      </p:sp>
      <p:sp>
        <p:nvSpPr>
          <p:cNvPr id="24611" name="Text Box 35"/>
          <p:cNvSpPr txBox="1">
            <a:spLocks noChangeArrowheads="1"/>
          </p:cNvSpPr>
          <p:nvPr/>
        </p:nvSpPr>
        <p:spPr bwMode="auto">
          <a:xfrm>
            <a:off x="1494235" y="4516041"/>
            <a:ext cx="6488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latin typeface="Times New Roman" pitchFamily="18" charset="0"/>
              </a:rPr>
              <a:t>  5</a:t>
            </a:r>
          </a:p>
        </p:txBody>
      </p:sp>
      <p:sp>
        <p:nvSpPr>
          <p:cNvPr id="24612" name="Text Box 36"/>
          <p:cNvSpPr txBox="1">
            <a:spLocks noChangeArrowheads="1"/>
          </p:cNvSpPr>
          <p:nvPr/>
        </p:nvSpPr>
        <p:spPr bwMode="auto">
          <a:xfrm>
            <a:off x="3545681" y="4516041"/>
            <a:ext cx="32504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latin typeface="Times New Roman" pitchFamily="18" charset="0"/>
              </a:rPr>
              <a:t>7</a:t>
            </a:r>
          </a:p>
        </p:txBody>
      </p:sp>
      <p:sp>
        <p:nvSpPr>
          <p:cNvPr id="24613" name="AutoShape 37"/>
          <p:cNvSpPr>
            <a:spLocks noChangeArrowheads="1"/>
          </p:cNvSpPr>
          <p:nvPr/>
        </p:nvSpPr>
        <p:spPr bwMode="auto">
          <a:xfrm rot="2761434">
            <a:off x="2236590" y="3395068"/>
            <a:ext cx="248840" cy="1195388"/>
          </a:xfrm>
          <a:prstGeom prst="downArrow">
            <a:avLst>
              <a:gd name="adj1" fmla="val 50000"/>
              <a:gd name="adj2" fmla="val 120096"/>
            </a:avLst>
          </a:prstGeom>
          <a:gradFill rotWithShape="1">
            <a:gsLst>
              <a:gs pos="0">
                <a:srgbClr val="FF0000">
                  <a:gamma/>
                  <a:tint val="0"/>
                  <a:invGamma/>
                </a:srgbClr>
              </a:gs>
              <a:gs pos="50000">
                <a:srgbClr val="FF0000"/>
              </a:gs>
              <a:gs pos="100000">
                <a:srgbClr val="FF0000">
                  <a:gamma/>
                  <a:tint val="0"/>
                  <a:invGamma/>
                </a:srgbClr>
              </a:gs>
            </a:gsLst>
            <a:lin ang="2700000" scaled="1"/>
          </a:gra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sz="2175"/>
          </a:p>
        </p:txBody>
      </p:sp>
      <p:grpSp>
        <p:nvGrpSpPr>
          <p:cNvPr id="24617" name="Group 41"/>
          <p:cNvGrpSpPr>
            <a:grpSpLocks/>
          </p:cNvGrpSpPr>
          <p:nvPr/>
        </p:nvGrpSpPr>
        <p:grpSpPr bwMode="auto">
          <a:xfrm>
            <a:off x="4787504" y="4407694"/>
            <a:ext cx="2431256" cy="604838"/>
            <a:chOff x="3061" y="3702"/>
            <a:chExt cx="2042" cy="508"/>
          </a:xfrm>
        </p:grpSpPr>
        <p:sp>
          <p:nvSpPr>
            <p:cNvPr id="24615" name="Rectangle 39"/>
            <p:cNvSpPr>
              <a:spLocks noChangeArrowheads="1"/>
            </p:cNvSpPr>
            <p:nvPr/>
          </p:nvSpPr>
          <p:spPr bwMode="auto">
            <a:xfrm>
              <a:off x="3061" y="3702"/>
              <a:ext cx="2042" cy="498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5000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2700" b="1" i="1">
                  <a:solidFill>
                    <a:srgbClr val="000099"/>
                  </a:solidFill>
                  <a:latin typeface="Times New Roman" pitchFamily="18" charset="0"/>
                </a:rPr>
                <a:t>Ответ: </a:t>
              </a:r>
            </a:p>
          </p:txBody>
        </p:sp>
        <p:graphicFrame>
          <p:nvGraphicFramePr>
            <p:cNvPr id="24616" name="Object 40"/>
            <p:cNvGraphicFramePr>
              <a:graphicFrameLocks noChangeAspect="1"/>
            </p:cNvGraphicFramePr>
            <p:nvPr/>
          </p:nvGraphicFramePr>
          <p:xfrm>
            <a:off x="4150" y="3748"/>
            <a:ext cx="907" cy="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02" name="Формула" r:id="rId13" imgW="317160" imgH="215640" progId="Equation.3">
                    <p:embed/>
                  </p:oleObj>
                </mc:Choice>
                <mc:Fallback>
                  <p:oleObj name="Формула" r:id="rId13" imgW="317160" imgH="215640" progId="Equation.3">
                    <p:embed/>
                    <p:pic>
                      <p:nvPicPr>
                        <p:cNvPr id="24616" name="Object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50" y="3748"/>
                          <a:ext cx="907" cy="4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4618" name="Text Box 42"/>
          <p:cNvSpPr txBox="1">
            <a:spLocks noChangeArrowheads="1"/>
          </p:cNvSpPr>
          <p:nvPr/>
        </p:nvSpPr>
        <p:spPr bwMode="auto">
          <a:xfrm>
            <a:off x="4031456" y="446246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latin typeface="Times New Roman" pitchFamily="18" charset="0"/>
              </a:rPr>
              <a:t>х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10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2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24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24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2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10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4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4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4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4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4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24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46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46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4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4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4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4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46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46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4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24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4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4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4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4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4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4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9" dur="1000"/>
                                        <p:tgtEl>
                                          <p:spTgt spid="24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246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4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4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81481E-6 L 0.25208 -4.81481E-6 " pathEditMode="relative" rAng="0" ptsTypes="AA">
                                      <p:cBhvr>
                                        <p:cTn id="120" dur="2000" fill="hold"/>
                                        <p:tgtEl>
                                          <p:spTgt spid="246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10" presetClass="exit" presetSubtype="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2000"/>
                                        <p:tgtEl>
                                          <p:spTgt spid="246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4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4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1" dur="1000"/>
                                        <p:tgtEl>
                                          <p:spTgt spid="24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5" grpId="0" animBg="1"/>
      <p:bldP spid="24586" grpId="0" animBg="1"/>
      <p:bldP spid="24587" grpId="0" animBg="1"/>
      <p:bldP spid="24594" grpId="0" animBg="1"/>
      <p:bldP spid="24596" grpId="0" animBg="1"/>
      <p:bldP spid="24597" grpId="0" animBg="1"/>
      <p:bldP spid="24598" grpId="0" animBg="1"/>
      <p:bldP spid="24599" grpId="0"/>
      <p:bldP spid="24600" grpId="0" animBg="1"/>
      <p:bldP spid="24601" grpId="0" animBg="1"/>
      <p:bldP spid="24605" grpId="0" animBg="1"/>
      <p:bldP spid="24606" grpId="0" animBg="1"/>
      <p:bldP spid="24607" grpId="0" animBg="1"/>
      <p:bldP spid="24608" grpId="0" animBg="1"/>
      <p:bldP spid="24610" grpId="0" animBg="1"/>
      <p:bldP spid="24611" grpId="0"/>
      <p:bldP spid="24612" grpId="0"/>
      <p:bldP spid="24613" grpId="0" animBg="1"/>
      <p:bldP spid="24613" grpId="1" animBg="1"/>
      <p:bldP spid="24613" grpId="2" animBg="1"/>
      <p:bldP spid="2461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fa6bbbb55cb81a38516099dac32f985d2592ace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20767</TotalTime>
  <Words>249</Words>
  <Application>Microsoft Macintosh PowerPoint</Application>
  <PresentationFormat>Экран (16:9)</PresentationFormat>
  <Paragraphs>95</Paragraphs>
  <Slides>10</Slides>
  <Notes>7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 Math</vt:lpstr>
      <vt:lpstr>Times New Roman</vt:lpstr>
      <vt:lpstr>Office Theme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Rano7kh@icloud.com</cp:lastModifiedBy>
  <cp:revision>1570</cp:revision>
  <dcterms:created xsi:type="dcterms:W3CDTF">2020-04-09T07:32:19Z</dcterms:created>
  <dcterms:modified xsi:type="dcterms:W3CDTF">2021-04-03T04:02:04Z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