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95" r:id="rId3"/>
    <p:sldId id="262" r:id="rId4"/>
    <p:sldId id="263" r:id="rId5"/>
    <p:sldId id="264" r:id="rId6"/>
    <p:sldId id="266" r:id="rId7"/>
    <p:sldId id="267" r:id="rId8"/>
    <p:sldId id="268" r:id="rId9"/>
    <p:sldId id="277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7" autoAdjust="0"/>
    <p:restoredTop sz="95761" autoAdjust="0"/>
  </p:normalViewPr>
  <p:slideViewPr>
    <p:cSldViewPr>
      <p:cViewPr varScale="1">
        <p:scale>
          <a:sx n="116" d="100"/>
          <a:sy n="116" d="100"/>
        </p:scale>
        <p:origin x="184" y="680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2127D-37C2-4495-9A8F-D7800B0835C1}" type="slidenum">
              <a:rPr lang="ru-RU"/>
              <a:pPr/>
              <a:t>3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E2BD-E654-4D90-89F0-C2F9F61303CB}" type="slidenum">
              <a:rPr lang="ru-RU"/>
              <a:pPr/>
              <a:t>4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19308-151F-4816-BB15-77D2B685C6F9}" type="slidenum">
              <a:rPr lang="ru-RU"/>
              <a:pPr/>
              <a:t>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F4CDD-5631-411F-B72A-77088D3921B6}" type="slidenum">
              <a:rPr lang="ru-RU"/>
              <a:pPr/>
              <a:t>6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5B209-968D-4216-8986-713FED2BEA46}" type="slidenum">
              <a:rPr lang="ru-RU"/>
              <a:pPr/>
              <a:t>7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BC689-5241-4C72-98C1-8CCC545B96D5}" type="slidenum">
              <a:rPr lang="ru-RU"/>
              <a:pPr/>
              <a:t>8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DEDC6-29E1-4C8F-A60F-91A21DABDDB7}" type="slidenum">
              <a:rPr lang="ru-RU"/>
              <a:pPr/>
              <a:t>9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32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35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8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4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41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4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46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4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5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51.e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5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643" y="1960350"/>
            <a:ext cx="3280505" cy="24822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45686" y="2278785"/>
            <a:ext cx="5688518" cy="1886405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ТЕМА: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(1 часть)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69165" y="2101525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69165" y="2907799"/>
            <a:ext cx="562851" cy="132013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566, 558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221.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219362" y="929895"/>
                <a:ext cx="8705275" cy="2766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544. </a:t>
                </a:r>
              </a:p>
              <a:p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38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147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91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152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65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264</m:t>
                        </m:r>
                      </m:den>
                    </m:f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23</m:t>
                            </m:r>
                          </m:num>
                          <m:den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f>
                          <m:f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56</m:t>
                            </m:r>
                          </m:den>
                        </m:f>
                      </m:e>
                    </m:d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2" y="929895"/>
                <a:ext cx="8705275" cy="2766976"/>
              </a:xfrm>
              <a:prstGeom prst="rect">
                <a:avLst/>
              </a:prstGeom>
              <a:blipFill>
                <a:blip r:embed="rId2"/>
                <a:stretch>
                  <a:fillRect l="-1749" t="-1835" b="-18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34A2648-F761-0749-809D-22C969C745CB}"/>
                  </a:ext>
                </a:extLst>
              </p:cNvPr>
              <p:cNvSpPr/>
              <p:nvPr/>
            </p:nvSpPr>
            <p:spPr>
              <a:xfrm>
                <a:off x="3272775" y="1668589"/>
                <a:ext cx="254435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38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147</m:t>
                          </m:r>
                        </m:den>
                      </m:f>
                      <m:r>
                        <a:rPr 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91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152</m:t>
                          </m:r>
                        </m:den>
                      </m:f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264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65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34A2648-F761-0749-809D-22C969C745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775" y="1668589"/>
                <a:ext cx="2544351" cy="786177"/>
              </a:xfrm>
              <a:prstGeom prst="rect">
                <a:avLst/>
              </a:prstGeom>
              <a:blipFill>
                <a:blip r:embed="rId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ПРОВЕРКА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C3B09A2-2DA7-0849-9332-491F9087CED2}"/>
              </a:ext>
            </a:extLst>
          </p:cNvPr>
          <p:cNvCxnSpPr/>
          <p:nvPr/>
        </p:nvCxnSpPr>
        <p:spPr>
          <a:xfrm flipV="1">
            <a:off x="3533239" y="2162036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7D5DA18-F106-474A-A907-90C13B98739C}"/>
              </a:ext>
            </a:extLst>
          </p:cNvPr>
          <p:cNvCxnSpPr/>
          <p:nvPr/>
        </p:nvCxnSpPr>
        <p:spPr>
          <a:xfrm flipV="1">
            <a:off x="4283944" y="2179983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957A8E6-B300-8847-AB8C-F2FCBE067BE7}"/>
              </a:ext>
            </a:extLst>
          </p:cNvPr>
          <p:cNvCxnSpPr/>
          <p:nvPr/>
        </p:nvCxnSpPr>
        <p:spPr>
          <a:xfrm flipV="1">
            <a:off x="3497831" y="1734035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30BB51-761B-F54A-BF01-37A47F73581A}"/>
                  </a:ext>
                </a:extLst>
              </p:cNvPr>
              <p:cNvSpPr txBox="1"/>
              <p:nvPr/>
            </p:nvSpPr>
            <p:spPr>
              <a:xfrm>
                <a:off x="3320007" y="2474970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30BB51-761B-F54A-BF01-37A47F735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007" y="2474970"/>
                <a:ext cx="437620" cy="369332"/>
              </a:xfrm>
              <a:prstGeom prst="rect">
                <a:avLst/>
              </a:prstGeom>
              <a:blipFill>
                <a:blip r:embed="rId4"/>
                <a:stretch>
                  <a:fillRect l="-17143" r="-17143" b="-64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1940A-C5E8-4842-BB05-BA893855D441}"/>
                  </a:ext>
                </a:extLst>
              </p:cNvPr>
              <p:cNvSpPr txBox="1"/>
              <p:nvPr/>
            </p:nvSpPr>
            <p:spPr>
              <a:xfrm>
                <a:off x="4505248" y="2393506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UZ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B1940A-C5E8-4842-BB05-BA893855D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248" y="2393506"/>
                <a:ext cx="253274" cy="369332"/>
              </a:xfrm>
              <a:prstGeom prst="rect">
                <a:avLst/>
              </a:prstGeom>
              <a:blipFill>
                <a:blip r:embed="rId5"/>
                <a:stretch>
                  <a:fillRect l="-23810" r="-28571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2CD4A-CFB1-A644-ADE1-7FE9A1A56917}"/>
                  </a:ext>
                </a:extLst>
              </p:cNvPr>
              <p:cNvSpPr txBox="1"/>
              <p:nvPr/>
            </p:nvSpPr>
            <p:spPr>
              <a:xfrm>
                <a:off x="5249762" y="1376826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𝟔𝟔</m:t>
                      </m:r>
                    </m:oMath>
                  </m:oMathPara>
                </a14:m>
                <a:endParaRPr lang="ru-UZ" sz="24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2CD4A-CFB1-A644-ADE1-7FE9A1A56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762" y="1376826"/>
                <a:ext cx="437620" cy="369332"/>
              </a:xfrm>
              <a:prstGeom prst="rect">
                <a:avLst/>
              </a:prstGeom>
              <a:blipFill>
                <a:blip r:embed="rId6"/>
                <a:stretch>
                  <a:fillRect l="-14286" r="-17143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57BFA77-8F9D-BE46-8CDF-74C58135D4D1}"/>
              </a:ext>
            </a:extLst>
          </p:cNvPr>
          <p:cNvCxnSpPr/>
          <p:nvPr/>
        </p:nvCxnSpPr>
        <p:spPr>
          <a:xfrm flipV="1">
            <a:off x="4470490" y="2441934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BD2B866-CCB7-4444-85F7-3A654F5E0FDC}"/>
              </a:ext>
            </a:extLst>
          </p:cNvPr>
          <p:cNvCxnSpPr/>
          <p:nvPr/>
        </p:nvCxnSpPr>
        <p:spPr>
          <a:xfrm flipV="1">
            <a:off x="4934910" y="1721538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FCBB117-CB92-DC47-991B-B9C3387EEF7C}"/>
              </a:ext>
            </a:extLst>
          </p:cNvPr>
          <p:cNvCxnSpPr/>
          <p:nvPr/>
        </p:nvCxnSpPr>
        <p:spPr>
          <a:xfrm flipV="1">
            <a:off x="3366078" y="2547383"/>
            <a:ext cx="288032" cy="2724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F8B404E-8B2E-3942-B025-164B18D59CED}"/>
              </a:ext>
            </a:extLst>
          </p:cNvPr>
          <p:cNvCxnSpPr/>
          <p:nvPr/>
        </p:nvCxnSpPr>
        <p:spPr>
          <a:xfrm flipV="1">
            <a:off x="4222000" y="1771668"/>
            <a:ext cx="288032" cy="2724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E8F6F3-3EC2-164A-ACE8-F8B4A9869C38}"/>
                  </a:ext>
                </a:extLst>
              </p:cNvPr>
              <p:cNvSpPr txBox="1"/>
              <p:nvPr/>
            </p:nvSpPr>
            <p:spPr>
              <a:xfrm>
                <a:off x="4370145" y="1391306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UZ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E8F6F3-3EC2-164A-ACE8-F8B4A9869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145" y="1391306"/>
                <a:ext cx="437620" cy="369332"/>
              </a:xfrm>
              <a:prstGeom prst="rect">
                <a:avLst/>
              </a:prstGeom>
              <a:blipFill>
                <a:blip r:embed="rId7"/>
                <a:stretch>
                  <a:fillRect l="-17143" r="-14286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34A636-EF58-1F40-A031-059A646B322A}"/>
                  </a:ext>
                </a:extLst>
              </p:cNvPr>
              <p:cNvSpPr txBox="1"/>
              <p:nvPr/>
            </p:nvSpPr>
            <p:spPr>
              <a:xfrm>
                <a:off x="5786074" y="1614024"/>
                <a:ext cx="493725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34A636-EF58-1F40-A031-059A646B3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074" y="1614024"/>
                <a:ext cx="493725" cy="838435"/>
              </a:xfrm>
              <a:prstGeom prst="rect">
                <a:avLst/>
              </a:prstGeom>
              <a:blipFill>
                <a:blip r:embed="rId8"/>
                <a:stretch>
                  <a:fillRect l="-17500" t="-3030" r="-17500" b="-1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6">
            <a:extLst>
              <a:ext uri="{FF2B5EF4-FFF2-40B4-BE49-F238E27FC236}">
                <a16:creationId xmlns:a16="http://schemas.microsoft.com/office/drawing/2014/main" id="{994688AC-4B10-094A-9C0F-640495231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99518" y="3820303"/>
            <a:ext cx="1314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5DD6F8-2506-7549-AD13-7E1A3D0026F0}"/>
                  </a:ext>
                </a:extLst>
              </p:cNvPr>
              <p:cNvSpPr txBox="1"/>
              <p:nvPr/>
            </p:nvSpPr>
            <p:spPr>
              <a:xfrm>
                <a:off x="4934910" y="2824622"/>
                <a:ext cx="1328377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5DD6F8-2506-7549-AD13-7E1A3D002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910" y="2824622"/>
                <a:ext cx="1328377" cy="838435"/>
              </a:xfrm>
              <a:prstGeom prst="rect">
                <a:avLst/>
              </a:prstGeom>
              <a:blipFill>
                <a:blip r:embed="rId10"/>
                <a:stretch>
                  <a:fillRect l="-5714" t="-1493" r="-1905" b="-1492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052D3A9-ED26-5C47-855C-51813F66D261}"/>
              </a:ext>
            </a:extLst>
          </p:cNvPr>
          <p:cNvCxnSpPr>
            <a:cxnSpLocks/>
          </p:cNvCxnSpPr>
          <p:nvPr/>
        </p:nvCxnSpPr>
        <p:spPr>
          <a:xfrm flipV="1">
            <a:off x="925659" y="2843853"/>
            <a:ext cx="232227" cy="143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40F22EB-9A45-574E-97AF-82AB8ED06171}"/>
              </a:ext>
            </a:extLst>
          </p:cNvPr>
          <p:cNvCxnSpPr>
            <a:cxnSpLocks/>
          </p:cNvCxnSpPr>
          <p:nvPr/>
        </p:nvCxnSpPr>
        <p:spPr>
          <a:xfrm flipV="1">
            <a:off x="1575566" y="2867121"/>
            <a:ext cx="232227" cy="143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D78897-270F-5640-BA62-6BD0FD5BD562}"/>
                  </a:ext>
                </a:extLst>
              </p:cNvPr>
              <p:cNvSpPr txBox="1"/>
              <p:nvPr/>
            </p:nvSpPr>
            <p:spPr>
              <a:xfrm>
                <a:off x="845681" y="2590934"/>
                <a:ext cx="211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UZ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D78897-270F-5640-BA62-6BD0FD5BD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81" y="2590934"/>
                <a:ext cx="211596" cy="307777"/>
              </a:xfrm>
              <a:prstGeom prst="rect">
                <a:avLst/>
              </a:prstGeom>
              <a:blipFill>
                <a:blip r:embed="rId11"/>
                <a:stretch>
                  <a:fillRect l="-27778" r="-22222"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2D22D1-DFD8-FD43-9E44-1CE0237CDA7E}"/>
                  </a:ext>
                </a:extLst>
              </p:cNvPr>
              <p:cNvSpPr txBox="1"/>
              <p:nvPr/>
            </p:nvSpPr>
            <p:spPr>
              <a:xfrm>
                <a:off x="1475378" y="2688792"/>
                <a:ext cx="2003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UZ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2D22D1-DFD8-FD43-9E44-1CE0237CD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378" y="2688792"/>
                <a:ext cx="200375" cy="307777"/>
              </a:xfrm>
              <a:prstGeom prst="rect">
                <a:avLst/>
              </a:prstGeom>
              <a:blipFill>
                <a:blip r:embed="rId12"/>
                <a:stretch>
                  <a:fillRect l="-31250" r="-31250" b="-38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6E3A165-4C80-DB40-9AB0-0985091D1F9A}"/>
                  </a:ext>
                </a:extLst>
              </p:cNvPr>
              <p:cNvSpPr txBox="1"/>
              <p:nvPr/>
            </p:nvSpPr>
            <p:spPr>
              <a:xfrm>
                <a:off x="6245066" y="2842680"/>
                <a:ext cx="2639377" cy="856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ru-U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23−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6E3A165-4C80-DB40-9AB0-0985091D1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066" y="2842680"/>
                <a:ext cx="2639377" cy="856966"/>
              </a:xfrm>
              <a:prstGeom prst="rect">
                <a:avLst/>
              </a:prstGeom>
              <a:blipFill>
                <a:blip r:embed="rId13"/>
                <a:stretch>
                  <a:fillRect t="-1449" r="-957" b="-1159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EC5B75-52A8-0244-B8D6-063058A88F06}"/>
                  </a:ext>
                </a:extLst>
              </p:cNvPr>
              <p:cNvSpPr txBox="1"/>
              <p:nvPr/>
            </p:nvSpPr>
            <p:spPr>
              <a:xfrm>
                <a:off x="467544" y="3911682"/>
                <a:ext cx="680571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EC5B75-52A8-0244-B8D6-063058A88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11682"/>
                <a:ext cx="680571" cy="847540"/>
              </a:xfrm>
              <a:prstGeom prst="rect">
                <a:avLst/>
              </a:prstGeom>
              <a:blipFill>
                <a:blip r:embed="rId14"/>
                <a:stretch>
                  <a:fillRect l="-10909" t="-2985" r="-3636" b="-134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8CE184-BE78-EA43-8848-8A92056F0F02}"/>
                  </a:ext>
                </a:extLst>
              </p:cNvPr>
              <p:cNvSpPr txBox="1"/>
              <p:nvPr/>
            </p:nvSpPr>
            <p:spPr>
              <a:xfrm>
                <a:off x="1110166" y="3945894"/>
                <a:ext cx="1786386" cy="84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ru-U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8CE184-BE78-EA43-8848-8A92056F0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166" y="3945894"/>
                <a:ext cx="1786386" cy="847861"/>
              </a:xfrm>
              <a:prstGeom prst="rect">
                <a:avLst/>
              </a:prstGeom>
              <a:blipFill>
                <a:blip r:embed="rId15"/>
                <a:stretch>
                  <a:fillRect t="-1471" r="-1408" b="-132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3FBB3B-407B-9245-8555-95E6E87395C4}"/>
                  </a:ext>
                </a:extLst>
              </p:cNvPr>
              <p:cNvSpPr txBox="1"/>
              <p:nvPr/>
            </p:nvSpPr>
            <p:spPr>
              <a:xfrm>
                <a:off x="2913455" y="3932680"/>
                <a:ext cx="680571" cy="844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ru-U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3FBB3B-407B-9245-8555-95E6E8739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455" y="3932680"/>
                <a:ext cx="680571" cy="844655"/>
              </a:xfrm>
              <a:prstGeom prst="rect">
                <a:avLst/>
              </a:prstGeom>
              <a:blipFill>
                <a:blip r:embed="rId16"/>
                <a:stretch>
                  <a:fillRect l="-12727" t="-1471" r="-1818" b="-132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00AB6E0-C215-2D4D-8E0F-204C04DDFD32}"/>
                  </a:ext>
                </a:extLst>
              </p:cNvPr>
              <p:cNvSpPr txBox="1"/>
              <p:nvPr/>
            </p:nvSpPr>
            <p:spPr>
              <a:xfrm>
                <a:off x="3547879" y="3932680"/>
                <a:ext cx="1581202" cy="84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U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00AB6E0-C215-2D4D-8E0F-204C04DDF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879" y="3932680"/>
                <a:ext cx="1581202" cy="847861"/>
              </a:xfrm>
              <a:prstGeom prst="rect">
                <a:avLst/>
              </a:prstGeom>
              <a:blipFill>
                <a:blip r:embed="rId17"/>
                <a:stretch>
                  <a:fillRect t="-1471" r="-2400" b="-1323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5B78CDDC-2C81-5148-99B0-225302D9E4B7}"/>
              </a:ext>
            </a:extLst>
          </p:cNvPr>
          <p:cNvCxnSpPr/>
          <p:nvPr/>
        </p:nvCxnSpPr>
        <p:spPr>
          <a:xfrm flipV="1">
            <a:off x="2975501" y="4505310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CE4C597-8310-F84F-9108-2D1335EFDDFA}"/>
              </a:ext>
            </a:extLst>
          </p:cNvPr>
          <p:cNvCxnSpPr/>
          <p:nvPr/>
        </p:nvCxnSpPr>
        <p:spPr>
          <a:xfrm flipV="1">
            <a:off x="4174263" y="4010002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2866D-2926-DB4D-BEEB-5B52DA1B93B9}"/>
                  </a:ext>
                </a:extLst>
              </p:cNvPr>
              <p:cNvSpPr txBox="1"/>
              <p:nvPr/>
            </p:nvSpPr>
            <p:spPr>
              <a:xfrm>
                <a:off x="4544950" y="3682184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2866D-2926-DB4D-BEEB-5B52DA1B9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950" y="3682184"/>
                <a:ext cx="437620" cy="369332"/>
              </a:xfrm>
              <a:prstGeom prst="rect">
                <a:avLst/>
              </a:prstGeom>
              <a:blipFill>
                <a:blip r:embed="rId18"/>
                <a:stretch>
                  <a:fillRect l="-17143" r="-14286" b="-645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9862E390-8EFC-F349-A544-5B40C639E2E2}"/>
              </a:ext>
            </a:extLst>
          </p:cNvPr>
          <p:cNvCxnSpPr/>
          <p:nvPr/>
        </p:nvCxnSpPr>
        <p:spPr>
          <a:xfrm flipV="1">
            <a:off x="4141322" y="4518346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B3C26FF2-A8BB-FD48-95DA-EE66340AA78A}"/>
              </a:ext>
            </a:extLst>
          </p:cNvPr>
          <p:cNvCxnSpPr/>
          <p:nvPr/>
        </p:nvCxnSpPr>
        <p:spPr>
          <a:xfrm flipV="1">
            <a:off x="4639037" y="3733419"/>
            <a:ext cx="288032" cy="27247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C697F30-1474-1E44-84CE-4D04FBCC380E}"/>
                  </a:ext>
                </a:extLst>
              </p:cNvPr>
              <p:cNvSpPr txBox="1"/>
              <p:nvPr/>
            </p:nvSpPr>
            <p:spPr>
              <a:xfrm>
                <a:off x="4301323" y="4799499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UZ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C697F30-1474-1E44-84CE-4D04FBCC3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323" y="4799499"/>
                <a:ext cx="253274" cy="369332"/>
              </a:xfrm>
              <a:prstGeom prst="rect">
                <a:avLst/>
              </a:prstGeom>
              <a:blipFill>
                <a:blip r:embed="rId19"/>
                <a:stretch>
                  <a:fillRect l="-23810" r="-23810" b="-32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73702B5-1DD7-C64C-83DD-F62A3E58E0E1}"/>
                  </a:ext>
                </a:extLst>
              </p:cNvPr>
              <p:cNvSpPr txBox="1"/>
              <p:nvPr/>
            </p:nvSpPr>
            <p:spPr>
              <a:xfrm>
                <a:off x="5174518" y="3938900"/>
                <a:ext cx="493725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73702B5-1DD7-C64C-83DD-F62A3E58E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518" y="3938900"/>
                <a:ext cx="493725" cy="838435"/>
              </a:xfrm>
              <a:prstGeom prst="rect">
                <a:avLst/>
              </a:prstGeom>
              <a:blipFill>
                <a:blip r:embed="rId20"/>
                <a:stretch>
                  <a:fillRect l="-17500" t="-1493" r="-17500" b="-134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37C0DC7-638B-604E-B875-E0A24A6981D1}"/>
              </a:ext>
            </a:extLst>
          </p:cNvPr>
          <p:cNvCxnSpPr/>
          <p:nvPr/>
        </p:nvCxnSpPr>
        <p:spPr>
          <a:xfrm flipV="1">
            <a:off x="5342064" y="1439734"/>
            <a:ext cx="288032" cy="27247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CFC4D73-AAC8-1143-9A49-F4F78E46B564}"/>
                  </a:ext>
                </a:extLst>
              </p:cNvPr>
              <p:cNvSpPr txBox="1"/>
              <p:nvPr/>
            </p:nvSpPr>
            <p:spPr>
              <a:xfrm>
                <a:off x="5544137" y="1076805"/>
                <a:ext cx="43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CFC4D73-AAC8-1143-9A49-F4F78E46B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37" y="1076805"/>
                <a:ext cx="437620" cy="369332"/>
              </a:xfrm>
              <a:prstGeom prst="rect">
                <a:avLst/>
              </a:prstGeom>
              <a:blipFill>
                <a:blip r:embed="rId21"/>
                <a:stretch>
                  <a:fillRect l="-14286" r="-17143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466C07-78A9-8542-89AB-F7F02E24F458}"/>
                  </a:ext>
                </a:extLst>
              </p:cNvPr>
              <p:cNvSpPr txBox="1"/>
              <p:nvPr/>
            </p:nvSpPr>
            <p:spPr>
              <a:xfrm>
                <a:off x="3057867" y="2529744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UZ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466C07-78A9-8542-89AB-F7F02E24F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867" y="2529744"/>
                <a:ext cx="253274" cy="369332"/>
              </a:xfrm>
              <a:prstGeom prst="rect">
                <a:avLst/>
              </a:prstGeom>
              <a:blipFill>
                <a:blip r:embed="rId22"/>
                <a:stretch>
                  <a:fillRect l="-23810" r="-23810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9C4A6E38-3D1B-3443-9EA4-E942FFDE5002}"/>
              </a:ext>
            </a:extLst>
          </p:cNvPr>
          <p:cNvCxnSpPr/>
          <p:nvPr/>
        </p:nvCxnSpPr>
        <p:spPr>
          <a:xfrm flipV="1">
            <a:off x="4465882" y="1436382"/>
            <a:ext cx="288032" cy="27247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6A4AD743-B5BE-684C-B50B-0EA493811E31}"/>
              </a:ext>
            </a:extLst>
          </p:cNvPr>
          <p:cNvCxnSpPr/>
          <p:nvPr/>
        </p:nvCxnSpPr>
        <p:spPr>
          <a:xfrm flipV="1">
            <a:off x="4957262" y="2173691"/>
            <a:ext cx="288032" cy="27247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D75622B-D1C1-FE42-8FE3-F3D09248A55A}"/>
                  </a:ext>
                </a:extLst>
              </p:cNvPr>
              <p:cNvSpPr txBox="1"/>
              <p:nvPr/>
            </p:nvSpPr>
            <p:spPr>
              <a:xfrm>
                <a:off x="5211593" y="2377447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UZ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D75622B-D1C1-FE42-8FE3-F3D09248A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593" y="2377447"/>
                <a:ext cx="253274" cy="369332"/>
              </a:xfrm>
              <a:prstGeom prst="rect">
                <a:avLst/>
              </a:prstGeom>
              <a:blipFill>
                <a:blip r:embed="rId23"/>
                <a:stretch>
                  <a:fillRect l="-28571" r="-28571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9F1225-CC81-F247-898E-7C82A7F124B7}"/>
                  </a:ext>
                </a:extLst>
              </p:cNvPr>
              <p:cNvSpPr txBox="1"/>
              <p:nvPr/>
            </p:nvSpPr>
            <p:spPr>
              <a:xfrm>
                <a:off x="2729074" y="4759222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UZ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9F1225-CC81-F247-898E-7C82A7F12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074" y="4759222"/>
                <a:ext cx="253274" cy="369332"/>
              </a:xfrm>
              <a:prstGeom prst="rect">
                <a:avLst/>
              </a:prstGeom>
              <a:blipFill>
                <a:blip r:embed="rId24"/>
                <a:stretch>
                  <a:fillRect l="-30000" r="-30000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86D6766-0A57-674E-ADF6-D3DA0A01CCC9}"/>
                  </a:ext>
                </a:extLst>
              </p:cNvPr>
              <p:cNvSpPr txBox="1"/>
              <p:nvPr/>
            </p:nvSpPr>
            <p:spPr>
              <a:xfrm>
                <a:off x="5002444" y="3713019"/>
                <a:ext cx="25327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UZ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86D6766-0A57-674E-ADF6-D3DA0A01C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444" y="3713019"/>
                <a:ext cx="253274" cy="369332"/>
              </a:xfrm>
              <a:prstGeom prst="rect">
                <a:avLst/>
              </a:prstGeom>
              <a:blipFill>
                <a:blip r:embed="rId25"/>
                <a:stretch>
                  <a:fillRect l="-30000" r="-30000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B7A0BDC9-7DAB-4A49-922B-6D5DE67CEBC1}"/>
              </a:ext>
            </a:extLst>
          </p:cNvPr>
          <p:cNvCxnSpPr/>
          <p:nvPr/>
        </p:nvCxnSpPr>
        <p:spPr>
          <a:xfrm flipV="1">
            <a:off x="3031975" y="3975730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E212B36-61A4-B94A-AAC6-334FB3F20149}"/>
              </a:ext>
            </a:extLst>
          </p:cNvPr>
          <p:cNvCxnSpPr/>
          <p:nvPr/>
        </p:nvCxnSpPr>
        <p:spPr>
          <a:xfrm flipV="1">
            <a:off x="4282757" y="4843564"/>
            <a:ext cx="288032" cy="27247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4404714-B981-4347-878B-61CBA1EA4283}"/>
                  </a:ext>
                </a:extLst>
              </p:cNvPr>
              <p:cNvSpPr txBox="1"/>
              <p:nvPr/>
            </p:nvSpPr>
            <p:spPr>
              <a:xfrm>
                <a:off x="2761798" y="3744808"/>
                <a:ext cx="253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UZ" sz="24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4404714-B981-4347-878B-61CBA1EA4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98" y="3744808"/>
                <a:ext cx="253274" cy="369332"/>
              </a:xfrm>
              <a:prstGeom prst="rect">
                <a:avLst/>
              </a:prstGeom>
              <a:blipFill>
                <a:blip r:embed="rId26"/>
                <a:stretch>
                  <a:fillRect l="-28571" r="-28571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917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  <p:bldP spid="23" grpId="0"/>
      <p:bldP spid="23" grpId="1"/>
      <p:bldP spid="24" grpId="0"/>
      <p:bldP spid="32" grpId="0"/>
      <p:bldP spid="33" grpId="0"/>
      <p:bldP spid="38" grpId="0"/>
      <p:bldP spid="39" grpId="0"/>
      <p:bldP spid="42" grpId="0"/>
      <p:bldP spid="45" grpId="0"/>
      <p:bldP spid="46" grpId="0"/>
      <p:bldP spid="47" grpId="0"/>
      <p:bldP spid="52" grpId="0"/>
      <p:bldP spid="53" grpId="0"/>
      <p:bldP spid="54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095" y="2966343"/>
            <a:ext cx="1625204" cy="2031206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88392" y="915055"/>
            <a:ext cx="3726656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 dirty="0">
                <a:solidFill>
                  <a:srgbClr val="000099"/>
                </a:solidFill>
                <a:latin typeface="Times New Roman" pitchFamily="18" charset="0"/>
              </a:rPr>
              <a:t>Решаем неравенства.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835696" y="1541213"/>
            <a:ext cx="668279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100" b="1" i="1" dirty="0">
                <a:solidFill>
                  <a:schemeClr val="accent2"/>
                </a:solidFill>
                <a:latin typeface="Times New Roman" pitchFamily="18" charset="0"/>
              </a:rPr>
              <a:t>Решить неравенство – найти значение переменной,</a:t>
            </a:r>
          </a:p>
          <a:p>
            <a:pPr algn="ctr"/>
            <a:r>
              <a:rPr lang="ru-RU" sz="2100" b="1" i="1" dirty="0">
                <a:solidFill>
                  <a:schemeClr val="accent2"/>
                </a:solidFill>
                <a:latin typeface="Times New Roman" pitchFamily="18" charset="0"/>
              </a:rPr>
              <a:t>которое обращает его в верное числовое неравенство.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051720" y="2426990"/>
            <a:ext cx="3726656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>
                <a:solidFill>
                  <a:srgbClr val="000099"/>
                </a:solidFill>
                <a:latin typeface="Times New Roman" pitchFamily="18" charset="0"/>
              </a:rPr>
              <a:t>Правила: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456657" y="3129459"/>
            <a:ext cx="685800" cy="6858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000" b="1">
                <a:latin typeface="Times New Roman" pitchFamily="18" charset="0"/>
              </a:rPr>
              <a:t>1.</a:t>
            </a: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4428208" y="3075880"/>
            <a:ext cx="2593181" cy="702469"/>
            <a:chOff x="2154" y="1752"/>
            <a:chExt cx="2178" cy="590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2154" y="1752"/>
            <a:ext cx="208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Формула" r:id="rId5" imgW="647419" imgH="177723" progId="Equation.3">
                    <p:embed/>
                  </p:oleObj>
                </mc:Choice>
                <mc:Fallback>
                  <p:oleObj name="Формула" r:id="rId5" imgW="647419" imgH="177723" progId="Equation.3">
                    <p:embed/>
                    <p:pic>
                      <p:nvPicPr>
                        <p:cNvPr id="820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752"/>
                          <a:ext cx="2086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5886724" y="3183036"/>
            <a:ext cx="540544" cy="577454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</a:rPr>
              <a:t>&lt;</a:t>
            </a:r>
            <a:endParaRPr lang="ru-RU" sz="4050" b="1">
              <a:latin typeface="Times New Roman" pitchFamily="18" charset="0"/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5940301" y="3129459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≥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5940301" y="3129459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≤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5940301" y="3129459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5562873" y="3670002"/>
            <a:ext cx="2322909" cy="323850"/>
          </a:xfrm>
          <a:prstGeom prst="curvedUpArrow">
            <a:avLst>
              <a:gd name="adj1" fmla="val 143456"/>
              <a:gd name="adj2" fmla="val 28691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5077098" y="3075881"/>
            <a:ext cx="971550" cy="792956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 rot="2761434">
            <a:off x="5789687" y="2314475"/>
            <a:ext cx="248841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4428208" y="4047430"/>
            <a:ext cx="2593181" cy="702469"/>
            <a:chOff x="2154" y="1752"/>
            <a:chExt cx="2178" cy="590"/>
          </a:xfrm>
        </p:grpSpPr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8219" name="Object 27"/>
            <p:cNvGraphicFramePr>
              <a:graphicFrameLocks noChangeAspect="1"/>
            </p:cNvGraphicFramePr>
            <p:nvPr/>
          </p:nvGraphicFramePr>
          <p:xfrm>
            <a:off x="2195" y="1752"/>
            <a:ext cx="2004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Формула" r:id="rId7" imgW="622080" imgH="177480" progId="Equation.3">
                    <p:embed/>
                  </p:oleObj>
                </mc:Choice>
                <mc:Fallback>
                  <p:oleObj name="Формула" r:id="rId7" imgW="622080" imgH="177480" progId="Equation.3">
                    <p:embed/>
                    <p:pic>
                      <p:nvPicPr>
                        <p:cNvPr id="8219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" y="1752"/>
                          <a:ext cx="2004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0" name="AutoShape 28"/>
          <p:cNvSpPr>
            <a:spLocks noChangeArrowheads="1"/>
          </p:cNvSpPr>
          <p:nvPr/>
        </p:nvSpPr>
        <p:spPr bwMode="auto">
          <a:xfrm rot="2761434">
            <a:off x="6521922" y="3303885"/>
            <a:ext cx="248840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5D2857A5-A7CD-AC4C-8371-1CE4C702C156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2" name="object 4">
            <a:extLst>
              <a:ext uri="{FF2B5EF4-FFF2-40B4-BE49-F238E27FC236}">
                <a16:creationId xmlns:a16="http://schemas.microsoft.com/office/drawing/2014/main" id="{38848626-0EC3-3745-BB70-B97A5AE814CF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200" grpId="0" animBg="1"/>
      <p:bldP spid="8201" grpId="0" animBg="1"/>
      <p:bldP spid="8207" grpId="0" animBg="1"/>
      <p:bldP spid="8209" grpId="0" animBg="1"/>
      <p:bldP spid="8210" grpId="0" animBg="1"/>
      <p:bldP spid="8211" grpId="0" animBg="1"/>
      <p:bldP spid="8214" grpId="0" animBg="1"/>
      <p:bldP spid="8215" grpId="0" animBg="1"/>
      <p:bldP spid="8216" grpId="0" animBg="1"/>
      <p:bldP spid="8216" grpId="1" animBg="1"/>
      <p:bldP spid="8216" grpId="2" animBg="1"/>
      <p:bldP spid="8216" grpId="3" animBg="1"/>
      <p:bldP spid="8216" grpId="4" animBg="1"/>
      <p:bldP spid="8220" grpId="0" animBg="1"/>
      <p:bldP spid="8220" grpId="1" animBg="1"/>
      <p:bldP spid="8220" grpId="2" animBg="1"/>
      <p:bldP spid="8220" grpId="3" animBg="1"/>
      <p:bldP spid="8220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2644" y="2914849"/>
            <a:ext cx="1625204" cy="2031206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31119" y="1437085"/>
            <a:ext cx="3726656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>
                <a:solidFill>
                  <a:srgbClr val="000099"/>
                </a:solidFill>
                <a:latin typeface="Times New Roman" pitchFamily="18" charset="0"/>
              </a:rPr>
              <a:t>Правила: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736056" y="2139554"/>
            <a:ext cx="685800" cy="6858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b="1">
                <a:latin typeface="Times New Roman" pitchFamily="18" charset="0"/>
              </a:rPr>
              <a:t>2</a:t>
            </a:r>
            <a:r>
              <a:rPr lang="ru-RU" sz="3000" b="1">
                <a:latin typeface="Times New Roman" pitchFamily="18" charset="0"/>
              </a:rPr>
              <a:t>.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707607" y="2085975"/>
            <a:ext cx="2593181" cy="702469"/>
            <a:chOff x="2154" y="1752"/>
            <a:chExt cx="2178" cy="590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2522" y="1752"/>
            <a:ext cx="135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Формула" r:id="rId5" imgW="419040" imgH="177480" progId="Equation.3">
                    <p:embed/>
                  </p:oleObj>
                </mc:Choice>
                <mc:Fallback>
                  <p:oleObj name="Формула" r:id="rId5" imgW="419040" imgH="177480" progId="Equation.3">
                    <p:embed/>
                    <p:pic>
                      <p:nvPicPr>
                        <p:cNvPr id="92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752"/>
                          <a:ext cx="1350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787504" y="2139554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</a:rPr>
              <a:t>&lt;</a:t>
            </a:r>
            <a:endParaRPr lang="ru-RU" sz="4050" b="1">
              <a:latin typeface="Times New Roman" pitchFamily="18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4842273" y="2139554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≥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842273" y="2139554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≤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4842273" y="2139554"/>
            <a:ext cx="540544" cy="57745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50" b="1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4031456" y="2139554"/>
            <a:ext cx="647700" cy="792956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14612254">
            <a:off x="3586759" y="2368749"/>
            <a:ext cx="248840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030516" y="1924051"/>
            <a:ext cx="0" cy="91797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6246019" y="2085975"/>
            <a:ext cx="540544" cy="577454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95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50" i="1">
                <a:latin typeface="Times New Roman" pitchFamily="18" charset="0"/>
                <a:cs typeface="Times New Roman" pitchFamily="18" charset="0"/>
              </a:rPr>
              <a:t>а</a:t>
            </a:r>
            <a:endParaRPr lang="en-US" sz="495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2681288" y="3381375"/>
            <a:ext cx="2593181" cy="702469"/>
            <a:chOff x="2154" y="1752"/>
            <a:chExt cx="2178" cy="590"/>
          </a:xfrm>
        </p:grpSpPr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9241" name="Object 25"/>
            <p:cNvGraphicFramePr>
              <a:graphicFrameLocks noChangeAspect="1"/>
            </p:cNvGraphicFramePr>
            <p:nvPr/>
          </p:nvGraphicFramePr>
          <p:xfrm>
            <a:off x="2624" y="1752"/>
            <a:ext cx="114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Формула" r:id="rId7" imgW="355320" imgH="177480" progId="Equation.3">
                    <p:embed/>
                  </p:oleObj>
                </mc:Choice>
                <mc:Fallback>
                  <p:oleObj name="Формула" r:id="rId7" imgW="355320" imgH="177480" progId="Equation.3">
                    <p:embed/>
                    <p:pic>
                      <p:nvPicPr>
                        <p:cNvPr id="9241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1752"/>
                          <a:ext cx="114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143001" y="2211784"/>
            <a:ext cx="184731" cy="4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175"/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5922169" y="2895601"/>
            <a:ext cx="1565672" cy="1565672"/>
            <a:chOff x="3334" y="2433"/>
            <a:chExt cx="1315" cy="1315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334" y="2478"/>
              <a:ext cx="1315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3334" y="2433"/>
            <a:ext cx="1270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Формула" r:id="rId9" imgW="393529" imgH="393529" progId="Equation.3">
                    <p:embed/>
                  </p:oleObj>
                </mc:Choice>
                <mc:Fallback>
                  <p:oleObj name="Формула" r:id="rId9" imgW="393529" imgH="393529" progId="Equation.3">
                    <p:embed/>
                    <p:pic>
                      <p:nvPicPr>
                        <p:cNvPr id="9242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433"/>
                          <a:ext cx="1270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5" name="AutoShape 29"/>
          <p:cNvSpPr>
            <a:spLocks noChangeArrowheads="1"/>
          </p:cNvSpPr>
          <p:nvPr/>
        </p:nvSpPr>
        <p:spPr bwMode="auto">
          <a:xfrm>
            <a:off x="4733925" y="3543301"/>
            <a:ext cx="1188244" cy="269081"/>
          </a:xfrm>
          <a:prstGeom prst="rightArrow">
            <a:avLst>
              <a:gd name="adj1" fmla="val 50000"/>
              <a:gd name="adj2" fmla="val 110398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41335993-317F-B543-A6A9-C0D4A8200C7B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2523A489-AD03-EF46-9A95-D63A189780A3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6" grpId="0" animBg="1"/>
      <p:bldP spid="9227" grpId="0" animBg="1"/>
      <p:bldP spid="9228" grpId="0" animBg="1"/>
      <p:bldP spid="9229" grpId="0" animBg="1"/>
      <p:bldP spid="9231" grpId="0" animBg="1"/>
      <p:bldP spid="9232" grpId="0" animBg="1"/>
      <p:bldP spid="9232" grpId="1" animBg="1"/>
      <p:bldP spid="9232" grpId="2" animBg="1"/>
      <p:bldP spid="9232" grpId="3" animBg="1"/>
      <p:bldP spid="9232" grpId="4" animBg="1"/>
      <p:bldP spid="9237" grpId="0" animBg="1"/>
      <p:bldP spid="9238" grpId="0" animBg="1"/>
      <p:bldP spid="9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269" y="3112294"/>
            <a:ext cx="1625204" cy="2031206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31119" y="1437085"/>
            <a:ext cx="3726656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>
                <a:solidFill>
                  <a:srgbClr val="000099"/>
                </a:solidFill>
                <a:latin typeface="Times New Roman" pitchFamily="18" charset="0"/>
              </a:rPr>
              <a:t>Правила: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736056" y="2139554"/>
            <a:ext cx="685800" cy="6858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b="1">
                <a:latin typeface="Times New Roman" pitchFamily="18" charset="0"/>
              </a:rPr>
              <a:t>2</a:t>
            </a:r>
            <a:r>
              <a:rPr lang="ru-RU" sz="3000" b="1">
                <a:latin typeface="Times New Roman" pitchFamily="18" charset="0"/>
              </a:rPr>
              <a:t>.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3707607" y="2085975"/>
            <a:ext cx="2593181" cy="702469"/>
            <a:chOff x="2154" y="1752"/>
            <a:chExt cx="2178" cy="590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2522" y="1752"/>
            <a:ext cx="135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Формула" r:id="rId5" imgW="419040" imgH="177480" progId="Equation.3">
                    <p:embed/>
                  </p:oleObj>
                </mc:Choice>
                <mc:Fallback>
                  <p:oleObj name="Формула" r:id="rId5" imgW="419040" imgH="177480" progId="Equation.3">
                    <p:embed/>
                    <p:pic>
                      <p:nvPicPr>
                        <p:cNvPr id="1024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752"/>
                          <a:ext cx="1350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031456" y="2139554"/>
            <a:ext cx="647700" cy="792956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 rot="14612254">
            <a:off x="3586759" y="2368749"/>
            <a:ext cx="248840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030516" y="1924051"/>
            <a:ext cx="0" cy="91797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6246019" y="2085975"/>
            <a:ext cx="540544" cy="577454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95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50" i="1">
                <a:latin typeface="Times New Roman" pitchFamily="18" charset="0"/>
                <a:cs typeface="Times New Roman" pitchFamily="18" charset="0"/>
              </a:rPr>
              <a:t>а</a:t>
            </a:r>
            <a:endParaRPr lang="en-US" sz="495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2681288" y="3381375"/>
            <a:ext cx="2593181" cy="702469"/>
            <a:chOff x="2154" y="1752"/>
            <a:chExt cx="2178" cy="590"/>
          </a:xfrm>
        </p:grpSpPr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0260" name="Object 20"/>
            <p:cNvGraphicFramePr>
              <a:graphicFrameLocks noChangeAspect="1"/>
            </p:cNvGraphicFramePr>
            <p:nvPr/>
          </p:nvGraphicFramePr>
          <p:xfrm>
            <a:off x="2624" y="1752"/>
            <a:ext cx="114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Формула" r:id="rId7" imgW="355320" imgH="177480" progId="Equation.3">
                    <p:embed/>
                  </p:oleObj>
                </mc:Choice>
                <mc:Fallback>
                  <p:oleObj name="Формула" r:id="rId7" imgW="355320" imgH="177480" progId="Equation.3">
                    <p:embed/>
                    <p:pic>
                      <p:nvPicPr>
                        <p:cNvPr id="1026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1752"/>
                          <a:ext cx="114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5922169" y="2895601"/>
            <a:ext cx="1565672" cy="1565672"/>
            <a:chOff x="3334" y="2433"/>
            <a:chExt cx="1315" cy="1315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3334" y="2478"/>
              <a:ext cx="1315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0264" name="Object 24"/>
            <p:cNvGraphicFramePr>
              <a:graphicFrameLocks noChangeAspect="1"/>
            </p:cNvGraphicFramePr>
            <p:nvPr/>
          </p:nvGraphicFramePr>
          <p:xfrm>
            <a:off x="3354" y="2433"/>
            <a:ext cx="1229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Формула" r:id="rId9" imgW="380880" imgH="393480" progId="Equation.3">
                    <p:embed/>
                  </p:oleObj>
                </mc:Choice>
                <mc:Fallback>
                  <p:oleObj name="Формула" r:id="rId9" imgW="380880" imgH="393480" progId="Equation.3">
                    <p:embed/>
                    <p:pic>
                      <p:nvPicPr>
                        <p:cNvPr id="10264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4" y="2433"/>
                          <a:ext cx="1229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4733925" y="3543301"/>
            <a:ext cx="1188244" cy="269081"/>
          </a:xfrm>
          <a:prstGeom prst="rightArrow">
            <a:avLst>
              <a:gd name="adj1" fmla="val 50000"/>
              <a:gd name="adj2" fmla="val 110398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6300788" y="3274219"/>
            <a:ext cx="647700" cy="792956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2BB377FD-0C7C-FA40-A8CF-F938DEF1D702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51125DAD-5238-EE46-9487-C81ED017EDDE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 animBg="1"/>
      <p:bldP spid="10255" grpId="1" animBg="1"/>
      <p:bldP spid="10255" grpId="2" animBg="1"/>
      <p:bldP spid="10255" grpId="3" animBg="1"/>
      <p:bldP spid="10255" grpId="4" animBg="1"/>
      <p:bldP spid="10256" grpId="0" animBg="1"/>
      <p:bldP spid="10257" grpId="0" animBg="1"/>
      <p:bldP spid="10265" grpId="0" animBg="1"/>
      <p:bldP spid="10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269" y="3112294"/>
            <a:ext cx="1625204" cy="203120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331119" y="1437085"/>
            <a:ext cx="3726656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>
                <a:solidFill>
                  <a:srgbClr val="000099"/>
                </a:solidFill>
                <a:latin typeface="Times New Roman" pitchFamily="18" charset="0"/>
              </a:rPr>
              <a:t>Правила: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736056" y="2139554"/>
            <a:ext cx="685800" cy="6858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000" b="1">
                <a:latin typeface="Times New Roman" pitchFamily="18" charset="0"/>
              </a:rPr>
              <a:t>2</a:t>
            </a:r>
            <a:r>
              <a:rPr lang="ru-RU" sz="3000" b="1">
                <a:latin typeface="Times New Roman" pitchFamily="18" charset="0"/>
              </a:rPr>
              <a:t>.</a:t>
            </a: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707607" y="2085975"/>
            <a:ext cx="2593181" cy="702469"/>
            <a:chOff x="2154" y="1752"/>
            <a:chExt cx="2178" cy="590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2297" name="Object 9"/>
            <p:cNvGraphicFramePr>
              <a:graphicFrameLocks noChangeAspect="1"/>
            </p:cNvGraphicFramePr>
            <p:nvPr/>
          </p:nvGraphicFramePr>
          <p:xfrm>
            <a:off x="2522" y="1752"/>
            <a:ext cx="135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Формула" r:id="rId5" imgW="419040" imgH="177480" progId="Equation.3">
                    <p:embed/>
                  </p:oleObj>
                </mc:Choice>
                <mc:Fallback>
                  <p:oleObj name="Формула" r:id="rId5" imgW="419040" imgH="177480" progId="Equation.3">
                    <p:embed/>
                    <p:pic>
                      <p:nvPicPr>
                        <p:cNvPr id="1229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752"/>
                          <a:ext cx="1350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031456" y="2139554"/>
            <a:ext cx="647700" cy="792956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14612254">
            <a:off x="3586759" y="2368749"/>
            <a:ext cx="248840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030516" y="1924051"/>
            <a:ext cx="0" cy="91797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246019" y="2085975"/>
            <a:ext cx="540544" cy="577454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95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50" i="1">
                <a:latin typeface="Times New Roman" pitchFamily="18" charset="0"/>
                <a:cs typeface="Times New Roman" pitchFamily="18" charset="0"/>
              </a:rPr>
              <a:t>а</a:t>
            </a:r>
            <a:endParaRPr lang="en-US" sz="495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681288" y="3381375"/>
            <a:ext cx="2593181" cy="702469"/>
            <a:chOff x="2154" y="1752"/>
            <a:chExt cx="2178" cy="590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2304" name="Object 16"/>
            <p:cNvGraphicFramePr>
              <a:graphicFrameLocks noChangeAspect="1"/>
            </p:cNvGraphicFramePr>
            <p:nvPr/>
          </p:nvGraphicFramePr>
          <p:xfrm>
            <a:off x="2624" y="1752"/>
            <a:ext cx="114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Формула" r:id="rId7" imgW="355320" imgH="177480" progId="Equation.3">
                    <p:embed/>
                  </p:oleObj>
                </mc:Choice>
                <mc:Fallback>
                  <p:oleObj name="Формула" r:id="rId7" imgW="355320" imgH="177480" progId="Equation.3">
                    <p:embed/>
                    <p:pic>
                      <p:nvPicPr>
                        <p:cNvPr id="12304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1752"/>
                          <a:ext cx="114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5922169" y="2895601"/>
            <a:ext cx="1565672" cy="1565672"/>
            <a:chOff x="3334" y="2433"/>
            <a:chExt cx="1315" cy="1315"/>
          </a:xfrm>
        </p:grpSpPr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334" y="2478"/>
              <a:ext cx="1315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2307" name="Object 19"/>
            <p:cNvGraphicFramePr>
              <a:graphicFrameLocks noChangeAspect="1"/>
            </p:cNvGraphicFramePr>
            <p:nvPr/>
          </p:nvGraphicFramePr>
          <p:xfrm>
            <a:off x="3354" y="2433"/>
            <a:ext cx="1229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Формула" r:id="rId9" imgW="380880" imgH="393480" progId="Equation.3">
                    <p:embed/>
                  </p:oleObj>
                </mc:Choice>
                <mc:Fallback>
                  <p:oleObj name="Формула" r:id="rId9" imgW="380880" imgH="393480" progId="Equation.3">
                    <p:embed/>
                    <p:pic>
                      <p:nvPicPr>
                        <p:cNvPr id="12307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4" y="2433"/>
                          <a:ext cx="1229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733925" y="3543301"/>
            <a:ext cx="1188244" cy="269081"/>
          </a:xfrm>
          <a:prstGeom prst="rightArrow">
            <a:avLst>
              <a:gd name="adj1" fmla="val 50000"/>
              <a:gd name="adj2" fmla="val 110398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5400000" scaled="1"/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6300788" y="3274219"/>
            <a:ext cx="647700" cy="792956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345606" y="4433888"/>
            <a:ext cx="56553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100" b="1" i="1">
                <a:solidFill>
                  <a:srgbClr val="CC0000"/>
                </a:solidFill>
                <a:latin typeface="Times New Roman" pitchFamily="18" charset="0"/>
              </a:rPr>
              <a:t>При делении (умножении) на отрицательное</a:t>
            </a:r>
          </a:p>
          <a:p>
            <a:pPr algn="r"/>
            <a:r>
              <a:rPr lang="ru-RU" sz="2100" b="1" i="1">
                <a:solidFill>
                  <a:srgbClr val="CC0000"/>
                </a:solidFill>
                <a:latin typeface="Times New Roman" pitchFamily="18" charset="0"/>
              </a:rPr>
              <a:t> число знак неравенства меняется.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787504" y="2139554"/>
            <a:ext cx="647700" cy="792956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A4915AC4-5667-7A49-9079-78B46562D376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962E9DE6-CB9F-BF48-9711-48EF9BDFD791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2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8" grpId="1" animBg="1"/>
      <p:bldP spid="12299" grpId="0" animBg="1"/>
      <p:bldP spid="12299" grpId="1" animBg="1"/>
      <p:bldP spid="12299" grpId="2" animBg="1"/>
      <p:bldP spid="12299" grpId="3" animBg="1"/>
      <p:bldP spid="12299" grpId="4" animBg="1"/>
      <p:bldP spid="12300" grpId="0" animBg="1"/>
      <p:bldP spid="12301" grpId="0" animBg="1"/>
      <p:bldP spid="12308" grpId="0" animBg="1"/>
      <p:bldP spid="12309" grpId="0" animBg="1"/>
      <p:bldP spid="12310" grpId="0"/>
      <p:bldP spid="123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139186" y="899111"/>
            <a:ext cx="685800" cy="685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000" b="1">
                <a:latin typeface="Times New Roman" pitchFamily="18" charset="0"/>
              </a:rPr>
              <a:t>1.</a:t>
            </a:r>
          </a:p>
        </p:txBody>
      </p:sp>
      <p:pic>
        <p:nvPicPr>
          <p:cNvPr id="13318" name="Picture 6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269" y="3112294"/>
            <a:ext cx="1625204" cy="2031206"/>
          </a:xfrm>
          <a:prstGeom prst="rect">
            <a:avLst/>
          </a:prstGeom>
          <a:noFill/>
        </p:spPr>
      </p:pic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3113485" y="735806"/>
            <a:ext cx="3236119" cy="539354"/>
            <a:chOff x="1704" y="1752"/>
            <a:chExt cx="2986" cy="590"/>
          </a:xfrm>
        </p:grpSpPr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1704" y="1752"/>
            <a:ext cx="298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Формула" r:id="rId5" imgW="927000" imgH="177480" progId="Equation.3">
                    <p:embed/>
                  </p:oleObj>
                </mc:Choice>
                <mc:Fallback>
                  <p:oleObj name="Формула" r:id="rId5" imgW="927000" imgH="177480" progId="Equation.3">
                    <p:embed/>
                    <p:pic>
                      <p:nvPicPr>
                        <p:cNvPr id="1332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4" y="1752"/>
                          <a:ext cx="2986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625579" y="1221582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2897982" y="1545431"/>
            <a:ext cx="3502819" cy="539354"/>
            <a:chOff x="1582" y="1752"/>
            <a:chExt cx="3232" cy="590"/>
          </a:xfrm>
        </p:grpSpPr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3325" name="Object 13"/>
            <p:cNvGraphicFramePr>
              <a:graphicFrameLocks noChangeAspect="1"/>
            </p:cNvGraphicFramePr>
            <p:nvPr/>
          </p:nvGraphicFramePr>
          <p:xfrm>
            <a:off x="1582" y="1752"/>
            <a:ext cx="3232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Формула" r:id="rId7" imgW="1002960" imgH="177480" progId="Equation.3">
                    <p:embed/>
                  </p:oleObj>
                </mc:Choice>
                <mc:Fallback>
                  <p:oleObj name="Формула" r:id="rId7" imgW="1002960" imgH="177480" progId="Equation.3">
                    <p:embed/>
                    <p:pic>
                      <p:nvPicPr>
                        <p:cNvPr id="13325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" y="1752"/>
                          <a:ext cx="3232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4625579" y="2031207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3654029" y="2356248"/>
            <a:ext cx="2359819" cy="539353"/>
            <a:chOff x="2154" y="1752"/>
            <a:chExt cx="2178" cy="590"/>
          </a:xfrm>
        </p:grpSpPr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3329" name="Object 17"/>
            <p:cNvGraphicFramePr>
              <a:graphicFrameLocks noChangeAspect="1"/>
            </p:cNvGraphicFramePr>
            <p:nvPr/>
          </p:nvGraphicFramePr>
          <p:xfrm>
            <a:off x="2380" y="1752"/>
            <a:ext cx="1636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Формула" r:id="rId9" imgW="507960" imgH="177480" progId="Equation.3">
                    <p:embed/>
                  </p:oleObj>
                </mc:Choice>
                <mc:Fallback>
                  <p:oleObj name="Формула" r:id="rId9" imgW="507960" imgH="177480" progId="Equation.3">
                    <p:embed/>
                    <p:pic>
                      <p:nvPicPr>
                        <p:cNvPr id="133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1752"/>
                          <a:ext cx="1636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4625579" y="2842023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3762375" y="3112294"/>
            <a:ext cx="2359819" cy="539354"/>
            <a:chOff x="2154" y="1752"/>
            <a:chExt cx="2178" cy="590"/>
          </a:xfrm>
        </p:grpSpPr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3333" name="Object 21"/>
            <p:cNvGraphicFramePr>
              <a:graphicFrameLocks noChangeAspect="1"/>
            </p:cNvGraphicFramePr>
            <p:nvPr/>
          </p:nvGraphicFramePr>
          <p:xfrm>
            <a:off x="2502" y="1752"/>
            <a:ext cx="1390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Формула" r:id="rId11" imgW="431640" imgH="177480" progId="Equation.3">
                    <p:embed/>
                  </p:oleObj>
                </mc:Choice>
                <mc:Fallback>
                  <p:oleObj name="Формула" r:id="rId11" imgW="431640" imgH="177480" progId="Equation.3">
                    <p:embed/>
                    <p:pic>
                      <p:nvPicPr>
                        <p:cNvPr id="13333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2" y="1752"/>
                          <a:ext cx="1390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3545682" y="3868341"/>
            <a:ext cx="29694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5381626" y="3814763"/>
            <a:ext cx="108347" cy="10834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219700" y="3868341"/>
            <a:ext cx="3917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-3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3545681" y="3759994"/>
            <a:ext cx="1890713" cy="0"/>
          </a:xfrm>
          <a:prstGeom prst="line">
            <a:avLst/>
          </a:prstGeom>
          <a:noFill/>
          <a:ln w="152400">
            <a:pattFill prst="wdDn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191250" y="381476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4625579" y="4354116"/>
            <a:ext cx="2915840" cy="604838"/>
            <a:chOff x="1565" y="3612"/>
            <a:chExt cx="2449" cy="508"/>
          </a:xfrm>
        </p:grpSpPr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1565" y="3612"/>
              <a:ext cx="2449" cy="498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700" b="1" i="1">
                  <a:solidFill>
                    <a:srgbClr val="000099"/>
                  </a:solidFill>
                  <a:latin typeface="Times New Roman" pitchFamily="18" charset="0"/>
                </a:rPr>
                <a:t>Ответ: </a:t>
              </a:r>
            </a:p>
          </p:txBody>
        </p:sp>
        <p:graphicFrame>
          <p:nvGraphicFramePr>
            <p:cNvPr id="13342" name="Object 30"/>
            <p:cNvGraphicFramePr>
              <a:graphicFrameLocks noChangeAspect="1"/>
            </p:cNvGraphicFramePr>
            <p:nvPr/>
          </p:nvGraphicFramePr>
          <p:xfrm>
            <a:off x="2699" y="3657"/>
            <a:ext cx="1262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Формула" r:id="rId13" imgW="545760" imgH="215640" progId="Equation.3">
                    <p:embed/>
                  </p:oleObj>
                </mc:Choice>
                <mc:Fallback>
                  <p:oleObj name="Формула" r:id="rId13" imgW="545760" imgH="215640" progId="Equation.3">
                    <p:embed/>
                    <p:pic>
                      <p:nvPicPr>
                        <p:cNvPr id="13342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657"/>
                          <a:ext cx="1262" cy="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object 2">
            <a:extLst>
              <a:ext uri="{FF2B5EF4-FFF2-40B4-BE49-F238E27FC236}">
                <a16:creationId xmlns:a16="http://schemas.microsoft.com/office/drawing/2014/main" id="{F5C7E58C-A891-B542-8ECE-0FBD310BAB21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334DCD8C-37AA-AD4A-991D-846662C90553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2" grpId="0" animBg="1"/>
      <p:bldP spid="13326" grpId="0" animBg="1"/>
      <p:bldP spid="13330" grpId="0" animBg="1"/>
      <p:bldP spid="13335" grpId="0" animBg="1"/>
      <p:bldP spid="13336" grpId="0" animBg="1"/>
      <p:bldP spid="13337" grpId="0"/>
      <p:bldP spid="13338" grpId="0" animBg="1"/>
      <p:bldP spid="13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583407" y="892948"/>
            <a:ext cx="685800" cy="685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000" b="1" dirty="0">
                <a:latin typeface="Times New Roman" pitchFamily="18" charset="0"/>
              </a:rPr>
              <a:t>2.</a:t>
            </a:r>
          </a:p>
        </p:txBody>
      </p:sp>
      <p:pic>
        <p:nvPicPr>
          <p:cNvPr id="14340" name="Picture 4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269" y="3112294"/>
            <a:ext cx="1625204" cy="2031206"/>
          </a:xfrm>
          <a:prstGeom prst="rect">
            <a:avLst/>
          </a:prstGeom>
          <a:noFill/>
        </p:spPr>
      </p:pic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2060971" y="824658"/>
            <a:ext cx="4266009" cy="542925"/>
            <a:chOff x="621" y="1689"/>
            <a:chExt cx="5153" cy="709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621" y="1689"/>
            <a:ext cx="5153" cy="7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Формула" r:id="rId5" imgW="1600200" imgH="215640" progId="Equation.3">
                    <p:embed/>
                  </p:oleObj>
                </mc:Choice>
                <mc:Fallback>
                  <p:oleObj name="Формула" r:id="rId5" imgW="1600200" imgH="215640" progId="Equation.3">
                    <p:embed/>
                    <p:pic>
                      <p:nvPicPr>
                        <p:cNvPr id="1434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" y="1689"/>
                          <a:ext cx="5153" cy="7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625579" y="1221582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2160389" y="1502082"/>
            <a:ext cx="4589860" cy="540544"/>
            <a:chOff x="1031" y="1710"/>
            <a:chExt cx="4336" cy="667"/>
          </a:xfrm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4347" name="Object 11"/>
            <p:cNvGraphicFramePr>
              <a:graphicFrameLocks noChangeAspect="1"/>
            </p:cNvGraphicFramePr>
            <p:nvPr/>
          </p:nvGraphicFramePr>
          <p:xfrm>
            <a:off x="1031" y="1710"/>
            <a:ext cx="4336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Формула" r:id="rId7" imgW="1346040" imgH="203040" progId="Equation.3">
                    <p:embed/>
                  </p:oleObj>
                </mc:Choice>
                <mc:Fallback>
                  <p:oleObj name="Формула" r:id="rId7" imgW="1346040" imgH="203040" progId="Equation.3">
                    <p:embed/>
                    <p:pic>
                      <p:nvPicPr>
                        <p:cNvPr id="1434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1" y="1710"/>
                          <a:ext cx="4336" cy="6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625579" y="1977629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3275410" y="2247900"/>
            <a:ext cx="2359819" cy="539354"/>
            <a:chOff x="2154" y="1752"/>
            <a:chExt cx="2178" cy="590"/>
          </a:xfrm>
        </p:grpSpPr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4351" name="Object 15"/>
            <p:cNvGraphicFramePr>
              <a:graphicFrameLocks noChangeAspect="1"/>
            </p:cNvGraphicFramePr>
            <p:nvPr/>
          </p:nvGraphicFramePr>
          <p:xfrm>
            <a:off x="2320" y="1752"/>
            <a:ext cx="1757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Формула" r:id="rId9" imgW="545760" imgH="177480" progId="Equation.3">
                    <p:embed/>
                  </p:oleObj>
                </mc:Choice>
                <mc:Fallback>
                  <p:oleObj name="Формула" r:id="rId9" imgW="545760" imgH="177480" progId="Equation.3">
                    <p:embed/>
                    <p:pic>
                      <p:nvPicPr>
                        <p:cNvPr id="14351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0" y="1752"/>
                          <a:ext cx="1757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625579" y="2733675"/>
            <a:ext cx="161925" cy="378619"/>
          </a:xfrm>
          <a:prstGeom prst="upDownArrow">
            <a:avLst>
              <a:gd name="adj1" fmla="val 50000"/>
              <a:gd name="adj2" fmla="val 46765"/>
            </a:avLst>
          </a:prstGeom>
          <a:gradFill rotWithShape="1">
            <a:gsLst>
              <a:gs pos="0">
                <a:srgbClr val="0000FF">
                  <a:gamma/>
                  <a:tint val="0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tint val="0"/>
                  <a:invGamma/>
                </a:srgbClr>
              </a:gs>
            </a:gsLst>
            <a:lin ang="0" scaled="1"/>
          </a:gra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3924300" y="3057525"/>
            <a:ext cx="2359819" cy="609600"/>
            <a:chOff x="2154" y="1710"/>
            <a:chExt cx="2178" cy="667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14355" name="Object 19"/>
            <p:cNvGraphicFramePr>
              <a:graphicFrameLocks noChangeAspect="1"/>
            </p:cNvGraphicFramePr>
            <p:nvPr/>
          </p:nvGraphicFramePr>
          <p:xfrm>
            <a:off x="2319" y="1710"/>
            <a:ext cx="1758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Формула" r:id="rId11" imgW="545760" imgH="203040" progId="Equation.3">
                    <p:embed/>
                  </p:oleObj>
                </mc:Choice>
                <mc:Fallback>
                  <p:oleObj name="Формула" r:id="rId11" imgW="545760" imgH="203040" progId="Equation.3">
                    <p:embed/>
                    <p:pic>
                      <p:nvPicPr>
                        <p:cNvPr id="14355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9" y="1710"/>
                          <a:ext cx="1758" cy="6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492104" y="3868341"/>
            <a:ext cx="29694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4139803" y="3813572"/>
            <a:ext cx="108347" cy="10834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869532" y="3813573"/>
            <a:ext cx="756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-0,5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248150" y="3759994"/>
            <a:ext cx="2106216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191250" y="381476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  <p:grpSp>
        <p:nvGrpSpPr>
          <p:cNvPr id="14364" name="Group 28"/>
          <p:cNvGrpSpPr>
            <a:grpSpLocks/>
          </p:cNvGrpSpPr>
          <p:nvPr/>
        </p:nvGrpSpPr>
        <p:grpSpPr bwMode="auto">
          <a:xfrm>
            <a:off x="4356497" y="4354116"/>
            <a:ext cx="3176588" cy="604838"/>
            <a:chOff x="2699" y="3657"/>
            <a:chExt cx="2668" cy="508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699" y="3657"/>
              <a:ext cx="2668" cy="498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700" b="1" i="1">
                  <a:solidFill>
                    <a:srgbClr val="000099"/>
                  </a:solidFill>
                  <a:latin typeface="Times New Roman" pitchFamily="18" charset="0"/>
                </a:rPr>
                <a:t>Ответ: </a:t>
              </a:r>
            </a:p>
          </p:txBody>
        </p:sp>
        <p:graphicFrame>
          <p:nvGraphicFramePr>
            <p:cNvPr id="14363" name="Object 27"/>
            <p:cNvGraphicFramePr>
              <a:graphicFrameLocks noChangeAspect="1"/>
            </p:cNvGraphicFramePr>
            <p:nvPr/>
          </p:nvGraphicFramePr>
          <p:xfrm>
            <a:off x="3878" y="3702"/>
            <a:ext cx="1357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Формула" r:id="rId13" imgW="660240" imgH="215640" progId="Equation.3">
                    <p:embed/>
                  </p:oleObj>
                </mc:Choice>
                <mc:Fallback>
                  <p:oleObj name="Формула" r:id="rId13" imgW="660240" imgH="215640" progId="Equation.3">
                    <p:embed/>
                    <p:pic>
                      <p:nvPicPr>
                        <p:cNvPr id="14363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702"/>
                          <a:ext cx="1357" cy="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object 2">
            <a:extLst>
              <a:ext uri="{FF2B5EF4-FFF2-40B4-BE49-F238E27FC236}">
                <a16:creationId xmlns:a16="http://schemas.microsoft.com/office/drawing/2014/main" id="{A013372A-5202-2F49-B00D-640711F94986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C5EC9860-9C64-7D4A-B335-28969482180B}"/>
              </a:ext>
            </a:extLst>
          </p:cNvPr>
          <p:cNvSpPr txBox="1">
            <a:spLocks/>
          </p:cNvSpPr>
          <p:nvPr/>
        </p:nvSpPr>
        <p:spPr>
          <a:xfrm>
            <a:off x="20283" y="172152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32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4" grpId="0" animBg="1"/>
      <p:bldP spid="14348" grpId="0" animBg="1"/>
      <p:bldP spid="14352" grpId="0" animBg="1"/>
      <p:bldP spid="14356" grpId="0" animBg="1"/>
      <p:bldP spid="14357" grpId="0" animBg="1"/>
      <p:bldP spid="14358" grpId="0"/>
      <p:bldP spid="14359" grpId="0" animBg="1"/>
      <p:bldP spid="143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331119" y="141685"/>
            <a:ext cx="4644629" cy="539353"/>
          </a:xfrm>
          <a:prstGeom prst="rect">
            <a:avLst/>
          </a:prstGeom>
          <a:gradFill rotWithShape="1">
            <a:gsLst>
              <a:gs pos="0">
                <a:srgbClr val="93B7FF"/>
              </a:gs>
              <a:gs pos="50000">
                <a:schemeClr val="accent1">
                  <a:alpha val="16000"/>
                </a:schemeClr>
              </a:gs>
              <a:gs pos="100000">
                <a:srgbClr val="93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b="1" i="1" dirty="0">
                <a:solidFill>
                  <a:srgbClr val="000099"/>
                </a:solidFill>
                <a:latin typeface="Times New Roman" pitchFamily="18" charset="0"/>
              </a:rPr>
              <a:t>Решите двойное неравенство.</a:t>
            </a:r>
          </a:p>
        </p:txBody>
      </p:sp>
      <p:pic>
        <p:nvPicPr>
          <p:cNvPr id="24581" name="Picture 5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269" y="735807"/>
            <a:ext cx="1625204" cy="2031206"/>
          </a:xfrm>
          <a:prstGeom prst="rect">
            <a:avLst/>
          </a:prstGeom>
          <a:noFill/>
        </p:spPr>
      </p:pic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3589735" y="844154"/>
            <a:ext cx="3146822" cy="539353"/>
            <a:chOff x="1745" y="1752"/>
            <a:chExt cx="2903" cy="590"/>
          </a:xfrm>
        </p:grpSpPr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24584" name="Object 8"/>
            <p:cNvGraphicFramePr>
              <a:graphicFrameLocks noChangeAspect="1"/>
            </p:cNvGraphicFramePr>
            <p:nvPr/>
          </p:nvGraphicFramePr>
          <p:xfrm>
            <a:off x="1745" y="1752"/>
            <a:ext cx="2903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Формула" r:id="rId5" imgW="901440" imgH="177480" progId="Equation.3">
                    <p:embed/>
                  </p:oleObj>
                </mc:Choice>
                <mc:Fallback>
                  <p:oleObj name="Формула" r:id="rId5" imgW="901440" imgH="177480" progId="Equation.3">
                    <p:embed/>
                    <p:pic>
                      <p:nvPicPr>
                        <p:cNvPr id="2458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5" y="1752"/>
                          <a:ext cx="2903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5219700" y="1437085"/>
            <a:ext cx="2268141" cy="270272"/>
          </a:xfrm>
          <a:prstGeom prst="curvedUpArrow">
            <a:avLst>
              <a:gd name="adj1" fmla="val 167842"/>
              <a:gd name="adj2" fmla="val 3356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flipH="1">
            <a:off x="3330179" y="1437085"/>
            <a:ext cx="2321719" cy="270272"/>
          </a:xfrm>
          <a:prstGeom prst="curvedUpArrow">
            <a:avLst>
              <a:gd name="adj1" fmla="val 171806"/>
              <a:gd name="adj2" fmla="val 34361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4950619" y="789385"/>
            <a:ext cx="847725" cy="685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3386137" y="1869281"/>
            <a:ext cx="3900488" cy="539354"/>
            <a:chOff x="1398" y="1752"/>
            <a:chExt cx="3598" cy="590"/>
          </a:xfrm>
        </p:grpSpPr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1398" y="1752"/>
            <a:ext cx="3598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Формула" r:id="rId7" imgW="1117440" imgH="177480" progId="Equation.3">
                    <p:embed/>
                  </p:oleObj>
                </mc:Choice>
                <mc:Fallback>
                  <p:oleObj name="Формула" r:id="rId7" imgW="1117440" imgH="177480" progId="Equation.3">
                    <p:embed/>
                    <p:pic>
                      <p:nvPicPr>
                        <p:cNvPr id="2459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8" y="1752"/>
                          <a:ext cx="3598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3869532" y="2571750"/>
            <a:ext cx="2703910" cy="539354"/>
            <a:chOff x="1949" y="1752"/>
            <a:chExt cx="2495" cy="590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949" y="1752"/>
            <a:ext cx="2495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Формула" r:id="rId9" imgW="774360" imgH="177480" progId="Equation.3">
                    <p:embed/>
                  </p:oleObj>
                </mc:Choice>
                <mc:Fallback>
                  <p:oleObj name="Формула" r:id="rId9" imgW="774360" imgH="177480" progId="Equation.3">
                    <p:embed/>
                    <p:pic>
                      <p:nvPicPr>
                        <p:cNvPr id="2459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9" y="1752"/>
                          <a:ext cx="2495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654029" y="2518172"/>
            <a:ext cx="847725" cy="685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5760244" y="2518172"/>
            <a:ext cx="847725" cy="685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4350544" y="3136106"/>
            <a:ext cx="545306" cy="51554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8" y="433"/>
              </a:cxn>
            </a:cxnLst>
            <a:rect l="0" t="0" r="r" b="b"/>
            <a:pathLst>
              <a:path w="458" h="433">
                <a:moveTo>
                  <a:pt x="0" y="0"/>
                </a:moveTo>
                <a:lnTo>
                  <a:pt x="458" y="433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5379244" y="3112294"/>
            <a:ext cx="542925" cy="538163"/>
          </a:xfrm>
          <a:custGeom>
            <a:avLst/>
            <a:gdLst/>
            <a:ahLst/>
            <a:cxnLst>
              <a:cxn ang="0">
                <a:pos x="456" y="0"/>
              </a:cxn>
              <a:cxn ang="0">
                <a:pos x="0" y="452"/>
              </a:cxn>
            </a:cxnLst>
            <a:rect l="0" t="0" r="r" b="b"/>
            <a:pathLst>
              <a:path w="456" h="452">
                <a:moveTo>
                  <a:pt x="456" y="0"/>
                </a:moveTo>
                <a:lnTo>
                  <a:pt x="0" y="452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4895850" y="3381375"/>
            <a:ext cx="540544" cy="577454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5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4733925" y="2518172"/>
            <a:ext cx="847725" cy="685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167313" y="3227785"/>
            <a:ext cx="9525" cy="282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37"/>
              </a:cxn>
            </a:cxnLst>
            <a:rect l="0" t="0" r="r" b="b"/>
            <a:pathLst>
              <a:path w="8" h="237">
                <a:moveTo>
                  <a:pt x="0" y="0"/>
                </a:moveTo>
                <a:lnTo>
                  <a:pt x="8" y="237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4139804" y="3868341"/>
            <a:ext cx="2361009" cy="539353"/>
            <a:chOff x="2154" y="1752"/>
            <a:chExt cx="2178" cy="590"/>
          </a:xfrm>
        </p:grpSpPr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175"/>
            </a:p>
          </p:txBody>
        </p:sp>
        <p:graphicFrame>
          <p:nvGraphicFramePr>
            <p:cNvPr id="24604" name="Object 28"/>
            <p:cNvGraphicFramePr>
              <a:graphicFrameLocks noChangeAspect="1"/>
            </p:cNvGraphicFramePr>
            <p:nvPr/>
          </p:nvGraphicFramePr>
          <p:xfrm>
            <a:off x="2277" y="1752"/>
            <a:ext cx="1840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Формула" r:id="rId11" imgW="571320" imgH="177480" progId="Equation.3">
                    <p:embed/>
                  </p:oleObj>
                </mc:Choice>
                <mc:Fallback>
                  <p:oleObj name="Формула" r:id="rId11" imgW="571320" imgH="177480" progId="Equation.3">
                    <p:embed/>
                    <p:pic>
                      <p:nvPicPr>
                        <p:cNvPr id="24604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" y="1752"/>
                          <a:ext cx="1840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1331119" y="4516041"/>
            <a:ext cx="29694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1763316" y="4461272"/>
            <a:ext cx="108347" cy="10834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3652838" y="4461272"/>
            <a:ext cx="108347" cy="10834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1816894" y="4407694"/>
            <a:ext cx="2376488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1331119" y="4623197"/>
            <a:ext cx="2376488" cy="0"/>
          </a:xfrm>
          <a:prstGeom prst="line">
            <a:avLst/>
          </a:prstGeom>
          <a:noFill/>
          <a:ln w="152400">
            <a:pattFill prst="wdDn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 sz="2175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1494235" y="4516041"/>
            <a:ext cx="648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  5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545681" y="4516041"/>
            <a:ext cx="325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7</a:t>
            </a:r>
          </a:p>
        </p:txBody>
      </p:sp>
      <p:sp>
        <p:nvSpPr>
          <p:cNvPr id="24613" name="AutoShape 37"/>
          <p:cNvSpPr>
            <a:spLocks noChangeArrowheads="1"/>
          </p:cNvSpPr>
          <p:nvPr/>
        </p:nvSpPr>
        <p:spPr bwMode="auto">
          <a:xfrm rot="2761434">
            <a:off x="2236590" y="3395068"/>
            <a:ext cx="248840" cy="1195388"/>
          </a:xfrm>
          <a:prstGeom prst="downArrow">
            <a:avLst>
              <a:gd name="adj1" fmla="val 50000"/>
              <a:gd name="adj2" fmla="val 120096"/>
            </a:avLst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0"/>
                  <a:invGamma/>
                </a:srgbClr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175"/>
          </a:p>
        </p:txBody>
      </p:sp>
      <p:grpSp>
        <p:nvGrpSpPr>
          <p:cNvPr id="24617" name="Group 41"/>
          <p:cNvGrpSpPr>
            <a:grpSpLocks/>
          </p:cNvGrpSpPr>
          <p:nvPr/>
        </p:nvGrpSpPr>
        <p:grpSpPr bwMode="auto">
          <a:xfrm>
            <a:off x="4787504" y="4407694"/>
            <a:ext cx="2431256" cy="604838"/>
            <a:chOff x="3061" y="3702"/>
            <a:chExt cx="2042" cy="508"/>
          </a:xfrm>
        </p:grpSpPr>
        <p:sp>
          <p:nvSpPr>
            <p:cNvPr id="24615" name="Rectangle 39"/>
            <p:cNvSpPr>
              <a:spLocks noChangeArrowheads="1"/>
            </p:cNvSpPr>
            <p:nvPr/>
          </p:nvSpPr>
          <p:spPr bwMode="auto">
            <a:xfrm>
              <a:off x="3061" y="3702"/>
              <a:ext cx="2042" cy="498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700" b="1" i="1">
                  <a:solidFill>
                    <a:srgbClr val="000099"/>
                  </a:solidFill>
                  <a:latin typeface="Times New Roman" pitchFamily="18" charset="0"/>
                </a:rPr>
                <a:t>Ответ: </a:t>
              </a:r>
            </a:p>
          </p:txBody>
        </p:sp>
        <p:graphicFrame>
          <p:nvGraphicFramePr>
            <p:cNvPr id="24616" name="Object 40"/>
            <p:cNvGraphicFramePr>
              <a:graphicFrameLocks noChangeAspect="1"/>
            </p:cNvGraphicFramePr>
            <p:nvPr/>
          </p:nvGraphicFramePr>
          <p:xfrm>
            <a:off x="4150" y="3748"/>
            <a:ext cx="907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Формула" r:id="rId13" imgW="317160" imgH="215640" progId="Equation.3">
                    <p:embed/>
                  </p:oleObj>
                </mc:Choice>
                <mc:Fallback>
                  <p:oleObj name="Формула" r:id="rId13" imgW="317160" imgH="215640" progId="Equation.3">
                    <p:embed/>
                    <p:pic>
                      <p:nvPicPr>
                        <p:cNvPr id="24616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3748"/>
                          <a:ext cx="907" cy="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4031456" y="446246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</a:rPr>
              <a:t>х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25208 -4.81481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94" grpId="0" animBg="1"/>
      <p:bldP spid="24596" grpId="0" animBg="1"/>
      <p:bldP spid="24597" grpId="0" animBg="1"/>
      <p:bldP spid="24598" grpId="0" animBg="1"/>
      <p:bldP spid="24599" grpId="0"/>
      <p:bldP spid="24600" grpId="0" animBg="1"/>
      <p:bldP spid="24601" grpId="0" animBg="1"/>
      <p:bldP spid="24605" grpId="0" animBg="1"/>
      <p:bldP spid="24606" grpId="0" animBg="1"/>
      <p:bldP spid="24607" grpId="0" animBg="1"/>
      <p:bldP spid="24608" grpId="0" animBg="1"/>
      <p:bldP spid="24610" grpId="0" animBg="1"/>
      <p:bldP spid="24611" grpId="0"/>
      <p:bldP spid="24612" grpId="0"/>
      <p:bldP spid="24613" grpId="0" animBg="1"/>
      <p:bldP spid="24613" grpId="1" animBg="1"/>
      <p:bldP spid="24613" grpId="2" animBg="1"/>
      <p:bldP spid="246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20767</TotalTime>
  <Words>249</Words>
  <Application>Microsoft Macintosh PowerPoint</Application>
  <PresentationFormat>Экран (16:9)</PresentationFormat>
  <Paragraphs>95</Paragraphs>
  <Slides>10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1570</cp:revision>
  <dcterms:created xsi:type="dcterms:W3CDTF">2020-04-09T07:32:19Z</dcterms:created>
  <dcterms:modified xsi:type="dcterms:W3CDTF">2021-04-03T04:02:04Z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