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06" r:id="rId2"/>
    <p:sldId id="1635" r:id="rId3"/>
    <p:sldId id="1636" r:id="rId4"/>
    <p:sldId id="1638" r:id="rId5"/>
    <p:sldId id="1639" r:id="rId6"/>
    <p:sldId id="1640" r:id="rId7"/>
    <p:sldId id="1641" r:id="rId8"/>
    <p:sldId id="1536" r:id="rId9"/>
  </p:sldIdLst>
  <p:sldSz cx="9144000" cy="5143500" type="screen16x9"/>
  <p:notesSz cx="5765800" cy="3244850"/>
  <p:custDataLst>
    <p:tags r:id="rId11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18" autoAdjust="0"/>
    <p:restoredTop sz="94584" autoAdjust="0"/>
  </p:normalViewPr>
  <p:slideViewPr>
    <p:cSldViewPr>
      <p:cViewPr>
        <p:scale>
          <a:sx n="142" d="100"/>
          <a:sy n="142" d="100"/>
        </p:scale>
        <p:origin x="208" y="-264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318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2/27/21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2/27/21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2/27/21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2/27/21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2/27/21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646843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2/27/21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ransition spd="slow">
    <p:wip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2386"/>
            <a:ext cx="9144000" cy="12979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19" dirty="0"/>
          </a:p>
        </p:txBody>
      </p:sp>
      <p:sp>
        <p:nvSpPr>
          <p:cNvPr id="8" name="object 3"/>
          <p:cNvSpPr txBox="1">
            <a:spLocks/>
          </p:cNvSpPr>
          <p:nvPr/>
        </p:nvSpPr>
        <p:spPr>
          <a:xfrm>
            <a:off x="1385647" y="243913"/>
            <a:ext cx="5497998" cy="793770"/>
          </a:xfrm>
          <a:prstGeom prst="rect">
            <a:avLst/>
          </a:prstGeom>
        </p:spPr>
        <p:txBody>
          <a:bodyPr spcFirstLastPara="1" vert="horz" wrap="square" lIns="0" tIns="19013" rIns="0" bIns="0" rtlCol="0" anchor="ctr" anchorCtr="0">
            <a:sp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 kern="1200">
                <a:solidFill>
                  <a:srgbClr val="F6703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pPr marL="16533" algn="ctr">
              <a:lnSpc>
                <a:spcPct val="100000"/>
              </a:lnSpc>
              <a:spcBef>
                <a:spcPts val="149"/>
              </a:spcBef>
            </a:pPr>
            <a:r>
              <a:rPr lang="ru-RU" sz="4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ГЕОМЕТРИЯ</a:t>
            </a:r>
            <a:endParaRPr lang="en-US" sz="49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6986341" y="1876207"/>
            <a:ext cx="1891203" cy="2448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38" dirty="0"/>
          </a:p>
        </p:txBody>
      </p:sp>
      <p:sp>
        <p:nvSpPr>
          <p:cNvPr id="16" name="TextBox 15"/>
          <p:cNvSpPr txBox="1"/>
          <p:nvPr/>
        </p:nvSpPr>
        <p:spPr>
          <a:xfrm>
            <a:off x="892112" y="1760708"/>
            <a:ext cx="6494410" cy="27853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31"/>
            <a:r>
              <a:rPr lang="ru-RU" sz="4000" b="1" dirty="0">
                <a:solidFill>
                  <a:srgbClr val="002060"/>
                </a:solidFill>
                <a:latin typeface="Arial"/>
                <a:cs typeface="Arial"/>
              </a:rPr>
              <a:t>ЗАМЕЧАТЕЛЬНЫЕ ТОЧКИ ТРЕУГОЛЬНИКА</a:t>
            </a:r>
          </a:p>
          <a:p>
            <a:pPr marL="20131"/>
            <a:endParaRPr lang="en-US" sz="28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/>
            <a:endParaRPr lang="en-US" sz="2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6691" y="1668209"/>
            <a:ext cx="545421" cy="6718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75"/>
          </a:p>
        </p:txBody>
      </p:sp>
      <p:sp>
        <p:nvSpPr>
          <p:cNvPr id="9" name="Прямоугольник 8"/>
          <p:cNvSpPr/>
          <p:nvPr/>
        </p:nvSpPr>
        <p:spPr>
          <a:xfrm>
            <a:off x="346691" y="2438901"/>
            <a:ext cx="545421" cy="14289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75"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335AFAA3-FF4F-462D-A908-93D09B272E70}"/>
              </a:ext>
            </a:extLst>
          </p:cNvPr>
          <p:cNvSpPr/>
          <p:nvPr/>
        </p:nvSpPr>
        <p:spPr>
          <a:xfrm>
            <a:off x="624548" y="271423"/>
            <a:ext cx="699000" cy="73875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45744" y="298787"/>
            <a:ext cx="1857773" cy="702078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40784082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164383" y="253554"/>
            <a:ext cx="897961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ТОЧКА ПЕРЕСЕЧЕНИЯ ВЫСОТ ТРЕУГОЛЬНИКА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ADE061-CAFC-6846-BE48-70E786FC9C92}"/>
              </a:ext>
            </a:extLst>
          </p:cNvPr>
          <p:cNvSpPr txBox="1"/>
          <p:nvPr/>
        </p:nvSpPr>
        <p:spPr>
          <a:xfrm>
            <a:off x="164383" y="1059582"/>
            <a:ext cx="88111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Теорема 1. 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Высота треугольника (или их продолжения) пересекаются в одной точке. </a:t>
            </a:r>
            <a:endParaRPr lang="ru-RU" sz="3200" b="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94C6F8-A899-7248-B363-315FC6674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2499742"/>
            <a:ext cx="2546950" cy="213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634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164383" y="253554"/>
            <a:ext cx="897961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ТОЧКА ПЕРЕСЕЧЕНИЯ ВЫСОТ ТРЕУГОЛЬНИКА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ADE061-CAFC-6846-BE48-70E786FC9C92}"/>
                  </a:ext>
                </a:extLst>
              </p:cNvPr>
              <p:cNvSpPr txBox="1"/>
              <p:nvPr/>
            </p:nvSpPr>
            <p:spPr>
              <a:xfrm>
                <a:off x="164383" y="915566"/>
                <a:ext cx="8811147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2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Задача.  </a:t>
                </a:r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К какой из сторон треугольника расположен ортоцентр? </a:t>
                </a:r>
              </a:p>
              <a:p>
                <a:endParaRPr lang="ru-RU" sz="22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ru-RU" sz="22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Решение.</a:t>
                </a:r>
                <a:r>
                  <a:rPr lang="ru-RU" sz="2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ru-RU" sz="22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Пусть в треугольнике </a:t>
                </a:r>
                <a14:m>
                  <m:oMath xmlns:m="http://schemas.openxmlformats.org/officeDocument/2006/math">
                    <m:r>
                      <a:rPr lang="ru-RU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2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ru-RU" sz="22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Воспользуемся тем, что для высоты </a:t>
                </a:r>
                <a14:m>
                  <m:oMath xmlns:m="http://schemas.openxmlformats.org/officeDocument/2006/math">
                    <m:r>
                      <a:rPr lang="ru-RU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этого </a:t>
                </a:r>
              </a:p>
              <a:p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треугольника будет выполняться неравенство </a:t>
                </a:r>
              </a:p>
              <a:p>
                <a14:m>
                  <m:oMath xmlns:m="http://schemas.openxmlformats.org/officeDocument/2006/math">
                    <m:r>
                      <a:rPr lang="ru-RU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следовательно</a:t>
                </a:r>
                <a14:m>
                  <m:oMath xmlns:m="http://schemas.openxmlformats.org/officeDocument/2006/math">
                    <m:r>
                      <a:rPr lang="ru-RU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ru-RU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  <m:r>
                      <a:rPr lang="en-US" sz="2200" b="0" i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𝐵𝐶𝐷</m:t>
                    </m:r>
                  </m:oMath>
                </a14:m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Это означает, что точки высоты расположены</a:t>
                </a:r>
              </a:p>
              <a:p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ближе к меньшей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из сторон, выходящей из </a:t>
                </a:r>
              </a:p>
              <a:p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этой вершины. </a:t>
                </a:r>
              </a:p>
              <a:p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Следовательно, ортоцентр треугольника </a:t>
                </a:r>
              </a:p>
              <a:p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расположен ближе к меньшей стороне.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ADE061-CAFC-6846-BE48-70E786FC9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83" y="915566"/>
                <a:ext cx="8811147" cy="4154984"/>
              </a:xfrm>
              <a:prstGeom prst="rect">
                <a:avLst/>
              </a:prstGeom>
              <a:blipFill>
                <a:blip r:embed="rId2"/>
                <a:stretch>
                  <a:fillRect l="-863" t="-915" r="-432" b="-213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433F8B5-5AB5-5745-85F0-43E47000BA8E}"/>
              </a:ext>
            </a:extLst>
          </p:cNvPr>
          <p:cNvCxnSpPr>
            <a:stCxn id="2" idx="0"/>
          </p:cNvCxnSpPr>
          <p:nvPr/>
        </p:nvCxnSpPr>
        <p:spPr>
          <a:xfrm>
            <a:off x="7812360" y="2427734"/>
            <a:ext cx="216024" cy="2207279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B396F38-5873-5B41-A64B-2BE595AB695D}"/>
              </a:ext>
            </a:extLst>
          </p:cNvPr>
          <p:cNvCxnSpPr>
            <a:cxnSpLocks/>
            <a:stCxn id="2" idx="2"/>
          </p:cNvCxnSpPr>
          <p:nvPr/>
        </p:nvCxnSpPr>
        <p:spPr>
          <a:xfrm flipV="1">
            <a:off x="6876256" y="3914933"/>
            <a:ext cx="1584176" cy="673041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095CDCD-3D33-644C-957A-31A44980BC38}"/>
              </a:ext>
            </a:extLst>
          </p:cNvPr>
          <p:cNvCxnSpPr>
            <a:cxnSpLocks/>
            <a:stCxn id="2" idx="4"/>
          </p:cNvCxnSpPr>
          <p:nvPr/>
        </p:nvCxnSpPr>
        <p:spPr>
          <a:xfrm flipH="1" flipV="1">
            <a:off x="7236296" y="3698909"/>
            <a:ext cx="1512168" cy="889065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FF7075AE-3E98-6E4D-840E-AE0DFB26B30D}"/>
                  </a:ext>
                </a:extLst>
              </p:cNvPr>
              <p:cNvSpPr/>
              <p:nvPr/>
            </p:nvSpPr>
            <p:spPr>
              <a:xfrm>
                <a:off x="6424081" y="4286160"/>
                <a:ext cx="4521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FF7075AE-3E98-6E4D-840E-AE0DFB26B3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081" y="4286160"/>
                <a:ext cx="45217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Треугольник 1">
            <a:extLst>
              <a:ext uri="{FF2B5EF4-FFF2-40B4-BE49-F238E27FC236}">
                <a16:creationId xmlns:a16="http://schemas.microsoft.com/office/drawing/2014/main" id="{791B6299-7F14-DD4F-976B-6F96D2EAA231}"/>
              </a:ext>
            </a:extLst>
          </p:cNvPr>
          <p:cNvSpPr/>
          <p:nvPr/>
        </p:nvSpPr>
        <p:spPr>
          <a:xfrm>
            <a:off x="6876256" y="2427734"/>
            <a:ext cx="1872208" cy="2160240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E81D6EDA-5FB4-4C43-9DD9-10249EE00F2E}"/>
                  </a:ext>
                </a:extLst>
              </p:cNvPr>
              <p:cNvSpPr/>
              <p:nvPr/>
            </p:nvSpPr>
            <p:spPr>
              <a:xfrm>
                <a:off x="7464712" y="2067000"/>
                <a:ext cx="4514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E81D6EDA-5FB4-4C43-9DD9-10249EE00F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712" y="2067000"/>
                <a:ext cx="45147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6A012454-4A1A-6E4C-922E-94A18EDB9FE5}"/>
                  </a:ext>
                </a:extLst>
              </p:cNvPr>
              <p:cNvSpPr/>
              <p:nvPr/>
            </p:nvSpPr>
            <p:spPr>
              <a:xfrm>
                <a:off x="8626885" y="4206234"/>
                <a:ext cx="4638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6A012454-4A1A-6E4C-922E-94A18EDB9F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885" y="4206234"/>
                <a:ext cx="46384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92A5D237-C72E-AF44-A169-01D56895B205}"/>
                  </a:ext>
                </a:extLst>
              </p:cNvPr>
              <p:cNvSpPr/>
              <p:nvPr/>
            </p:nvSpPr>
            <p:spPr>
              <a:xfrm>
                <a:off x="7754462" y="4547228"/>
                <a:ext cx="47583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92A5D237-C72E-AF44-A169-01D56895B2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462" y="4547228"/>
                <a:ext cx="47583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4436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164383" y="253554"/>
            <a:ext cx="897961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ТОЧКА ПЕРЕСЕЧЕНИЯ МЕДИАН ТРЕУГОЛЬНИКА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ADE061-CAFC-6846-BE48-70E786FC9C92}"/>
              </a:ext>
            </a:extLst>
          </p:cNvPr>
          <p:cNvSpPr txBox="1"/>
          <p:nvPr/>
        </p:nvSpPr>
        <p:spPr>
          <a:xfrm>
            <a:off x="164383" y="1059582"/>
            <a:ext cx="881114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Теорема 2. 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Медианы треугольника пересекаются в одной точке и делятся в этой точке в отношении 2:1, считая от вершины</a:t>
            </a:r>
            <a:endParaRPr lang="ru-RU" sz="3200" b="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39C56AA-A89D-5244-A63A-D34711855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2643758"/>
            <a:ext cx="1820664" cy="213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156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164383" y="253554"/>
            <a:ext cx="897961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400" b="1" kern="0" dirty="0"/>
              <a:t>ТОЧКА ПЕРЕСЕЧЕНИЯ БИССЕКТРИС ТРЕУГОЛЬНИКА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ADE061-CAFC-6846-BE48-70E786FC9C92}"/>
              </a:ext>
            </a:extLst>
          </p:cNvPr>
          <p:cNvSpPr txBox="1"/>
          <p:nvPr/>
        </p:nvSpPr>
        <p:spPr>
          <a:xfrm>
            <a:off x="164383" y="1059582"/>
            <a:ext cx="88111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Теорема 3. 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Биссектрисы треугольника пересекаются в одной точке. </a:t>
            </a:r>
            <a:endParaRPr lang="ru-RU" sz="2400" b="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i="1" kern="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ТОЧКА ПЕРЕСЕЧЕНИЯ БИССЕКТРИС ТРЕУГОЛЬНИКА</a:t>
            </a:r>
          </a:p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Теорема 4. 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Серединные перпендикуляры, проведенные к сторонам треугольника пересекаются в одной точке.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2DCE8A-6F37-FF47-B950-1818EA582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3367906"/>
            <a:ext cx="22606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62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164383" y="253554"/>
            <a:ext cx="897961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РЕШЕНИЕ ЗАДАЧ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ADE061-CAFC-6846-BE48-70E786FC9C92}"/>
                  </a:ext>
                </a:extLst>
              </p:cNvPr>
              <p:cNvSpPr txBox="1"/>
              <p:nvPr/>
            </p:nvSpPr>
            <p:spPr>
              <a:xfrm>
                <a:off x="164383" y="915566"/>
                <a:ext cx="8811147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2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3 (стр. 148).  </a:t>
                </a:r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Если в треугольнике две медианы равны, то он равнобедренный. Докажите. </a:t>
                </a:r>
                <a:endParaRPr lang="ru-RU" sz="22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ru-RU" sz="22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Решение.</a:t>
                </a:r>
                <a:r>
                  <a:rPr lang="ru-RU" sz="2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ru-RU" sz="22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Пусть в треугольнике </a:t>
                </a:r>
                <a14:m>
                  <m:oMath xmlns:m="http://schemas.openxmlformats.org/officeDocument/2006/math">
                    <m:r>
                      <a:rPr lang="ru-RU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2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ru-RU" sz="2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медианы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en-US" sz="22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и</a:t>
                </a:r>
                <a:r>
                  <a:rPr lang="ru-RU" sz="22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𝐶𝐸</m:t>
                    </m:r>
                  </m:oMath>
                </a14:m>
                <a:r>
                  <a:rPr lang="en-US" sz="22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ru-RU" sz="22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пересекаются в точке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ru-RU" sz="22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Рассмотрим треугольники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𝐴𝑂𝐸</m:t>
                    </m:r>
                  </m:oMath>
                </a14:m>
                <a:r>
                  <a:rPr lang="en-US" sz="22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и</a:t>
                </a:r>
                <a:r>
                  <a:rPr lang="ru-RU" sz="22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𝐶𝑂𝐷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endParaRPr lang="ru-RU" sz="22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ru-RU" sz="2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Поскольку точка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ru-RU" sz="22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делит каждую из равных </a:t>
                </a:r>
              </a:p>
              <a:p>
                <a:r>
                  <a:rPr lang="ru-RU" sz="22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медиан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en-US" sz="2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и</a:t>
                </a:r>
                <a:r>
                  <a:rPr lang="ru-RU" sz="2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𝐶𝐸</m:t>
                    </m:r>
                  </m:oMath>
                </a14:m>
                <a:r>
                  <a:rPr lang="en-US" sz="2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ru-RU" sz="2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в отношении 2:1, то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</m:oMath>
                </a14:m>
                <a:endParaRPr lang="en-US" sz="2200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𝐸𝑂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en-US" sz="22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ru-RU" sz="22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ru-RU" sz="22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Кроме того, что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𝐴𝑂</m:t>
                    </m:r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ru-RU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𝐶𝑂𝐷</m:t>
                    </m:r>
                  </m:oMath>
                </a14:m>
                <a:r>
                  <a:rPr lang="ru-RU" sz="22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как вертикальные. </a:t>
                </a:r>
              </a:p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𝐴𝑂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ru-RU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𝐶𝑂𝐷</m:t>
                    </m:r>
                    <m:r>
                      <a:rPr lang="ru-RU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→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𝐶𝐵</m:t>
                    </m:r>
                  </m:oMath>
                </a14:m>
                <a:r>
                  <a:rPr lang="ru-RU" sz="22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</a:p>
              <a:p>
                <a:r>
                  <a:rPr lang="ru-RU" sz="22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т.е. треугольник равнобедренный.  </a:t>
                </a:r>
              </a:p>
              <a:p>
                <a:r>
                  <a:rPr lang="ru-RU" sz="2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Что и требовалось доказать. </a:t>
                </a:r>
                <a:endParaRPr lang="ru-RU" sz="22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ADE061-CAFC-6846-BE48-70E786FC9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83" y="915566"/>
                <a:ext cx="8811147" cy="4154984"/>
              </a:xfrm>
              <a:prstGeom prst="rect">
                <a:avLst/>
              </a:prstGeom>
              <a:blipFill>
                <a:blip r:embed="rId2"/>
                <a:stretch>
                  <a:fillRect l="-863" t="-915" b="-213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B396F38-5873-5B41-A64B-2BE595AB695D}"/>
              </a:ext>
            </a:extLst>
          </p:cNvPr>
          <p:cNvCxnSpPr>
            <a:cxnSpLocks/>
            <a:stCxn id="2" idx="2"/>
          </p:cNvCxnSpPr>
          <p:nvPr/>
        </p:nvCxnSpPr>
        <p:spPr>
          <a:xfrm flipV="1">
            <a:off x="6872526" y="3537240"/>
            <a:ext cx="1354042" cy="1296144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095CDCD-3D33-644C-957A-31A44980BC38}"/>
              </a:ext>
            </a:extLst>
          </p:cNvPr>
          <p:cNvCxnSpPr>
            <a:cxnSpLocks/>
            <a:stCxn id="2" idx="4"/>
          </p:cNvCxnSpPr>
          <p:nvPr/>
        </p:nvCxnSpPr>
        <p:spPr>
          <a:xfrm flipH="1" flipV="1">
            <a:off x="7376582" y="3537240"/>
            <a:ext cx="1368152" cy="1296144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FF7075AE-3E98-6E4D-840E-AE0DFB26B30D}"/>
                  </a:ext>
                </a:extLst>
              </p:cNvPr>
              <p:cNvSpPr/>
              <p:nvPr/>
            </p:nvSpPr>
            <p:spPr>
              <a:xfrm>
                <a:off x="6420351" y="4531570"/>
                <a:ext cx="4521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FF7075AE-3E98-6E4D-840E-AE0DFB26B3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351" y="4531570"/>
                <a:ext cx="45217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Треугольник 1">
            <a:extLst>
              <a:ext uri="{FF2B5EF4-FFF2-40B4-BE49-F238E27FC236}">
                <a16:creationId xmlns:a16="http://schemas.microsoft.com/office/drawing/2014/main" id="{791B6299-7F14-DD4F-976B-6F96D2EAA231}"/>
              </a:ext>
            </a:extLst>
          </p:cNvPr>
          <p:cNvSpPr/>
          <p:nvPr/>
        </p:nvSpPr>
        <p:spPr>
          <a:xfrm>
            <a:off x="6872526" y="2673144"/>
            <a:ext cx="1872208" cy="2160240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E81D6EDA-5FB4-4C43-9DD9-10249EE00F2E}"/>
                  </a:ext>
                </a:extLst>
              </p:cNvPr>
              <p:cNvSpPr/>
              <p:nvPr/>
            </p:nvSpPr>
            <p:spPr>
              <a:xfrm>
                <a:off x="8667414" y="4561805"/>
                <a:ext cx="4514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E81D6EDA-5FB4-4C43-9DD9-10249EE00F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7414" y="4561805"/>
                <a:ext cx="45147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6A012454-4A1A-6E4C-922E-94A18EDB9FE5}"/>
                  </a:ext>
                </a:extLst>
              </p:cNvPr>
              <p:cNvSpPr/>
              <p:nvPr/>
            </p:nvSpPr>
            <p:spPr>
              <a:xfrm>
                <a:off x="7380102" y="2497025"/>
                <a:ext cx="4638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6A012454-4A1A-6E4C-922E-94A18EDB9F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102" y="2497025"/>
                <a:ext cx="46384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92A5D237-C72E-AF44-A169-01D56895B205}"/>
                  </a:ext>
                </a:extLst>
              </p:cNvPr>
              <p:cNvSpPr/>
              <p:nvPr/>
            </p:nvSpPr>
            <p:spPr>
              <a:xfrm>
                <a:off x="8139981" y="3177205"/>
                <a:ext cx="47583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92A5D237-C72E-AF44-A169-01D56895B2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9981" y="3177205"/>
                <a:ext cx="47583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E1A73FF9-06C8-3848-AA03-76676D5AA1B6}"/>
                  </a:ext>
                </a:extLst>
              </p:cNvPr>
              <p:cNvSpPr/>
              <p:nvPr/>
            </p:nvSpPr>
            <p:spPr>
              <a:xfrm>
                <a:off x="7002432" y="3177205"/>
                <a:ext cx="4580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E1A73FF9-06C8-3848-AA03-76676D5AA1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432" y="3177205"/>
                <a:ext cx="45800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6DD164D3-05C1-7740-8B88-EEB2085C52B7}"/>
                  </a:ext>
                </a:extLst>
              </p:cNvPr>
              <p:cNvSpPr/>
              <p:nvPr/>
            </p:nvSpPr>
            <p:spPr>
              <a:xfrm>
                <a:off x="7565786" y="3954479"/>
                <a:ext cx="4694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6DD164D3-05C1-7740-8B88-EEB2085C52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786" y="3954479"/>
                <a:ext cx="46948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190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164383" y="253554"/>
            <a:ext cx="897961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РЕШЕНИЕ ЗАДАЧ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ADE061-CAFC-6846-BE48-70E786FC9C92}"/>
                  </a:ext>
                </a:extLst>
              </p:cNvPr>
              <p:cNvSpPr txBox="1"/>
              <p:nvPr/>
            </p:nvSpPr>
            <p:spPr>
              <a:xfrm>
                <a:off x="164383" y="915566"/>
                <a:ext cx="8811147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2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3 (стр. 148).  </a:t>
                </a:r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Если в треугольнике две медианы равны, то он равнобедренный. Докажите. </a:t>
                </a:r>
                <a:endParaRPr lang="ru-RU" sz="22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ru-RU" sz="22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Решение.</a:t>
                </a:r>
                <a:r>
                  <a:rPr lang="ru-RU" sz="2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ru-RU" sz="22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Пусть в треугольнике </a:t>
                </a:r>
                <a14:m>
                  <m:oMath xmlns:m="http://schemas.openxmlformats.org/officeDocument/2006/math">
                    <m:r>
                      <a:rPr lang="ru-RU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2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ru-RU" sz="2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медианы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en-US" sz="22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и</a:t>
                </a:r>
                <a:r>
                  <a:rPr lang="ru-RU" sz="22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𝐶𝐸</m:t>
                    </m:r>
                  </m:oMath>
                </a14:m>
                <a:r>
                  <a:rPr lang="en-US" sz="22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ru-RU" sz="22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пересекаются в точке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ru-RU" sz="22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Рассмотрим треугольники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𝐴𝑂𝐸</m:t>
                    </m:r>
                  </m:oMath>
                </a14:m>
                <a:r>
                  <a:rPr lang="en-US" sz="22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и</a:t>
                </a:r>
                <a:r>
                  <a:rPr lang="ru-RU" sz="22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𝐶𝑂𝐷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endParaRPr lang="ru-RU" sz="22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ru-RU" sz="2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Поскольку точка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ru-RU" sz="22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делит каждую из равных </a:t>
                </a:r>
              </a:p>
              <a:p>
                <a:r>
                  <a:rPr lang="ru-RU" sz="22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медиан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en-US" sz="2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и</a:t>
                </a:r>
                <a:r>
                  <a:rPr lang="ru-RU" sz="2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𝐶𝐸</m:t>
                    </m:r>
                  </m:oMath>
                </a14:m>
                <a:r>
                  <a:rPr lang="en-US" sz="2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ru-RU" sz="2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в отношении 2:1, то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</m:oMath>
                </a14:m>
                <a:endParaRPr lang="en-US" sz="2200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𝐸𝑂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en-US" sz="22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ru-RU" sz="22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ru-RU" sz="22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Кроме того, что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𝐴𝑂</m:t>
                    </m:r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ru-RU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𝐶𝑂𝐷</m:t>
                    </m:r>
                  </m:oMath>
                </a14:m>
                <a:r>
                  <a:rPr lang="ru-RU" sz="22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как вертикальные. </a:t>
                </a:r>
              </a:p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𝐴𝑂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ru-RU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𝐶𝑂𝐷</m:t>
                    </m:r>
                    <m:r>
                      <a:rPr lang="ru-RU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→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𝐶𝐵</m:t>
                    </m:r>
                  </m:oMath>
                </a14:m>
                <a:r>
                  <a:rPr lang="ru-RU" sz="22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</a:p>
              <a:p>
                <a:r>
                  <a:rPr lang="ru-RU" sz="22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т.е. треугольник равнобедренный.  </a:t>
                </a:r>
              </a:p>
              <a:p>
                <a:r>
                  <a:rPr lang="ru-RU" sz="2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Что и требовалось доказать. </a:t>
                </a:r>
                <a:endParaRPr lang="ru-RU" sz="22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ADE061-CAFC-6846-BE48-70E786FC9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83" y="915566"/>
                <a:ext cx="8811147" cy="4154984"/>
              </a:xfrm>
              <a:prstGeom prst="rect">
                <a:avLst/>
              </a:prstGeom>
              <a:blipFill>
                <a:blip r:embed="rId2"/>
                <a:stretch>
                  <a:fillRect l="-863" t="-915" b="-213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B396F38-5873-5B41-A64B-2BE595AB695D}"/>
              </a:ext>
            </a:extLst>
          </p:cNvPr>
          <p:cNvCxnSpPr>
            <a:cxnSpLocks/>
            <a:stCxn id="2" idx="2"/>
          </p:cNvCxnSpPr>
          <p:nvPr/>
        </p:nvCxnSpPr>
        <p:spPr>
          <a:xfrm flipV="1">
            <a:off x="6872526" y="3537240"/>
            <a:ext cx="1354042" cy="1296144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095CDCD-3D33-644C-957A-31A44980BC38}"/>
              </a:ext>
            </a:extLst>
          </p:cNvPr>
          <p:cNvCxnSpPr>
            <a:cxnSpLocks/>
            <a:stCxn id="2" idx="4"/>
          </p:cNvCxnSpPr>
          <p:nvPr/>
        </p:nvCxnSpPr>
        <p:spPr>
          <a:xfrm flipH="1" flipV="1">
            <a:off x="7376582" y="3537240"/>
            <a:ext cx="1368152" cy="1296144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FF7075AE-3E98-6E4D-840E-AE0DFB26B30D}"/>
                  </a:ext>
                </a:extLst>
              </p:cNvPr>
              <p:cNvSpPr/>
              <p:nvPr/>
            </p:nvSpPr>
            <p:spPr>
              <a:xfrm>
                <a:off x="6420351" y="4531570"/>
                <a:ext cx="4521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FF7075AE-3E98-6E4D-840E-AE0DFB26B3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351" y="4531570"/>
                <a:ext cx="45217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Треугольник 1">
            <a:extLst>
              <a:ext uri="{FF2B5EF4-FFF2-40B4-BE49-F238E27FC236}">
                <a16:creationId xmlns:a16="http://schemas.microsoft.com/office/drawing/2014/main" id="{791B6299-7F14-DD4F-976B-6F96D2EAA231}"/>
              </a:ext>
            </a:extLst>
          </p:cNvPr>
          <p:cNvSpPr/>
          <p:nvPr/>
        </p:nvSpPr>
        <p:spPr>
          <a:xfrm>
            <a:off x="6872526" y="2673144"/>
            <a:ext cx="1872208" cy="2160240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E81D6EDA-5FB4-4C43-9DD9-10249EE00F2E}"/>
                  </a:ext>
                </a:extLst>
              </p:cNvPr>
              <p:cNvSpPr/>
              <p:nvPr/>
            </p:nvSpPr>
            <p:spPr>
              <a:xfrm>
                <a:off x="8667414" y="4561805"/>
                <a:ext cx="4514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E81D6EDA-5FB4-4C43-9DD9-10249EE00F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7414" y="4561805"/>
                <a:ext cx="45147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6A012454-4A1A-6E4C-922E-94A18EDB9FE5}"/>
                  </a:ext>
                </a:extLst>
              </p:cNvPr>
              <p:cNvSpPr/>
              <p:nvPr/>
            </p:nvSpPr>
            <p:spPr>
              <a:xfrm>
                <a:off x="7380102" y="2497025"/>
                <a:ext cx="4638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6A012454-4A1A-6E4C-922E-94A18EDB9F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102" y="2497025"/>
                <a:ext cx="46384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92A5D237-C72E-AF44-A169-01D56895B205}"/>
                  </a:ext>
                </a:extLst>
              </p:cNvPr>
              <p:cNvSpPr/>
              <p:nvPr/>
            </p:nvSpPr>
            <p:spPr>
              <a:xfrm>
                <a:off x="8139981" y="3177205"/>
                <a:ext cx="47583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92A5D237-C72E-AF44-A169-01D56895B2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9981" y="3177205"/>
                <a:ext cx="47583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E1A73FF9-06C8-3848-AA03-76676D5AA1B6}"/>
                  </a:ext>
                </a:extLst>
              </p:cNvPr>
              <p:cNvSpPr/>
              <p:nvPr/>
            </p:nvSpPr>
            <p:spPr>
              <a:xfrm>
                <a:off x="7002432" y="3177205"/>
                <a:ext cx="4580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E1A73FF9-06C8-3848-AA03-76676D5AA1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432" y="3177205"/>
                <a:ext cx="45800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6DD164D3-05C1-7740-8B88-EEB2085C52B7}"/>
                  </a:ext>
                </a:extLst>
              </p:cNvPr>
              <p:cNvSpPr/>
              <p:nvPr/>
            </p:nvSpPr>
            <p:spPr>
              <a:xfrm>
                <a:off x="7565786" y="3954479"/>
                <a:ext cx="4694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6DD164D3-05C1-7740-8B88-EEB2085C52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786" y="3954479"/>
                <a:ext cx="46948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8B20766-44CD-D34E-BC97-AC12E2A0DD0C}"/>
              </a:ext>
            </a:extLst>
          </p:cNvPr>
          <p:cNvSpPr txBox="1"/>
          <p:nvPr/>
        </p:nvSpPr>
        <p:spPr>
          <a:xfrm>
            <a:off x="9359153" y="4993341"/>
            <a:ext cx="1847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UZ" dirty="0"/>
          </a:p>
        </p:txBody>
      </p:sp>
    </p:spTree>
    <p:extLst>
      <p:ext uri="{BB962C8B-B14F-4D97-AF65-F5344CB8AC3E}">
        <p14:creationId xmlns:p14="http://schemas.microsoft.com/office/powerpoint/2010/main" val="2594067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33479"/>
            <a:ext cx="3384376" cy="216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11843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1556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36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ешить</a:t>
            </a: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задачу № 3</a:t>
            </a:r>
          </a:p>
          <a:p>
            <a:pPr algn="ctr"/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странице 145</a:t>
            </a:r>
          </a:p>
        </p:txBody>
      </p:sp>
    </p:spTree>
    <p:extLst>
      <p:ext uri="{BB962C8B-B14F-4D97-AF65-F5344CB8AC3E}">
        <p14:creationId xmlns:p14="http://schemas.microsoft.com/office/powerpoint/2010/main" val="1173143392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2368c2cd8a2735ddf2c7012c4124d0e8ed30f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21369</TotalTime>
  <Words>400</Words>
  <Application>Microsoft Macintosh PowerPoint</Application>
  <PresentationFormat>Экран (16:9)</PresentationFormat>
  <Paragraphs>68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Rano7kh@icloud.com</cp:lastModifiedBy>
  <cp:revision>1506</cp:revision>
  <dcterms:created xsi:type="dcterms:W3CDTF">2020-04-09T07:32:19Z</dcterms:created>
  <dcterms:modified xsi:type="dcterms:W3CDTF">2021-02-27T09:14:34Z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