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1634" r:id="rId3"/>
    <p:sldId id="1635" r:id="rId4"/>
    <p:sldId id="1629" r:id="rId5"/>
    <p:sldId id="1636" r:id="rId6"/>
    <p:sldId id="1637" r:id="rId7"/>
    <p:sldId id="1536" r:id="rId8"/>
  </p:sldIdLst>
  <p:sldSz cx="9144000" cy="5143500" type="screen16x9"/>
  <p:notesSz cx="5765800" cy="3244850"/>
  <p:custDataLst>
    <p:tags r:id="rId1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584" autoAdjust="0"/>
  </p:normalViewPr>
  <p:slideViewPr>
    <p:cSldViewPr>
      <p:cViewPr varScale="1">
        <p:scale>
          <a:sx n="138" d="100"/>
          <a:sy n="138" d="100"/>
        </p:scale>
        <p:origin x="472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428856" y="1851670"/>
            <a:ext cx="2345992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1760782"/>
            <a:ext cx="6494410" cy="340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ПРАКТИЧЕСКИЕ ЗАДАНИЯ И ПРИМЕНЕНИЯ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1" y="1668209"/>
            <a:ext cx="545421" cy="6718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438901"/>
            <a:ext cx="545421" cy="2005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10 (стр. 143). 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Радиус окружности равен 13 см</a:t>
                </a:r>
                <a:r>
                  <a:rPr lang="ru-RU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Проведена хорда этой окружности, равная 10см. Вычислите расстояние от центра окружности до хорды.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ано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2862322"/>
              </a:xfrm>
              <a:prstGeom prst="rect">
                <a:avLst/>
              </a:prstGeom>
              <a:blipFill>
                <a:blip r:embed="rId2"/>
                <a:stretch>
                  <a:fillRect l="-719" t="-13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/>
              <p:nvPr/>
            </p:nvSpPr>
            <p:spPr>
              <a:xfrm>
                <a:off x="3851920" y="2139702"/>
                <a:ext cx="2796343" cy="245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𝐴𝑃𝐷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рямоугольный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𝐴𝑃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𝐷𝑃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𝑫𝑷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endParaRPr lang="ru-UZ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139702"/>
                <a:ext cx="2796343" cy="2457404"/>
              </a:xfrm>
              <a:prstGeom prst="rect">
                <a:avLst/>
              </a:prstGeom>
              <a:blipFill>
                <a:blip r:embed="rId3"/>
                <a:stretch>
                  <a:fillRect l="-2262" t="-1031" r="-1357" b="-412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>
            <a:extLst>
              <a:ext uri="{FF2B5EF4-FFF2-40B4-BE49-F238E27FC236}">
                <a16:creationId xmlns:a16="http://schemas.microsoft.com/office/drawing/2014/main" id="{DB47B756-3D07-7D4F-BA6B-54420D400D98}"/>
              </a:ext>
            </a:extLst>
          </p:cNvPr>
          <p:cNvSpPr/>
          <p:nvPr/>
        </p:nvSpPr>
        <p:spPr>
          <a:xfrm>
            <a:off x="7092280" y="2787774"/>
            <a:ext cx="165618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7083B8A-D940-5E44-95DF-976FD2F36688}"/>
              </a:ext>
            </a:extLst>
          </p:cNvPr>
          <p:cNvCxnSpPr/>
          <p:nvPr/>
        </p:nvCxnSpPr>
        <p:spPr>
          <a:xfrm flipV="1">
            <a:off x="7884368" y="2859782"/>
            <a:ext cx="36004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F109B8-5222-F949-8F74-E0A401654964}"/>
              </a:ext>
            </a:extLst>
          </p:cNvPr>
          <p:cNvCxnSpPr>
            <a:cxnSpLocks/>
            <a:stCxn id="2" idx="5"/>
          </p:cNvCxnSpPr>
          <p:nvPr/>
        </p:nvCxnSpPr>
        <p:spPr>
          <a:xfrm flipH="1" flipV="1">
            <a:off x="7884369" y="3579863"/>
            <a:ext cx="621552" cy="560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FC5787E-B74E-8F41-BAE4-12FC041C68F3}"/>
              </a:ext>
            </a:extLst>
          </p:cNvPr>
          <p:cNvCxnSpPr>
            <a:endCxn id="2" idx="5"/>
          </p:cNvCxnSpPr>
          <p:nvPr/>
        </p:nvCxnSpPr>
        <p:spPr>
          <a:xfrm>
            <a:off x="8244408" y="2859782"/>
            <a:ext cx="261513" cy="12801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5EF37BD-D8EB-7641-B8C1-FF873D09C641}"/>
              </a:ext>
            </a:extLst>
          </p:cNvPr>
          <p:cNvCxnSpPr/>
          <p:nvPr/>
        </p:nvCxnSpPr>
        <p:spPr>
          <a:xfrm flipV="1">
            <a:off x="7920372" y="3434834"/>
            <a:ext cx="828092" cy="1450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4F8B256-7563-2B45-9B69-1325B0535259}"/>
                  </a:ext>
                </a:extLst>
              </p:cNvPr>
              <p:cNvSpPr/>
              <p:nvPr/>
            </p:nvSpPr>
            <p:spPr>
              <a:xfrm>
                <a:off x="7508446" y="3426359"/>
                <a:ext cx="4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4F8B256-7563-2B45-9B69-1325B0535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46" y="3426359"/>
                <a:ext cx="42780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F2F9C8E-1340-8D4C-91EA-8C04C1B8C7FE}"/>
                  </a:ext>
                </a:extLst>
              </p:cNvPr>
              <p:cNvSpPr/>
              <p:nvPr/>
            </p:nvSpPr>
            <p:spPr>
              <a:xfrm>
                <a:off x="8064388" y="2469282"/>
                <a:ext cx="406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F2F9C8E-1340-8D4C-91EA-8C04C1B8C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88" y="2469282"/>
                <a:ext cx="4067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BBBE5E34-1883-E84D-9A80-418D04FC4ED8}"/>
                  </a:ext>
                </a:extLst>
              </p:cNvPr>
              <p:cNvSpPr/>
              <p:nvPr/>
            </p:nvSpPr>
            <p:spPr>
              <a:xfrm>
                <a:off x="8366970" y="4135544"/>
                <a:ext cx="4175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BBBE5E34-1883-E84D-9A80-418D04FC4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70" y="4135544"/>
                <a:ext cx="4175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BB986B4-2F33-084D-A014-88AB459F9B1A}"/>
                  </a:ext>
                </a:extLst>
              </p:cNvPr>
              <p:cNvSpPr/>
              <p:nvPr/>
            </p:nvSpPr>
            <p:spPr>
              <a:xfrm>
                <a:off x="8655831" y="3179752"/>
                <a:ext cx="4059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BB986B4-2F33-084D-A014-88AB459F9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831" y="3179752"/>
                <a:ext cx="40594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3F5016F-68BE-5C4A-B35E-F9021272FC45}"/>
                  </a:ext>
                </a:extLst>
              </p:cNvPr>
              <p:cNvSpPr/>
              <p:nvPr/>
            </p:nvSpPr>
            <p:spPr>
              <a:xfrm>
                <a:off x="8259408" y="3093029"/>
                <a:ext cx="4073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3F5016F-68BE-5C4A-B35E-F9021272F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08" y="3093029"/>
                <a:ext cx="4073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2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kern="0" dirty="0" err="1"/>
              <a:t>Д</a:t>
            </a:r>
            <a:r>
              <a:rPr lang="ru-RU" sz="2800" b="1" kern="0" dirty="0"/>
              <a:t>АЛ</a:t>
            </a:r>
            <a:r>
              <a:rPr lang="en-US" sz="2800" b="1" kern="0" dirty="0" err="1"/>
              <a:t>Ь</a:t>
            </a:r>
            <a:r>
              <a:rPr lang="ru-RU" sz="2800" b="1" kern="0" dirty="0"/>
              <a:t>НОСТЬ ГОРИЗОНТА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квадрат длины отрезка касательной равен произведению длины отрезка секущей на длину ее внешней части. </a:t>
                </a:r>
                <a:endParaRPr lang="ru-RU" sz="2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из 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вне окружности с центром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проведены секущая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и, касательные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Докажем,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этого рассмотрим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прямоугольный треугольник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Пифагора: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OC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4093428"/>
              </a:xfrm>
              <a:prstGeom prst="rect">
                <a:avLst/>
              </a:prstGeom>
              <a:blipFill>
                <a:blip r:embed="rId2"/>
                <a:stretch>
                  <a:fillRect l="-719" t="-9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68EFF9-1A4B-9640-B2BD-C2035026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45" y="2441674"/>
            <a:ext cx="181538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3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Точка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центр окружности,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=115°,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градусную меру угла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является центральным углом окружности,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дуга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меньше полуокружности, поэтому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=115°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задачи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и значит,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градусная мера дуги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115°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=230°&gt;180°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.е. дуга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больше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полуокружности, поэтому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=360°−∪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=360°−230°=130°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000" b="1" i="1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твет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𝑨𝑶𝑪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𝟏𝟑𝟎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4401205"/>
              </a:xfrm>
              <a:prstGeom prst="rect">
                <a:avLst/>
              </a:prstGeom>
              <a:blipFill>
                <a:blip r:embed="rId2"/>
                <a:stretch>
                  <a:fillRect l="-715" t="-865" r="-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901908-4765-EB46-BF90-4DB743D2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452791"/>
            <a:ext cx="1883580" cy="2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0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440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расположены на окружности, делят эту окружность на три дуги, градусные меры которых относятся как 4:6:2. Найдите углы треугольника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уга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°,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дуга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4408643"/>
              </a:xfrm>
              <a:prstGeom prst="rect">
                <a:avLst/>
              </a:prstGeom>
              <a:blipFill>
                <a:blip r:embed="rId2"/>
                <a:stretch>
                  <a:fillRect l="-715" t="-862" r="-5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>
            <a:extLst>
              <a:ext uri="{FF2B5EF4-FFF2-40B4-BE49-F238E27FC236}">
                <a16:creationId xmlns:a16="http://schemas.microsoft.com/office/drawing/2014/main" id="{C4C5426B-4C5A-C649-94F3-7479228058D6}"/>
              </a:ext>
            </a:extLst>
          </p:cNvPr>
          <p:cNvSpPr/>
          <p:nvPr/>
        </p:nvSpPr>
        <p:spPr>
          <a:xfrm>
            <a:off x="7003823" y="2931790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BD3F40-9742-AB40-9014-432F506F4774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7228406" y="3144652"/>
            <a:ext cx="1308967" cy="422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1016B1D-9178-0740-BFE3-1DDDA538A44B}"/>
                  </a:ext>
                </a:extLst>
              </p:cNvPr>
              <p:cNvSpPr/>
              <p:nvPr/>
            </p:nvSpPr>
            <p:spPr>
              <a:xfrm>
                <a:off x="7488117" y="3561477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1016B1D-9178-0740-BFE3-1DDDA538A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17" y="3561477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7D09F5-0D31-CC41-B76B-FDAEC12FBD45}"/>
              </a:ext>
            </a:extLst>
          </p:cNvPr>
          <p:cNvCxnSpPr>
            <a:cxnSpLocks/>
          </p:cNvCxnSpPr>
          <p:nvPr/>
        </p:nvCxnSpPr>
        <p:spPr>
          <a:xfrm flipV="1">
            <a:off x="7488117" y="3561477"/>
            <a:ext cx="1049256" cy="7654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E7E1FC-82F9-244D-924F-EC4DAB13D240}"/>
                  </a:ext>
                </a:extLst>
              </p:cNvPr>
              <p:cNvSpPr txBox="1"/>
              <p:nvPr/>
            </p:nvSpPr>
            <p:spPr>
              <a:xfrm>
                <a:off x="7713531" y="3334091"/>
                <a:ext cx="16030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E7E1FC-82F9-244D-924F-EC4DAB13D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31" y="3334091"/>
                <a:ext cx="160300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AE13B2-DE80-7845-9455-337A11360AF8}"/>
                  </a:ext>
                </a:extLst>
              </p:cNvPr>
              <p:cNvSpPr/>
              <p:nvPr/>
            </p:nvSpPr>
            <p:spPr>
              <a:xfrm>
                <a:off x="7074577" y="4261968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AE13B2-DE80-7845-9455-337A11360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77" y="4261968"/>
                <a:ext cx="4521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1C48153-886A-7C4E-A4B7-983F36B649CE}"/>
                  </a:ext>
                </a:extLst>
              </p:cNvPr>
              <p:cNvSpPr/>
              <p:nvPr/>
            </p:nvSpPr>
            <p:spPr>
              <a:xfrm>
                <a:off x="8487919" y="3298934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1C48153-886A-7C4E-A4B7-983F36B6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919" y="3298934"/>
                <a:ext cx="4638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25C8098-A73C-504D-93DA-22EB963CEA58}"/>
                  </a:ext>
                </a:extLst>
              </p:cNvPr>
              <p:cNvSpPr/>
              <p:nvPr/>
            </p:nvSpPr>
            <p:spPr>
              <a:xfrm>
                <a:off x="6884192" y="2763997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25C8098-A73C-504D-93DA-22EB963CE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92" y="2763997"/>
                <a:ext cx="4514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6A1DFF3-CBCD-0745-A976-2CD749B7869C}"/>
              </a:ext>
            </a:extLst>
          </p:cNvPr>
          <p:cNvCxnSpPr>
            <a:cxnSpLocks/>
          </p:cNvCxnSpPr>
          <p:nvPr/>
        </p:nvCxnSpPr>
        <p:spPr>
          <a:xfrm flipH="1" flipV="1">
            <a:off x="7245555" y="3158148"/>
            <a:ext cx="229839" cy="1168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A4E6AE4-C27A-CC4F-8611-523A76B57FBE}"/>
              </a:ext>
            </a:extLst>
          </p:cNvPr>
          <p:cNvCxnSpPr/>
          <p:nvPr/>
        </p:nvCxnSpPr>
        <p:spPr>
          <a:xfrm flipH="1">
            <a:off x="7488117" y="3658547"/>
            <a:ext cx="305564" cy="66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55DF2B7-85E8-F84B-9516-A0CF98F55660}"/>
              </a:ext>
            </a:extLst>
          </p:cNvPr>
          <p:cNvCxnSpPr>
            <a:cxnSpLocks/>
          </p:cNvCxnSpPr>
          <p:nvPr/>
        </p:nvCxnSpPr>
        <p:spPr>
          <a:xfrm flipH="1" flipV="1">
            <a:off x="7253705" y="3174513"/>
            <a:ext cx="534287" cy="47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309F054-E17C-EC4E-840D-D5FF1A9F3BA3}"/>
              </a:ext>
            </a:extLst>
          </p:cNvPr>
          <p:cNvCxnSpPr>
            <a:cxnSpLocks/>
          </p:cNvCxnSpPr>
          <p:nvPr/>
        </p:nvCxnSpPr>
        <p:spPr>
          <a:xfrm flipV="1">
            <a:off x="7798107" y="3580430"/>
            <a:ext cx="676108" cy="7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CA9B03-AE84-B24B-9E09-2039B15E9651}"/>
                  </a:ext>
                </a:extLst>
              </p:cNvPr>
              <p:cNvSpPr txBox="1"/>
              <p:nvPr/>
            </p:nvSpPr>
            <p:spPr>
              <a:xfrm>
                <a:off x="4484718" y="4523578"/>
                <a:ext cx="2506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О</a:t>
                </a:r>
                <a:r>
                  <a:rPr lang="ru-RU" sz="2000" b="1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твет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UZ" sz="20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CA9B03-AE84-B24B-9E09-2039B15E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18" y="4523578"/>
                <a:ext cx="2506392" cy="400110"/>
              </a:xfrm>
              <a:prstGeom prst="rect">
                <a:avLst/>
              </a:prstGeom>
              <a:blipFill>
                <a:blip r:embed="rId8"/>
                <a:stretch>
                  <a:fillRect l="-2525" t="-9375"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9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79513" y="276019"/>
            <a:ext cx="897961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УГОЛ, ОБРАЗОВАННЫЙ КАСАТЕЛЬНОЙ И ХОРДОЙ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42248" y="843558"/>
                <a:ext cx="885950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5.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хорды одной окружности, которые пересекаются в точке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угол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угол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4 раза больше угла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угол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больше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8" y="843558"/>
                <a:ext cx="8859503" cy="2554545"/>
              </a:xfrm>
              <a:prstGeom prst="rect">
                <a:avLst/>
              </a:prstGeom>
              <a:blipFill>
                <a:blip r:embed="rId2"/>
                <a:stretch>
                  <a:fillRect l="-716" t="-1485" r="-7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3F24B-60E2-E649-AD9E-16FADB9B8D09}"/>
                  </a:ext>
                </a:extLst>
              </p:cNvPr>
              <p:cNvSpPr txBox="1"/>
              <p:nvPr/>
            </p:nvSpPr>
            <p:spPr>
              <a:xfrm>
                <a:off x="3269849" y="1813053"/>
                <a:ext cx="482705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т.к. они являются внутренними углами, опирающиеся на дугу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3F24B-60E2-E649-AD9E-16FADB9B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49" y="1813053"/>
                <a:ext cx="4827056" cy="3170099"/>
              </a:xfrm>
              <a:prstGeom prst="rect">
                <a:avLst/>
              </a:prstGeom>
              <a:blipFill>
                <a:blip r:embed="rId3"/>
                <a:stretch>
                  <a:fillRect l="-1312" t="-797" r="-10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001D6-09DC-184A-BD48-4A88C1DE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4561" y="1813053"/>
            <a:ext cx="1800200" cy="1735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CE5541-30C4-9A4F-97E9-3C9E971CB53A}"/>
                  </a:ext>
                </a:extLst>
              </p:cNvPr>
              <p:cNvSpPr/>
              <p:nvPr/>
            </p:nvSpPr>
            <p:spPr>
              <a:xfrm>
                <a:off x="6492505" y="4513470"/>
                <a:ext cx="26514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𝑩𝑷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𝟖𝟏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CE5541-30C4-9A4F-97E9-3C9E971CB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505" y="4513470"/>
                <a:ext cx="2651495" cy="400110"/>
              </a:xfrm>
              <a:prstGeom prst="rect">
                <a:avLst/>
              </a:prstGeom>
              <a:blipFill>
                <a:blip r:embed="rId5"/>
                <a:stretch>
                  <a:fillRect l="-2392" t="-9375" b="-28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20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задачу № 3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145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21206</TotalTime>
  <Words>616</Words>
  <Application>Microsoft Macintosh PowerPoint</Application>
  <PresentationFormat>Экран (16:9)</PresentationFormat>
  <Paragraphs>85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1497</cp:revision>
  <dcterms:created xsi:type="dcterms:W3CDTF">2020-04-09T07:32:19Z</dcterms:created>
  <dcterms:modified xsi:type="dcterms:W3CDTF">2021-02-26T22:22:38Z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