
<file path=[Content_Types].xml><?xml version="1.0" encoding="utf-8"?>
<Types xmlns="http://schemas.openxmlformats.org/package/2006/content-types">
  <Default Extension="emf" ContentType="image/x-emf"/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sldIdLst>
    <p:sldId id="306" r:id="rId2"/>
    <p:sldId id="1634" r:id="rId3"/>
    <p:sldId id="1635" r:id="rId4"/>
    <p:sldId id="1629" r:id="rId5"/>
    <p:sldId id="1636" r:id="rId6"/>
    <p:sldId id="1637" r:id="rId7"/>
    <p:sldId id="1536" r:id="rId8"/>
  </p:sldIdLst>
  <p:sldSz cx="9144000" cy="5143500" type="screen16x9"/>
  <p:notesSz cx="5765800" cy="3244850"/>
  <p:custDataLst>
    <p:tags r:id="rId10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718" autoAdjust="0"/>
    <p:restoredTop sz="94584" autoAdjust="0"/>
  </p:normalViewPr>
  <p:slideViewPr>
    <p:cSldViewPr>
      <p:cViewPr varScale="1">
        <p:scale>
          <a:sx n="138" d="100"/>
          <a:sy n="138" d="100"/>
        </p:scale>
        <p:origin x="472" y="184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27.02.2021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5318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2/27/21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2/27/21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2/27/21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2/27/21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2/27/21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468925" y="2387250"/>
            <a:ext cx="3636600" cy="225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2930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96468430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2/27/21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</p:sldLayoutIdLst>
  <p:transition spd="slow">
    <p:wipe/>
  </p:transition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NULL"/><Relationship Id="rId7" Type="http://schemas.openxmlformats.org/officeDocument/2006/relationships/image" Target="NUL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6" Type="http://schemas.openxmlformats.org/officeDocument/2006/relationships/image" Target="NULL"/><Relationship Id="rId5" Type="http://schemas.openxmlformats.org/officeDocument/2006/relationships/image" Target="NULL"/><Relationship Id="rId4" Type="http://schemas.openxmlformats.org/officeDocument/2006/relationships/image" Target="NUL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png"/><Relationship Id="rId4" Type="http://schemas.openxmlformats.org/officeDocument/2006/relationships/image" Target="../media/image17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2386"/>
            <a:ext cx="9144000" cy="129799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19" dirty="0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1385647" y="243913"/>
            <a:ext cx="5497998" cy="793770"/>
          </a:xfrm>
          <a:prstGeom prst="rect">
            <a:avLst/>
          </a:prstGeom>
        </p:spPr>
        <p:txBody>
          <a:bodyPr spcFirstLastPara="1" vert="horz" wrap="square" lIns="0" tIns="19013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16533" algn="ctr">
              <a:lnSpc>
                <a:spcPct val="100000"/>
              </a:lnSpc>
              <a:spcBef>
                <a:spcPts val="149"/>
              </a:spcBef>
            </a:pPr>
            <a:r>
              <a:rPr lang="ru-RU" sz="49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ГЕОМЕТРИЯ</a:t>
            </a:r>
            <a:endParaRPr lang="en-US" sz="49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1"/>
          <p:cNvSpPr/>
          <p:nvPr/>
        </p:nvSpPr>
        <p:spPr>
          <a:xfrm>
            <a:off x="6428856" y="1851670"/>
            <a:ext cx="2345992" cy="25922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838" dirty="0"/>
          </a:p>
        </p:txBody>
      </p:sp>
      <p:sp>
        <p:nvSpPr>
          <p:cNvPr id="16" name="TextBox 15"/>
          <p:cNvSpPr txBox="1"/>
          <p:nvPr/>
        </p:nvSpPr>
        <p:spPr>
          <a:xfrm>
            <a:off x="971600" y="1760782"/>
            <a:ext cx="6494410" cy="34009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</a:t>
            </a:r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40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0131"/>
            <a:r>
              <a:rPr lang="ru-RU" sz="4000" b="1" dirty="0">
                <a:solidFill>
                  <a:srgbClr val="002060"/>
                </a:solidFill>
                <a:latin typeface="Arial"/>
                <a:cs typeface="Arial"/>
              </a:rPr>
              <a:t>ПРАКТИЧЕСКИЕ ЗАДАНИЯ И ПРИМЕНЕНИЯ</a:t>
            </a:r>
          </a:p>
          <a:p>
            <a:pPr marL="20131"/>
            <a:endParaRPr lang="en-US" sz="28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algn="ctr"/>
            <a:endParaRPr lang="en-US" sz="27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6691" y="1668209"/>
            <a:ext cx="545421" cy="6718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75"/>
          </a:p>
        </p:txBody>
      </p:sp>
      <p:sp>
        <p:nvSpPr>
          <p:cNvPr id="9" name="Прямоугольник 8"/>
          <p:cNvSpPr/>
          <p:nvPr/>
        </p:nvSpPr>
        <p:spPr>
          <a:xfrm>
            <a:off x="346691" y="2438901"/>
            <a:ext cx="545421" cy="200505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175"/>
          </a:p>
        </p:txBody>
      </p:sp>
      <p:sp>
        <p:nvSpPr>
          <p:cNvPr id="10" name="object 11">
            <a:extLst>
              <a:ext uri="{FF2B5EF4-FFF2-40B4-BE49-F238E27FC236}">
                <a16:creationId xmlns:a16="http://schemas.microsoft.com/office/drawing/2014/main" id="{335AFAA3-FF4F-462D-A908-93D09B272E70}"/>
              </a:ext>
            </a:extLst>
          </p:cNvPr>
          <p:cNvSpPr/>
          <p:nvPr/>
        </p:nvSpPr>
        <p:spPr>
          <a:xfrm>
            <a:off x="624548" y="271423"/>
            <a:ext cx="699000" cy="73875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/>
            <a:endParaRPr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945744" y="298787"/>
            <a:ext cx="1857773" cy="702078"/>
          </a:xfrm>
          <a:prstGeom prst="rect">
            <a:avLst/>
          </a:prstGeom>
          <a:solidFill>
            <a:srgbClr val="00B05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класс</a:t>
            </a:r>
          </a:p>
        </p:txBody>
      </p:sp>
    </p:spTree>
    <p:extLst>
      <p:ext uri="{BB962C8B-B14F-4D97-AF65-F5344CB8AC3E}">
        <p14:creationId xmlns:p14="http://schemas.microsoft.com/office/powerpoint/2010/main" val="407840829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164383" y="253554"/>
            <a:ext cx="8979617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ПРОВЕРКА САМОСТОЯТЕЛЬНОЙ РАБОТЫ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2ADE061-CAFC-6846-BE48-70E786FC9C92}"/>
                  </a:ext>
                </a:extLst>
              </p:cNvPr>
              <p:cNvSpPr txBox="1"/>
              <p:nvPr/>
            </p:nvSpPr>
            <p:spPr>
              <a:xfrm>
                <a:off x="164383" y="915566"/>
                <a:ext cx="8811147" cy="28623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10 (стр. 143). 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Радиус окружности равен 13 см</a:t>
                </a:r>
                <a:r>
                  <a:rPr lang="ru-RU" sz="2000" b="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. Проведена хорда этой окружности, равная 10см. Вычислите расстояние от центра окружности до хорды. </a:t>
                </a:r>
              </a:p>
              <a:p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000" b="1" i="1" dirty="0" err="1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</a:t>
                </a:r>
                <a:r>
                  <a:rPr lang="ru-RU" sz="2000" b="1" i="1" dirty="0" err="1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ано</a:t>
                </a:r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𝐴𝐷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𝐷𝐶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=13 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см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𝐷𝑃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2ADE061-CAFC-6846-BE48-70E786FC9C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383" y="915566"/>
                <a:ext cx="8811147" cy="2862322"/>
              </a:xfrm>
              <a:prstGeom prst="rect">
                <a:avLst/>
              </a:prstGeom>
              <a:blipFill>
                <a:blip r:embed="rId2"/>
                <a:stretch>
                  <a:fillRect l="-719" t="-132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EFCDF2E-A014-4440-ACA0-D57040C7FE58}"/>
                  </a:ext>
                </a:extLst>
              </p:cNvPr>
              <p:cNvSpPr txBox="1"/>
              <p:nvPr/>
            </p:nvSpPr>
            <p:spPr>
              <a:xfrm>
                <a:off x="3851920" y="2139702"/>
                <a:ext cx="2796343" cy="245740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</a:p>
              <a:p>
                <a14:m>
                  <m:oMath xmlns:m="http://schemas.openxmlformats.org/officeDocument/2006/math">
                    <m:r>
                      <a:rPr lang="ru-RU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𝐴𝐵</m:t>
                        </m:r>
                      </m:num>
                      <m:den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num>
                      <m:den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</m:t>
                    </m:r>
                  </m:oMath>
                </a14:m>
                <a:r>
                  <a:rPr lang="en-US" sz="20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ru-RU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𝐴𝑃𝐷</m:t>
                    </m:r>
                  </m:oMath>
                </a14:m>
                <a:r>
                  <a:rPr lang="en-US" sz="20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en-US" sz="2000" i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</a:t>
                </a:r>
                <a:r>
                  <a:rPr lang="ru-RU" sz="2000" i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рямоугольный</a:t>
                </a:r>
                <a:endParaRPr lang="ru-RU" sz="2000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𝐷𝑃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20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𝐴𝐷</m:t>
                            </m:r>
                          </m:e>
                          <m:sup>
                            <m:r>
                              <a:rPr lang="en-US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20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𝐴𝑃</m:t>
                            </m:r>
                          </m:e>
                          <m:sup>
                            <m:r>
                              <a:rPr lang="en-US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r>
                  <a:rPr lang="en-US" sz="20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0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𝐷𝑃</m:t>
                    </m:r>
                    <m:r>
                      <a:rPr lang="en-US" sz="2000" b="0" i="1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13</m:t>
                            </m:r>
                          </m:e>
                          <m:sup>
                            <m:r>
                              <a:rPr lang="en-US" sz="2000" b="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0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2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2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5</m:t>
                            </m:r>
                          </m:e>
                          <m:sup>
                            <m:r>
                              <a:rPr lang="en-US" sz="2000" b="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=12</m:t>
                    </m:r>
                  </m:oMath>
                </a14:m>
                <a:r>
                  <a:rPr lang="en-US" sz="20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ru-RU" sz="2000" b="1" i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000" b="1" i="1" dirty="0">
                    <a:solidFill>
                      <a:schemeClr val="accent2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𝑫𝑷</m:t>
                    </m:r>
                    <m:r>
                      <a:rPr lang="en-US" sz="2000" b="1" i="1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b="1" i="1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𝟏𝟐</m:t>
                    </m:r>
                    <m:r>
                      <a:rPr lang="en-US" sz="2000" b="1" i="1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с</m:t>
                    </m:r>
                    <m:r>
                      <a:rPr lang="ru-RU" sz="2000" b="1" i="1" smtClean="0">
                        <a:solidFill>
                          <a:schemeClr val="accent2">
                            <a:lumMod val="7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м</m:t>
                    </m:r>
                  </m:oMath>
                </a14:m>
                <a:endParaRPr lang="ru-UZ" sz="2000" b="1" i="1" dirty="0">
                  <a:solidFill>
                    <a:schemeClr val="accent2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EFCDF2E-A014-4440-ACA0-D57040C7FE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1920" y="2139702"/>
                <a:ext cx="2796343" cy="2457404"/>
              </a:xfrm>
              <a:prstGeom prst="rect">
                <a:avLst/>
              </a:prstGeom>
              <a:blipFill>
                <a:blip r:embed="rId3"/>
                <a:stretch>
                  <a:fillRect l="-2262" t="-1031" r="-1357" b="-4124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Овал 1">
            <a:extLst>
              <a:ext uri="{FF2B5EF4-FFF2-40B4-BE49-F238E27FC236}">
                <a16:creationId xmlns:a16="http://schemas.microsoft.com/office/drawing/2014/main" id="{DB47B756-3D07-7D4F-BA6B-54420D400D98}"/>
              </a:ext>
            </a:extLst>
          </p:cNvPr>
          <p:cNvSpPr/>
          <p:nvPr/>
        </p:nvSpPr>
        <p:spPr>
          <a:xfrm>
            <a:off x="7092280" y="2787774"/>
            <a:ext cx="1656184" cy="158417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97083B8A-D940-5E44-95DF-976FD2F36688}"/>
              </a:ext>
            </a:extLst>
          </p:cNvPr>
          <p:cNvCxnSpPr/>
          <p:nvPr/>
        </p:nvCxnSpPr>
        <p:spPr>
          <a:xfrm flipV="1">
            <a:off x="7884368" y="2859782"/>
            <a:ext cx="360040" cy="72008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DAF109B8-5222-F949-8F74-E0A401654964}"/>
              </a:ext>
            </a:extLst>
          </p:cNvPr>
          <p:cNvCxnSpPr>
            <a:cxnSpLocks/>
            <a:stCxn id="2" idx="5"/>
          </p:cNvCxnSpPr>
          <p:nvPr/>
        </p:nvCxnSpPr>
        <p:spPr>
          <a:xfrm flipH="1" flipV="1">
            <a:off x="7884369" y="3579863"/>
            <a:ext cx="621552" cy="5600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AFC5787E-B74E-8F41-BAE4-12FC041C68F3}"/>
              </a:ext>
            </a:extLst>
          </p:cNvPr>
          <p:cNvCxnSpPr>
            <a:endCxn id="2" idx="5"/>
          </p:cNvCxnSpPr>
          <p:nvPr/>
        </p:nvCxnSpPr>
        <p:spPr>
          <a:xfrm>
            <a:off x="8244408" y="2859782"/>
            <a:ext cx="261513" cy="1280171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65EF37BD-D8EB-7641-B8C1-FF873D09C641}"/>
              </a:ext>
            </a:extLst>
          </p:cNvPr>
          <p:cNvCxnSpPr/>
          <p:nvPr/>
        </p:nvCxnSpPr>
        <p:spPr>
          <a:xfrm flipV="1">
            <a:off x="7920372" y="3434834"/>
            <a:ext cx="828092" cy="145028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54F8B256-7563-2B45-9B69-1325B0535259}"/>
                  </a:ext>
                </a:extLst>
              </p:cNvPr>
              <p:cNvSpPr/>
              <p:nvPr/>
            </p:nvSpPr>
            <p:spPr>
              <a:xfrm>
                <a:off x="7508446" y="3426359"/>
                <a:ext cx="427809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𝐷</m:t>
                      </m:r>
                    </m:oMath>
                  </m:oMathPara>
                </a14:m>
                <a:endParaRPr lang="ru-UZ" sz="2000" dirty="0"/>
              </a:p>
            </p:txBody>
          </p:sp>
        </mc:Choice>
        <mc:Fallback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54F8B256-7563-2B45-9B69-1325B053525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8446" y="3426359"/>
                <a:ext cx="427809" cy="4001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2F2F9C8E-1340-8D4C-91EA-8C04C1B8C7FE}"/>
                  </a:ext>
                </a:extLst>
              </p:cNvPr>
              <p:cNvSpPr/>
              <p:nvPr/>
            </p:nvSpPr>
            <p:spPr>
              <a:xfrm>
                <a:off x="8064388" y="2469282"/>
                <a:ext cx="40677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ru-UZ" sz="2000" dirty="0"/>
              </a:p>
            </p:txBody>
          </p:sp>
        </mc:Choice>
        <mc:Fallback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2F2F9C8E-1340-8D4C-91EA-8C04C1B8C7F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64388" y="2469282"/>
                <a:ext cx="406778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BBBE5E34-1883-E84D-9A80-418D04FC4ED8}"/>
                  </a:ext>
                </a:extLst>
              </p:cNvPr>
              <p:cNvSpPr/>
              <p:nvPr/>
            </p:nvSpPr>
            <p:spPr>
              <a:xfrm>
                <a:off x="8366970" y="4135544"/>
                <a:ext cx="41755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ru-UZ" sz="2000" dirty="0"/>
              </a:p>
            </p:txBody>
          </p:sp>
        </mc:Choice>
        <mc:Fallback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BBBE5E34-1883-E84D-9A80-418D04FC4ED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66970" y="4135544"/>
                <a:ext cx="417550" cy="4001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id="{ABB986B4-2F33-084D-A014-88AB459F9B1A}"/>
                  </a:ext>
                </a:extLst>
              </p:cNvPr>
              <p:cNvSpPr/>
              <p:nvPr/>
            </p:nvSpPr>
            <p:spPr>
              <a:xfrm>
                <a:off x="8655831" y="3179752"/>
                <a:ext cx="40594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ru-UZ" sz="2000" dirty="0"/>
              </a:p>
            </p:txBody>
          </p:sp>
        </mc:Choice>
        <mc:Fallback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id="{ABB986B4-2F33-084D-A014-88AB459F9B1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55831" y="3179752"/>
                <a:ext cx="405944" cy="4001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Прямоугольник 19">
                <a:extLst>
                  <a:ext uri="{FF2B5EF4-FFF2-40B4-BE49-F238E27FC236}">
                    <a16:creationId xmlns:a16="http://schemas.microsoft.com/office/drawing/2014/main" id="{23F5016F-68BE-5C4A-B35E-F9021272FC45}"/>
                  </a:ext>
                </a:extLst>
              </p:cNvPr>
              <p:cNvSpPr/>
              <p:nvPr/>
            </p:nvSpPr>
            <p:spPr>
              <a:xfrm>
                <a:off x="8259408" y="3093029"/>
                <a:ext cx="40735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𝑃</m:t>
                      </m:r>
                    </m:oMath>
                  </m:oMathPara>
                </a14:m>
                <a:endParaRPr lang="ru-UZ" sz="2000" dirty="0"/>
              </a:p>
            </p:txBody>
          </p:sp>
        </mc:Choice>
        <mc:Fallback>
          <p:sp>
            <p:nvSpPr>
              <p:cNvPr id="20" name="Прямоугольник 19">
                <a:extLst>
                  <a:ext uri="{FF2B5EF4-FFF2-40B4-BE49-F238E27FC236}">
                    <a16:creationId xmlns:a16="http://schemas.microsoft.com/office/drawing/2014/main" id="{23F5016F-68BE-5C4A-B35E-F9021272FC4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9408" y="3093029"/>
                <a:ext cx="407356" cy="40011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113239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164383" y="253554"/>
            <a:ext cx="8979617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2800" b="1" kern="0" dirty="0" err="1"/>
              <a:t>Д</a:t>
            </a:r>
            <a:r>
              <a:rPr lang="ru-RU" sz="2800" b="1" kern="0" dirty="0"/>
              <a:t>АЛ</a:t>
            </a:r>
            <a:r>
              <a:rPr lang="en-US" sz="2800" b="1" kern="0" dirty="0" err="1"/>
              <a:t>Ь</a:t>
            </a:r>
            <a:r>
              <a:rPr lang="ru-RU" sz="2800" b="1" kern="0" dirty="0"/>
              <a:t>НОСТЬ ГОРИЗОНТА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2ADE061-CAFC-6846-BE48-70E786FC9C92}"/>
                  </a:ext>
                </a:extLst>
              </p:cNvPr>
              <p:cNvSpPr txBox="1"/>
              <p:nvPr/>
            </p:nvSpPr>
            <p:spPr>
              <a:xfrm>
                <a:off x="164383" y="915566"/>
                <a:ext cx="8811147" cy="40934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1. 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Докажите, что квадрат длины отрезка касательной равен произведению длины отрезка секущей на длину ее внешней части. </a:t>
                </a:r>
                <a:endParaRPr lang="ru-RU" sz="2000" b="0" dirty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Пусть из точки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вне окружности с центром </a:t>
                </a:r>
                <a14:m>
                  <m:oMath xmlns:m="http://schemas.openxmlformats.org/officeDocument/2006/math"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𝑂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проведены секущая </a:t>
                </a:r>
                <a14:m>
                  <m:oMath xmlns:m="http://schemas.openxmlformats.org/officeDocument/2006/math"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𝐸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и, касательные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и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𝐵𝐷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 </m:t>
                    </m:r>
                  </m:oMath>
                </a14:m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Докажем, что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BE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𝐵𝐴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Для этого рассмотрим </a:t>
                </a:r>
              </a:p>
              <a:p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прямоугольный треугольник </a:t>
                </a:r>
                <a14:m>
                  <m:oMath xmlns:m="http://schemas.openxmlformats.org/officeDocument/2006/math"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𝑂𝐶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По теореме Пифагора: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2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𝐵𝐶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𝐵𝑂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p>
                      <m:sSupPr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𝑂𝐶</m:t>
                        </m:r>
                      </m:e>
                      <m:sup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𝐵𝑂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𝐵𝐴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𝐴𝑂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𝐵𝐴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  <m:r>
                      <a:rPr lang="en-US" sz="2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   </m:t>
                    </m:r>
                    <m:r>
                      <m:rPr>
                        <m:sty m:val="p"/>
                      </m:rPr>
                      <a:rPr lang="en-US" sz="2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OC</m:t>
                    </m:r>
                    <m:r>
                      <a:rPr lang="en-US" sz="2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R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𝐵𝐶</m:t>
                        </m:r>
                      </m:e>
                      <m:sup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𝐵𝐴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𝐴𝑂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  <m:sup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</m:e>
                      <m:sup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p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20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0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BE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𝐵𝐴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2ADE061-CAFC-6846-BE48-70E786FC9C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383" y="915566"/>
                <a:ext cx="8811147" cy="4093428"/>
              </a:xfrm>
              <a:prstGeom prst="rect">
                <a:avLst/>
              </a:prstGeom>
              <a:blipFill>
                <a:blip r:embed="rId2"/>
                <a:stretch>
                  <a:fillRect l="-719" t="-929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F68EFF9-1A4B-9640-B2BD-C203502616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0145" y="2441674"/>
            <a:ext cx="1815385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36349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164383" y="123478"/>
            <a:ext cx="8979617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4000" b="1" kern="0" dirty="0"/>
              <a:t>РЕШЕНИЕ ЗАДАЧ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2ADE061-CAFC-6846-BE48-70E786FC9C92}"/>
                  </a:ext>
                </a:extLst>
              </p:cNvPr>
              <p:cNvSpPr txBox="1"/>
              <p:nvPr/>
            </p:nvSpPr>
            <p:spPr>
              <a:xfrm>
                <a:off x="104984" y="915566"/>
                <a:ext cx="8859503" cy="44012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3.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Точка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𝑂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центр окружности, </a:t>
                </a:r>
                <a14:m>
                  <m:oMath xmlns:m="http://schemas.openxmlformats.org/officeDocument/2006/math">
                    <m:r>
                      <a:rPr lang="ru-RU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𝐴𝑂𝐵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=115°, 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∪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=∪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. 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Найдите градусную меру угла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𝐴𝑂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algn="just"/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</a:p>
              <a:p>
                <a:pPr algn="just"/>
                <a:endParaRPr lang="ru-RU" sz="2000" b="1" i="1" dirty="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Угол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𝐴𝑂𝐵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является центральным углом окружности,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а дуга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меньше полуокружности, поэтому 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ru-RU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∪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=∠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𝐴𝑂𝐵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=115°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По условию задачи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∪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=∪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, и значит, </a:t>
                </a:r>
              </a:p>
              <a:p>
                <a:pPr algn="just"/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градусная мера дуги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равна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115°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∪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∪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∪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=230°&gt;180°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т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.е. дуга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ru-RU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больше </a:t>
                </a:r>
              </a:p>
              <a:p>
                <a:pPr algn="just"/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полуокружности, поэтому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𝐴𝑂𝐶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=360°−∪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ru-RU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=360°−230°=130°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:r>
                  <a:rPr lang="en-US" sz="2000" b="1" i="1" dirty="0">
                    <a:solidFill>
                      <a:schemeClr val="accent2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</a:t>
                </a:r>
                <a:r>
                  <a:rPr lang="ru-RU" sz="2000" b="1" i="1" dirty="0" err="1">
                    <a:solidFill>
                      <a:schemeClr val="accent2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твет</a:t>
                </a:r>
                <a:r>
                  <a:rPr lang="ru-RU" sz="2000" b="1" i="1" dirty="0">
                    <a:solidFill>
                      <a:schemeClr val="accent2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000" b="1" i="1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000" b="1" i="1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𝑨𝑶𝑪</m:t>
                    </m:r>
                    <m:r>
                      <a:rPr lang="ru-RU" sz="2000" b="1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000" b="1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𝟏𝟑𝟎</m:t>
                    </m:r>
                    <m:r>
                      <a:rPr lang="ru-RU" sz="2000" b="1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endParaRPr lang="en-US" sz="2000" b="1" i="1" dirty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2ADE061-CAFC-6846-BE48-70E786FC9C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984" y="915566"/>
                <a:ext cx="8859503" cy="4401205"/>
              </a:xfrm>
              <a:prstGeom prst="rect">
                <a:avLst/>
              </a:prstGeom>
              <a:blipFill>
                <a:blip r:embed="rId2"/>
                <a:stretch>
                  <a:fillRect l="-715" t="-865" r="-28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4901908-4765-EB46-BF90-4DB743D2D7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6256" y="1452791"/>
            <a:ext cx="1883580" cy="2237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45050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164383" y="123478"/>
            <a:ext cx="8979617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3200" b="1" kern="0" dirty="0"/>
              <a:t>РЕШЕНИЕ ЗАДАЧ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2ADE061-CAFC-6846-BE48-70E786FC9C92}"/>
                  </a:ext>
                </a:extLst>
              </p:cNvPr>
              <p:cNvSpPr txBox="1"/>
              <p:nvPr/>
            </p:nvSpPr>
            <p:spPr>
              <a:xfrm>
                <a:off x="104984" y="915566"/>
                <a:ext cx="8859503" cy="44086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4.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Точки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расположены на окружности, делят эту окружность на три дуги, градусные меры которых относятся как 4:6:2. Найдите углы треугольника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 </m:t>
                    </m:r>
                  </m:oMath>
                </a14:m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ru-RU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Д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уга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4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дуга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6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дуга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𝐶𝐴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ru-RU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6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=360°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=360°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30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r>
                      <a:rPr lang="ru-RU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Дуга 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120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°,</m:t>
                    </m:r>
                    <m:r>
                      <a:rPr lang="ru-RU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дуга 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𝐵𝐶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180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°, </m:t>
                    </m:r>
                    <m:r>
                      <a:rPr lang="ru-RU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дуга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𝐶𝐴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60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ru-RU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𝐴𝑂𝐶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∪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𝐴𝐶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30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ru-RU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𝑂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∪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𝐵𝐴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60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ru-RU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𝑂𝐶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∪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90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2ADE061-CAFC-6846-BE48-70E786FC9C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984" y="915566"/>
                <a:ext cx="8859503" cy="4408643"/>
              </a:xfrm>
              <a:prstGeom prst="rect">
                <a:avLst/>
              </a:prstGeom>
              <a:blipFill>
                <a:blip r:embed="rId2"/>
                <a:stretch>
                  <a:fillRect l="-715" t="-862" r="-57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Овал 6">
            <a:extLst>
              <a:ext uri="{FF2B5EF4-FFF2-40B4-BE49-F238E27FC236}">
                <a16:creationId xmlns:a16="http://schemas.microsoft.com/office/drawing/2014/main" id="{C4C5426B-4C5A-C649-94F3-7479228058D6}"/>
              </a:ext>
            </a:extLst>
          </p:cNvPr>
          <p:cNvSpPr/>
          <p:nvPr/>
        </p:nvSpPr>
        <p:spPr>
          <a:xfrm>
            <a:off x="7003823" y="2931790"/>
            <a:ext cx="1533550" cy="1453515"/>
          </a:xfrm>
          <a:prstGeom prst="ellipse">
            <a:avLst/>
          </a:prstGeom>
          <a:noFill/>
          <a:ln>
            <a:solidFill>
              <a:srgbClr val="00A8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UZ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ECBD3F40-9742-AB40-9014-432F506F4774}"/>
              </a:ext>
            </a:extLst>
          </p:cNvPr>
          <p:cNvCxnSpPr>
            <a:cxnSpLocks/>
            <a:stCxn id="7" idx="1"/>
          </p:cNvCxnSpPr>
          <p:nvPr/>
        </p:nvCxnSpPr>
        <p:spPr>
          <a:xfrm>
            <a:off x="7228406" y="3144652"/>
            <a:ext cx="1308967" cy="422853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01016B1D-9178-0740-BFE3-1DDDA538A44B}"/>
                  </a:ext>
                </a:extLst>
              </p:cNvPr>
              <p:cNvSpPr/>
              <p:nvPr/>
            </p:nvSpPr>
            <p:spPr>
              <a:xfrm>
                <a:off x="7488117" y="3561477"/>
                <a:ext cx="564962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01016B1D-9178-0740-BFE3-1DDDA538A44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88117" y="3561477"/>
                <a:ext cx="564962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077D09F5-0D31-CC41-B76B-FDAEC12FBD45}"/>
              </a:ext>
            </a:extLst>
          </p:cNvPr>
          <p:cNvCxnSpPr>
            <a:cxnSpLocks/>
          </p:cNvCxnSpPr>
          <p:nvPr/>
        </p:nvCxnSpPr>
        <p:spPr>
          <a:xfrm flipV="1">
            <a:off x="7488117" y="3561477"/>
            <a:ext cx="1049256" cy="765493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6E7E1FC-82F9-244D-924F-EC4DAB13D240}"/>
                  </a:ext>
                </a:extLst>
              </p:cNvPr>
              <p:cNvSpPr txBox="1"/>
              <p:nvPr/>
            </p:nvSpPr>
            <p:spPr>
              <a:xfrm>
                <a:off x="7713531" y="3334091"/>
                <a:ext cx="160300" cy="4462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ru-UZ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6E7E1FC-82F9-244D-924F-EC4DAB13D2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13531" y="3334091"/>
                <a:ext cx="160300" cy="44627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91AE13B2-DE80-7845-9455-337A11360AF8}"/>
                  </a:ext>
                </a:extLst>
              </p:cNvPr>
              <p:cNvSpPr/>
              <p:nvPr/>
            </p:nvSpPr>
            <p:spPr>
              <a:xfrm>
                <a:off x="7074577" y="4261968"/>
                <a:ext cx="45217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𝐴</m:t>
                      </m:r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91AE13B2-DE80-7845-9455-337A11360AF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4577" y="4261968"/>
                <a:ext cx="452175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C1C48153-886A-7C4E-A4B7-983F36B649CE}"/>
                  </a:ext>
                </a:extLst>
              </p:cNvPr>
              <p:cNvSpPr/>
              <p:nvPr/>
            </p:nvSpPr>
            <p:spPr>
              <a:xfrm>
                <a:off x="8487919" y="3298934"/>
                <a:ext cx="46384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C1C48153-886A-7C4E-A4B7-983F36B649C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7919" y="3298934"/>
                <a:ext cx="463845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C25C8098-A73C-504D-93DA-22EB963CEA58}"/>
                  </a:ext>
                </a:extLst>
              </p:cNvPr>
              <p:cNvSpPr/>
              <p:nvPr/>
            </p:nvSpPr>
            <p:spPr>
              <a:xfrm>
                <a:off x="6884192" y="2763997"/>
                <a:ext cx="45147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ru-UZ" sz="2400" dirty="0"/>
              </a:p>
            </p:txBody>
          </p:sp>
        </mc:Choice>
        <mc:Fallback xmlns="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C25C8098-A73C-504D-93DA-22EB963CEA5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4192" y="2763997"/>
                <a:ext cx="451470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06A1DFF3-CBCD-0745-A976-2CD749B7869C}"/>
              </a:ext>
            </a:extLst>
          </p:cNvPr>
          <p:cNvCxnSpPr>
            <a:cxnSpLocks/>
          </p:cNvCxnSpPr>
          <p:nvPr/>
        </p:nvCxnSpPr>
        <p:spPr>
          <a:xfrm flipH="1" flipV="1">
            <a:off x="7245555" y="3158148"/>
            <a:ext cx="229839" cy="1168822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EA4E6AE4-C27A-CC4F-8611-523A76B57FBE}"/>
              </a:ext>
            </a:extLst>
          </p:cNvPr>
          <p:cNvCxnSpPr/>
          <p:nvPr/>
        </p:nvCxnSpPr>
        <p:spPr>
          <a:xfrm flipH="1">
            <a:off x="7488117" y="3658547"/>
            <a:ext cx="305564" cy="66842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855DF2B7-85E8-F84B-9516-A0CF98F55660}"/>
              </a:ext>
            </a:extLst>
          </p:cNvPr>
          <p:cNvCxnSpPr>
            <a:cxnSpLocks/>
          </p:cNvCxnSpPr>
          <p:nvPr/>
        </p:nvCxnSpPr>
        <p:spPr>
          <a:xfrm flipH="1" flipV="1">
            <a:off x="7253705" y="3174513"/>
            <a:ext cx="534287" cy="47110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5309F054-E17C-EC4E-840D-D5FF1A9F3BA3}"/>
              </a:ext>
            </a:extLst>
          </p:cNvPr>
          <p:cNvCxnSpPr>
            <a:cxnSpLocks/>
          </p:cNvCxnSpPr>
          <p:nvPr/>
        </p:nvCxnSpPr>
        <p:spPr>
          <a:xfrm flipV="1">
            <a:off x="7798107" y="3580430"/>
            <a:ext cx="676108" cy="7153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C6CA9B03-AE84-B24B-9E09-2039B15E9651}"/>
                  </a:ext>
                </a:extLst>
              </p:cNvPr>
              <p:cNvSpPr txBox="1"/>
              <p:nvPr/>
            </p:nvSpPr>
            <p:spPr>
              <a:xfrm>
                <a:off x="4484718" y="4523578"/>
                <a:ext cx="250639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b="1" i="1" dirty="0">
                    <a:solidFill>
                      <a:schemeClr val="accent2">
                        <a:lumMod val="50000"/>
                      </a:schemeClr>
                    </a:solidFill>
                  </a:rPr>
                  <a:t>О</a:t>
                </a:r>
                <a:r>
                  <a:rPr lang="ru-RU" sz="2000" b="1" i="1" dirty="0" err="1">
                    <a:solidFill>
                      <a:schemeClr val="accent2">
                        <a:lumMod val="50000"/>
                      </a:schemeClr>
                    </a:solidFill>
                  </a:rPr>
                  <a:t>твет</a:t>
                </a:r>
                <a:r>
                  <a:rPr lang="ru-RU" sz="2000" b="1" i="1" dirty="0">
                    <a:solidFill>
                      <a:schemeClr val="accent2">
                        <a:lumMod val="50000"/>
                      </a:schemeClr>
                    </a:solidFill>
                  </a:rPr>
                  <a:t>:</a:t>
                </a:r>
                <a:r>
                  <a:rPr lang="en-US" sz="2000" b="1" i="1" dirty="0">
                    <a:solidFill>
                      <a:schemeClr val="accent2">
                        <a:lumMod val="50000"/>
                      </a:schemeClr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ru-RU" sz="2000" b="1" i="1" dirty="0">
                    <a:solidFill>
                      <a:schemeClr val="accent2">
                        <a:lumMod val="50000"/>
                      </a:schemeClr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30</a:t>
                </a:r>
                <a14:m>
                  <m:oMath xmlns:m="http://schemas.openxmlformats.org/officeDocument/2006/math">
                    <m:r>
                      <a:rPr lang="en-US" sz="2000" b="1" i="1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  <m:r>
                      <a:rPr lang="ru-RU" sz="2000" b="1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ru-RU" sz="2000" b="1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𝟔𝟎</m:t>
                    </m:r>
                    <m:r>
                      <a:rPr lang="en-US" sz="2000" b="1" i="1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  <m:r>
                      <a:rPr lang="ru-RU" sz="2000" b="1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ru-RU" sz="2000" b="1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𝟗</m:t>
                    </m:r>
                    <m:r>
                      <a:rPr lang="en-US" sz="2000" b="1" i="1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en-US" sz="2000" b="1" i="1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endParaRPr lang="ru-UZ" sz="2000" b="1" i="1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C6CA9B03-AE84-B24B-9E09-2039B15E96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4718" y="4523578"/>
                <a:ext cx="2506392" cy="400110"/>
              </a:xfrm>
              <a:prstGeom prst="rect">
                <a:avLst/>
              </a:prstGeom>
              <a:blipFill>
                <a:blip r:embed="rId8"/>
                <a:stretch>
                  <a:fillRect l="-2525" t="-9375" b="-2500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4509743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179513" y="276019"/>
            <a:ext cx="8979617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400" b="1" kern="0" dirty="0"/>
              <a:t>УГОЛ, ОБРАЗОВАННЫЙ КАСАТЕЛЬНОЙ И ХОРДОЙ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2ADE061-CAFC-6846-BE48-70E786FC9C92}"/>
                  </a:ext>
                </a:extLst>
              </p:cNvPr>
              <p:cNvSpPr txBox="1"/>
              <p:nvPr/>
            </p:nvSpPr>
            <p:spPr>
              <a:xfrm>
                <a:off x="142248" y="843558"/>
                <a:ext cx="8859503" cy="2554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Задача 5.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Пусть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и </a:t>
                </a:r>
                <a14:m>
                  <m:oMath xmlns:m="http://schemas.openxmlformats.org/officeDocument/2006/math"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-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хорды одной окружности, которые пересекаются в точке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𝑃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Найдите угол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𝐶𝐵𝑃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если угол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𝐵𝑃𝐷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в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4 раза больше угла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𝐵𝑃𝐶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а угол </a:t>
                </a:r>
                <a14:m>
                  <m:oMath xmlns:m="http://schemas.openxmlformats.org/officeDocument/2006/math"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𝐷𝐴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 </a:t>
                </a:r>
                <a14:m>
                  <m:oMath xmlns:m="http://schemas.openxmlformats.org/officeDocument/2006/math">
                    <m:r>
                      <a:rPr lang="ru-RU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6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больше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𝐵𝑃𝐶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 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Дано: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ru-RU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𝐵𝑃𝐷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4</m:t>
                    </m:r>
                    <m:r>
                      <a:rPr lang="ru-RU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𝐵𝑃𝐶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r>
                      <a:rPr lang="ru-RU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ru-RU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𝐷𝐴</m:t>
                    </m:r>
                    <m:r>
                      <a:rPr lang="ru-RU" sz="2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𝐵𝑃𝐶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45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𝐵𝑃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2ADE061-CAFC-6846-BE48-70E786FC9C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248" y="843558"/>
                <a:ext cx="8859503" cy="2554545"/>
              </a:xfrm>
              <a:prstGeom prst="rect">
                <a:avLst/>
              </a:prstGeom>
              <a:blipFill>
                <a:blip r:embed="rId2"/>
                <a:stretch>
                  <a:fillRect l="-716" t="-1485" r="-71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813F24B-60E2-E649-AD9E-16FADB9B8D09}"/>
                  </a:ext>
                </a:extLst>
              </p:cNvPr>
              <p:cNvSpPr txBox="1"/>
              <p:nvPr/>
            </p:nvSpPr>
            <p:spPr>
              <a:xfrm>
                <a:off x="3269849" y="1813053"/>
                <a:ext cx="4827056" cy="31700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</a:p>
              <a:p>
                <a14:m>
                  <m:oMath xmlns:m="http://schemas.openxmlformats.org/officeDocument/2006/math">
                    <m:r>
                      <a:rPr lang="ru-RU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𝐵𝑃𝐷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ru-RU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𝐵𝑃𝐶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=180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en-US" sz="2000" b="1" i="1" dirty="0">
                    <a:solidFill>
                      <a:schemeClr val="accent2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ru-RU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4∠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𝐵𝑃𝐶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ru-RU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𝐵𝑃𝐶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=180°</m:t>
                    </m:r>
                  </m:oMath>
                </a14:m>
                <a:r>
                  <a:rPr lang="en-US" sz="2000" b="1" i="1" dirty="0">
                    <a:solidFill>
                      <a:schemeClr val="accent2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5</m:t>
                    </m:r>
                    <m:r>
                      <a:rPr lang="ru-RU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𝐵𝑃𝐶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=180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en-US" sz="2000" b="1" i="1" dirty="0">
                    <a:solidFill>
                      <a:schemeClr val="accent2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ru-RU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𝐵𝑃𝐶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36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en-US" sz="2000" b="1" i="1" dirty="0">
                    <a:solidFill>
                      <a:schemeClr val="accent2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ru-RU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ru-RU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𝐷𝐴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=36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°+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45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°=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81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en-US" sz="2000" b="1" i="1" dirty="0">
                    <a:solidFill>
                      <a:schemeClr val="accent2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ru-RU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𝐵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ru-RU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𝐷𝐴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=62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en-US" sz="2000" b="1" i="1" dirty="0">
                    <a:solidFill>
                      <a:schemeClr val="accent2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т.к. они являются внутренними углами, опирающиеся на дугу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𝐴𝐶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 </m:t>
                    </m:r>
                  </m:oMath>
                </a14:m>
                <a:endParaRPr lang="en-US" sz="2000" b="1" i="1" dirty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ru-RU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𝐵𝑃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ru-RU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𝐵𝐴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81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en-US" sz="2000" b="1" i="1" dirty="0">
                    <a:solidFill>
                      <a:schemeClr val="accent2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UZ" sz="2000" b="1" i="1" dirty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813F24B-60E2-E649-AD9E-16FADB9B8D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9849" y="1813053"/>
                <a:ext cx="4827056" cy="3170099"/>
              </a:xfrm>
              <a:prstGeom prst="rect">
                <a:avLst/>
              </a:prstGeom>
              <a:blipFill>
                <a:blip r:embed="rId3"/>
                <a:stretch>
                  <a:fillRect l="-1312" t="-797" r="-1050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D2001D6-09DC-184A-BD48-4A88C1DE4F34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744561" y="1813053"/>
            <a:ext cx="1800200" cy="1735907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74CE5541-30C4-9A4F-97E9-3C9E971CB53A}"/>
                  </a:ext>
                </a:extLst>
              </p:cNvPr>
              <p:cNvSpPr/>
              <p:nvPr/>
            </p:nvSpPr>
            <p:spPr>
              <a:xfrm>
                <a:off x="6492505" y="4513470"/>
                <a:ext cx="2651495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000" b="1" i="1" dirty="0">
                    <a:solidFill>
                      <a:schemeClr val="accent2">
                        <a:lumMod val="50000"/>
                      </a:schemeClr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Ответ: </a:t>
                </a:r>
                <a14:m>
                  <m:oMath xmlns:m="http://schemas.openxmlformats.org/officeDocument/2006/math">
                    <m:r>
                      <a:rPr lang="en-US" sz="2000" b="1" i="1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∠</m:t>
                    </m:r>
                    <m:r>
                      <a:rPr lang="ru-RU" sz="2000" b="1" i="1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𝑪</m:t>
                    </m:r>
                    <m:r>
                      <a:rPr lang="en-US" sz="2000" b="1" i="1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𝑩𝑷</m:t>
                    </m:r>
                    <m:r>
                      <a:rPr lang="en-US" sz="2000" b="1" i="1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000" b="1" i="1" smtClean="0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𝟖𝟏</m:t>
                    </m:r>
                    <m:r>
                      <a:rPr lang="en-US" sz="2000" b="1" i="1">
                        <a:solidFill>
                          <a:schemeClr val="accent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en-US" sz="2000" b="1" i="1" dirty="0">
                    <a:solidFill>
                      <a:schemeClr val="accent2">
                        <a:lumMod val="50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UZ" sz="2000" b="1" i="1" dirty="0">
                  <a:solidFill>
                    <a:schemeClr val="accent2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74CE5541-30C4-9A4F-97E9-3C9E971CB53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2505" y="4513470"/>
                <a:ext cx="2651495" cy="400110"/>
              </a:xfrm>
              <a:prstGeom prst="rect">
                <a:avLst/>
              </a:prstGeom>
              <a:blipFill>
                <a:blip r:embed="rId5"/>
                <a:stretch>
                  <a:fillRect l="-2392" t="-9375" b="-28125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4720999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333479"/>
            <a:ext cx="3384376" cy="2163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111843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ru-RU" sz="2800" b="1" kern="0" dirty="0"/>
              <a:t>ЗАДАНИЯ ДЛЯ САМОСТОЯТЕЛЬНОГО РЕШЕНИЯ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4" y="843557"/>
            <a:ext cx="8979617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915566"/>
            <a:ext cx="8496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</a:t>
            </a:r>
            <a:r>
              <a:rPr lang="ru-RU" sz="3600" b="1" dirty="0" err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ешить</a:t>
            </a:r>
            <a:r>
              <a:rPr lang="ru-RU" sz="36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задачу № 3</a:t>
            </a:r>
          </a:p>
          <a:p>
            <a:pPr algn="ctr"/>
            <a:r>
              <a:rPr lang="ru-RU" sz="36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странице 145</a:t>
            </a:r>
          </a:p>
        </p:txBody>
      </p:sp>
    </p:spTree>
    <p:extLst>
      <p:ext uri="{BB962C8B-B14F-4D97-AF65-F5344CB8AC3E}">
        <p14:creationId xmlns:p14="http://schemas.microsoft.com/office/powerpoint/2010/main" val="1173143392"/>
      </p:ext>
    </p:extLst>
  </p:cSld>
  <p:clrMapOvr>
    <a:masterClrMapping/>
  </p:clrMapOvr>
  <p:transition spd="slow">
    <p:wip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2368c2cd8a2735ddf2c7012c4124d0e8ed30f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21206</TotalTime>
  <Words>616</Words>
  <Application>Microsoft Macintosh PowerPoint</Application>
  <PresentationFormat>Экран (16:9)</PresentationFormat>
  <Paragraphs>85</Paragraphs>
  <Slides>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Rano7kh@icloud.com</cp:lastModifiedBy>
  <cp:revision>1497</cp:revision>
  <dcterms:created xsi:type="dcterms:W3CDTF">2020-04-09T07:32:19Z</dcterms:created>
  <dcterms:modified xsi:type="dcterms:W3CDTF">2021-02-26T22:22:38Z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