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6" r:id="rId2"/>
    <p:sldId id="1631" r:id="rId3"/>
    <p:sldId id="1632" r:id="rId4"/>
    <p:sldId id="1633" r:id="rId5"/>
    <p:sldId id="1634" r:id="rId6"/>
    <p:sldId id="1536" r:id="rId7"/>
  </p:sldIdLst>
  <p:sldSz cx="9144000" cy="5143500" type="screen16x9"/>
  <p:notesSz cx="5765800" cy="3244850"/>
  <p:custDataLst>
    <p:tags r:id="rId9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4" autoAdjust="0"/>
    <p:restoredTop sz="94584" autoAdjust="0"/>
  </p:normalViewPr>
  <p:slideViewPr>
    <p:cSldViewPr>
      <p:cViewPr varScale="1">
        <p:scale>
          <a:sx n="138" d="100"/>
          <a:sy n="138" d="100"/>
        </p:scale>
        <p:origin x="472" y="184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428856" y="1851670"/>
            <a:ext cx="2345992" cy="2592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1760782"/>
            <a:ext cx="6494410" cy="340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/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СВОЙСТВА ХОРД И ДИАМЕТРОВ ОКРУЖНОСТЕЙ</a:t>
            </a:r>
          </a:p>
          <a:p>
            <a:pPr marL="20131"/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691" y="1668209"/>
            <a:ext cx="545421" cy="6718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46691" y="2438901"/>
            <a:ext cx="545421" cy="20050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F25BE43-D397-4543-A860-A2C5A401B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t="20721" b="16505"/>
          <a:stretch/>
        </p:blipFill>
        <p:spPr bwMode="auto">
          <a:xfrm>
            <a:off x="3494143" y="1822926"/>
            <a:ext cx="245305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123478"/>
            <a:ext cx="8979617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14600" y="867224"/>
                <a:ext cx="8859503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7 (стр. 141).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Через конец хорды, делящей окружность в отношении: 1) 2:7; 2) 4:5 проведены касательные. Найдите углы образовавшегося треугольника.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𝐶𝑀𝐴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 ∪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𝐶𝑂𝐴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+7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=360°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=360°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𝐶𝑀𝐴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=2∙30°=60°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Угол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АОС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центральный угол,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измеряется дугой на которую он опирается.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=60°   </m:t>
                    </m:r>
                  </m:oMath>
                </a14:m>
                <a:r>
                  <a:rPr lang="en-US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=360°−90°−90°−60°=120°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0" y="867224"/>
                <a:ext cx="8859503" cy="4770537"/>
              </a:xfrm>
              <a:prstGeom prst="rect">
                <a:avLst/>
              </a:prstGeom>
              <a:blipFill>
                <a:blip r:embed="rId3"/>
                <a:stretch>
                  <a:fillRect l="-860" t="-796" r="-71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F76769D-6DDF-9945-8C4B-F7E2C7CF7ECF}"/>
                  </a:ext>
                </a:extLst>
              </p:cNvPr>
              <p:cNvSpPr/>
              <p:nvPr/>
            </p:nvSpPr>
            <p:spPr>
              <a:xfrm>
                <a:off x="5580112" y="4574331"/>
                <a:ext cx="32884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О</a:t>
                </a:r>
                <a:r>
                  <a:rPr lang="ru-RU" sz="2400" b="1" i="1" dirty="0" err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твет</a:t>
                </a:r>
                <a:r>
                  <a:rPr lang="ru-RU" sz="2400" b="1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ru-RU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°,</m:t>
                    </m:r>
                    <m:r>
                      <a:rPr lang="en-US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𝟏𝟐𝟎</m:t>
                    </m:r>
                    <m:r>
                      <a:rPr lang="en-US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UZ" sz="2400" b="1" i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F76769D-6DDF-9945-8C4B-F7E2C7CF7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574331"/>
                <a:ext cx="3288401" cy="461665"/>
              </a:xfrm>
              <a:prstGeom prst="rect">
                <a:avLst/>
              </a:prstGeom>
              <a:blipFill>
                <a:blip r:embed="rId4"/>
                <a:stretch>
                  <a:fillRect l="-2692" t="-10811" b="-2702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4B6D1BA-6363-3B4E-94EF-FE3134324FF6}"/>
                  </a:ext>
                </a:extLst>
              </p:cNvPr>
              <p:cNvSpPr/>
              <p:nvPr/>
            </p:nvSpPr>
            <p:spPr>
              <a:xfrm>
                <a:off x="5809946" y="1563638"/>
                <a:ext cx="3214085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Отрезки касательных, проведенных к окружности из одной точки равны, АВ=ВС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Треугольник АВС равнобедренный с углом 1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0° при вершине, значит углы при основании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ru-RU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180°−1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ru-RU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0°):2=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ru-RU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0°</m:t>
                      </m:r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4B6D1BA-6363-3B4E-94EF-FE3134324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946" y="1563638"/>
                <a:ext cx="3214085" cy="3170099"/>
              </a:xfrm>
              <a:prstGeom prst="rect">
                <a:avLst/>
              </a:prstGeom>
              <a:blipFill>
                <a:blip r:embed="rId5"/>
                <a:stretch>
                  <a:fillRect l="-1969" t="-1200" r="-1969" b="-8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389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253554"/>
            <a:ext cx="897961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2800" b="1" kern="0" dirty="0" err="1"/>
              <a:t>С</a:t>
            </a:r>
            <a:r>
              <a:rPr lang="ru-RU" sz="2800" b="1" kern="0" dirty="0"/>
              <a:t>ВОЙСТВА ХОРД И ДИАМЕТРОВ ОКРУЖНОСТЕЙ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ADE061-CAFC-6846-BE48-70E786FC9C92}"/>
              </a:ext>
            </a:extLst>
          </p:cNvPr>
          <p:cNvSpPr txBox="1"/>
          <p:nvPr/>
        </p:nvSpPr>
        <p:spPr>
          <a:xfrm>
            <a:off x="153341" y="1059582"/>
            <a:ext cx="69056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 1.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Диаметр, перпендикулярный хорде, делит эту хорду и стягиваемую ею дугу пополам. 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 2.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Хорда окружности не превосходит ее диаметра.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EEA291-F5FB-844E-AC68-682E5CC33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707654"/>
            <a:ext cx="1596132" cy="184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3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05EA48D-DD41-6C4D-A92B-A32EB6DEA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b="18500"/>
          <a:stretch/>
        </p:blipFill>
        <p:spPr bwMode="auto">
          <a:xfrm>
            <a:off x="6928295" y="1829314"/>
            <a:ext cx="2047235" cy="195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253554"/>
            <a:ext cx="897961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64383" y="915566"/>
                <a:ext cx="8811147" cy="3913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3. 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расстояние от центра окружности до хорды, если хорда длинной 8 см стягивает дугу в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sz="20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∡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∠</m:t>
                    </m:r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АО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Он центральный, а центральный угол измеряется соответствующей ему дугой. Значит он равен 90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∡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∆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АО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Он равнобедренный,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так как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ОА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(радиусы окружности).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Проведем биссектрису угла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Ао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 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Назовем ее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О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В равнобедренном треугольнике биссектриса угла является медианой и высотой. Высота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разделила треугольник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АО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 два равнобедренный треугольника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𝐾𝐵</m:t>
                    </m:r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 </m:t>
                    </m:r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А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𝐾𝐵</m:t>
                    </m:r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ru-RU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ru-RU" sz="2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3" y="915566"/>
                <a:ext cx="8811147" cy="3913123"/>
              </a:xfrm>
              <a:prstGeom prst="rect">
                <a:avLst/>
              </a:prstGeom>
              <a:blipFill>
                <a:blip r:embed="rId3"/>
                <a:stretch>
                  <a:fillRect l="-719" t="-971" b="-32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FCDF2E-A014-4440-ACA0-D57040C7FE58}"/>
                  </a:ext>
                </a:extLst>
              </p:cNvPr>
              <p:cNvSpPr txBox="1"/>
              <p:nvPr/>
            </p:nvSpPr>
            <p:spPr>
              <a:xfrm>
                <a:off x="5714703" y="4628634"/>
                <a:ext cx="22106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20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О</m:t>
                    </m:r>
                    <m:r>
                      <a:rPr lang="en-US" sz="20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  <m:r>
                      <a:rPr lang="ru-RU" sz="20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ru-RU" sz="2000" b="1" i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0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FCDF2E-A014-4440-ACA0-D57040C7F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03" y="4628634"/>
                <a:ext cx="2210670" cy="400110"/>
              </a:xfrm>
              <a:prstGeom prst="rect">
                <a:avLst/>
              </a:prstGeom>
              <a:blipFill>
                <a:blip r:embed="rId4"/>
                <a:stretch>
                  <a:fillRect l="-2857" t="-9375" b="-281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493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4408714-09A7-5646-BC70-ADE7A3AEE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1" t="15001" r="11287" b="24800"/>
          <a:stretch/>
        </p:blipFill>
        <p:spPr bwMode="auto">
          <a:xfrm>
            <a:off x="7301361" y="1635646"/>
            <a:ext cx="165785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253554"/>
            <a:ext cx="897961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64383" y="915566"/>
                <a:ext cx="8811147" cy="361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6. 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окружности проведены две параллельные хорды, стягивающие дугу в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ru-R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Длина одной из них 8 см. Найдите расстояние между хордами. </a:t>
                </a: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Проведем радиусы в концы одной из хорд.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Получится равнобедренный прямоугольный треугольник,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гипотенуза 8 см. Проводим медиану в нем. Она равна половине гипотенузы, т.е. 4 см. Это расстояние от центра до хорды.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 второй хорды такое же.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Значит, расстояние между хордами 4+4 = 8 см</a:t>
                </a:r>
                <a:r>
                  <a:rPr lang="ru-RU" dirty="0"/>
                  <a:t>.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3" y="915566"/>
                <a:ext cx="8811147" cy="3616375"/>
              </a:xfrm>
              <a:prstGeom prst="rect">
                <a:avLst/>
              </a:prstGeom>
              <a:blipFill>
                <a:blip r:embed="rId3"/>
                <a:stretch>
                  <a:fillRect l="-719" t="-1053" b="-42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FCDF2E-A014-4440-ACA0-D57040C7FE58}"/>
                  </a:ext>
                </a:extLst>
              </p:cNvPr>
              <p:cNvSpPr txBox="1"/>
              <p:nvPr/>
            </p:nvSpPr>
            <p:spPr>
              <a:xfrm>
                <a:off x="5436096" y="4369295"/>
                <a:ext cx="17828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ru-RU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см</m:t>
                    </m:r>
                  </m:oMath>
                </a14:m>
                <a:endParaRPr lang="ru-UZ" sz="20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FCDF2E-A014-4440-ACA0-D57040C7F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369295"/>
                <a:ext cx="1782860" cy="400110"/>
              </a:xfrm>
              <a:prstGeom prst="rect">
                <a:avLst/>
              </a:prstGeom>
              <a:blipFill>
                <a:blip r:embed="rId4"/>
                <a:stretch>
                  <a:fillRect l="-4255" t="-9375" b="-25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323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33479"/>
            <a:ext cx="3384376" cy="21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1556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3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ешить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задачу № 10</a:t>
            </a:r>
          </a:p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странице 143</a:t>
            </a: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21159</TotalTime>
  <Words>429</Words>
  <Application>Microsoft Macintosh PowerPoint</Application>
  <PresentationFormat>Экран (16:9)</PresentationFormat>
  <Paragraphs>49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1492</cp:revision>
  <dcterms:created xsi:type="dcterms:W3CDTF">2020-04-09T07:32:19Z</dcterms:created>
  <dcterms:modified xsi:type="dcterms:W3CDTF">2021-02-26T20:56:41Z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