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6" r:id="rId2"/>
    <p:sldId id="1631" r:id="rId3"/>
    <p:sldId id="1632" r:id="rId4"/>
    <p:sldId id="1633" r:id="rId5"/>
    <p:sldId id="1634" r:id="rId6"/>
    <p:sldId id="1635" r:id="rId7"/>
    <p:sldId id="1536" r:id="rId8"/>
  </p:sldIdLst>
  <p:sldSz cx="9144000" cy="5143500" type="screen16x9"/>
  <p:notesSz cx="5765800" cy="3244850"/>
  <p:custDataLst>
    <p:tags r:id="rId1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4" autoAdjust="0"/>
    <p:restoredTop sz="94584" autoAdjust="0"/>
  </p:normalViewPr>
  <p:slideViewPr>
    <p:cSldViewPr>
      <p:cViewPr varScale="1">
        <p:scale>
          <a:sx n="138" d="100"/>
          <a:sy n="138" d="100"/>
        </p:scale>
        <p:origin x="472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524328" y="3032259"/>
            <a:ext cx="1387211" cy="183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92112" y="1569415"/>
            <a:ext cx="7098155" cy="2416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800" b="1" dirty="0">
                <a:solidFill>
                  <a:srgbClr val="002060"/>
                </a:solidFill>
                <a:latin typeface="Arial"/>
                <a:cs typeface="Arial"/>
              </a:rPr>
              <a:t>УГОЛ, ВПИСАННЫЙ В ОКРУЖНОСТЬ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1" y="1668209"/>
            <a:ext cx="545421" cy="6718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438901"/>
            <a:ext cx="545421" cy="14289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10 (стр. 134).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диаметр окружности, если радиус окружности: 1) 7,8 см; 2) 10,5 см; 3) 0,8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дм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∙2=15,6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∙2=1,6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дм</a:t>
                </a: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3724096"/>
              </a:xfrm>
              <a:prstGeom prst="rect">
                <a:avLst/>
              </a:prstGeom>
              <a:blipFill>
                <a:blip r:embed="rId2"/>
                <a:stretch>
                  <a:fillRect l="-1144" t="-1361" r="-10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D6EB8360-1730-6648-A0C4-D2D42F8B9129}"/>
              </a:ext>
            </a:extLst>
          </p:cNvPr>
          <p:cNvSpPr/>
          <p:nvPr/>
        </p:nvSpPr>
        <p:spPr>
          <a:xfrm>
            <a:off x="6736718" y="3075806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11C8754-AEB0-9A48-A789-2934CDFBA42C}"/>
              </a:ext>
            </a:extLst>
          </p:cNvPr>
          <p:cNvCxnSpPr>
            <a:cxnSpLocks/>
            <a:endCxn id="20" idx="6"/>
          </p:cNvCxnSpPr>
          <p:nvPr/>
        </p:nvCxnSpPr>
        <p:spPr>
          <a:xfrm>
            <a:off x="6736718" y="3790508"/>
            <a:ext cx="1533550" cy="120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/>
              <p:nvPr/>
            </p:nvSpPr>
            <p:spPr>
              <a:xfrm>
                <a:off x="7221012" y="3705493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12" y="3705493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38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УГОЛ, ВПИСАННЫЙ В ОКРУЖНОСТЬ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330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вершина которого лежит на окружности, а стороны пересекают окружность, называется </a:t>
                </a:r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вписанным углом. </a:t>
                </a:r>
              </a:p>
              <a:p>
                <a:pPr algn="just"/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</a:t>
                </a:r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Вписанный угол измеряется половиной дуги, на которую он опирается: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3307572"/>
              </a:xfrm>
              <a:prstGeom prst="rect">
                <a:avLst/>
              </a:prstGeom>
              <a:blipFill>
                <a:blip r:embed="rId2"/>
                <a:stretch>
                  <a:fillRect l="-1144" t="-1533" r="-10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D6EB8360-1730-6648-A0C4-D2D42F8B9129}"/>
              </a:ext>
            </a:extLst>
          </p:cNvPr>
          <p:cNvSpPr/>
          <p:nvPr/>
        </p:nvSpPr>
        <p:spPr>
          <a:xfrm>
            <a:off x="6736718" y="3075806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11C8754-AEB0-9A48-A789-2934CDFBA42C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6961301" y="3288668"/>
            <a:ext cx="1308967" cy="422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/>
              <p:nvPr/>
            </p:nvSpPr>
            <p:spPr>
              <a:xfrm>
                <a:off x="7221012" y="3705493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12" y="3705493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DFF1ED8-3F19-2B47-B9BE-6997DE54FDCB}"/>
              </a:ext>
            </a:extLst>
          </p:cNvPr>
          <p:cNvCxnSpPr>
            <a:cxnSpLocks/>
          </p:cNvCxnSpPr>
          <p:nvPr/>
        </p:nvCxnSpPr>
        <p:spPr>
          <a:xfrm flipV="1">
            <a:off x="7221012" y="3705493"/>
            <a:ext cx="1049256" cy="7654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FEF092-9F71-B340-9390-38A35693BFA0}"/>
                  </a:ext>
                </a:extLst>
              </p:cNvPr>
              <p:cNvSpPr txBox="1"/>
              <p:nvPr/>
            </p:nvSpPr>
            <p:spPr>
              <a:xfrm>
                <a:off x="7446426" y="3478107"/>
                <a:ext cx="16030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FEF092-9F71-B340-9390-38A35693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426" y="3478107"/>
                <a:ext cx="160300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B0D980C-7A32-534F-8CB9-D5B418E39520}"/>
                  </a:ext>
                </a:extLst>
              </p:cNvPr>
              <p:cNvSpPr/>
              <p:nvPr/>
            </p:nvSpPr>
            <p:spPr>
              <a:xfrm>
                <a:off x="6807472" y="4405984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B0D980C-7A32-534F-8CB9-D5B418E39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72" y="4405984"/>
                <a:ext cx="4521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A1FA3EC-D4AB-D74A-83A6-A265C0493B7C}"/>
                  </a:ext>
                </a:extLst>
              </p:cNvPr>
              <p:cNvSpPr/>
              <p:nvPr/>
            </p:nvSpPr>
            <p:spPr>
              <a:xfrm>
                <a:off x="8220814" y="3442950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A1FA3EC-D4AB-D74A-83A6-A265C0493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14" y="3442950"/>
                <a:ext cx="46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57618BA-C1F6-6E42-89E5-E2EB4BDDB85D}"/>
                  </a:ext>
                </a:extLst>
              </p:cNvPr>
              <p:cNvSpPr/>
              <p:nvPr/>
            </p:nvSpPr>
            <p:spPr>
              <a:xfrm>
                <a:off x="6617087" y="2908013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57618BA-C1F6-6E42-89E5-E2EB4BDDB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87" y="2908013"/>
                <a:ext cx="4514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80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УГОЛ, ВПИСАННЫЙ В ОКРУЖНОСТЬ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367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Следствие 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Вписанные углы, опирающиеся на одну и ту же дугу, равны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=…=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en-US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</m:oMath>
                  </m:oMathPara>
                </a14:m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Следствие 2.</a:t>
                </a:r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Вписанный угол, опирающийся на диаметр (полуокружность),- прямой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4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24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=…=</m:t>
                      </m:r>
                      <m:r>
                        <a:rPr lang="ru-RU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𝟗𝟎</m:t>
                      </m:r>
                      <m:r>
                        <a:rPr lang="ru-RU" sz="24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3676904"/>
              </a:xfrm>
              <a:prstGeom prst="rect">
                <a:avLst/>
              </a:prstGeom>
              <a:blipFill>
                <a:blip r:embed="rId2"/>
                <a:stretch>
                  <a:fillRect l="-1144" t="-1379" r="-10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D6EB8360-1730-6648-A0C4-D2D42F8B9129}"/>
              </a:ext>
            </a:extLst>
          </p:cNvPr>
          <p:cNvSpPr/>
          <p:nvPr/>
        </p:nvSpPr>
        <p:spPr>
          <a:xfrm>
            <a:off x="6876256" y="1491630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11C8754-AEB0-9A48-A789-2934CDFBA42C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7100839" y="1704492"/>
            <a:ext cx="1308967" cy="422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/>
              <p:nvPr/>
            </p:nvSpPr>
            <p:spPr>
              <a:xfrm>
                <a:off x="7360550" y="2121317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550" y="2121317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DFF1ED8-3F19-2B47-B9BE-6997DE54FDCB}"/>
              </a:ext>
            </a:extLst>
          </p:cNvPr>
          <p:cNvCxnSpPr>
            <a:cxnSpLocks/>
          </p:cNvCxnSpPr>
          <p:nvPr/>
        </p:nvCxnSpPr>
        <p:spPr>
          <a:xfrm flipV="1">
            <a:off x="7360550" y="2121317"/>
            <a:ext cx="1049256" cy="7654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FEF092-9F71-B340-9390-38A35693BFA0}"/>
                  </a:ext>
                </a:extLst>
              </p:cNvPr>
              <p:cNvSpPr txBox="1"/>
              <p:nvPr/>
            </p:nvSpPr>
            <p:spPr>
              <a:xfrm>
                <a:off x="7585964" y="1893931"/>
                <a:ext cx="16030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FEF092-9F71-B340-9390-38A35693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964" y="1893931"/>
                <a:ext cx="160300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B0D980C-7A32-534F-8CB9-D5B418E39520}"/>
                  </a:ext>
                </a:extLst>
              </p:cNvPr>
              <p:cNvSpPr/>
              <p:nvPr/>
            </p:nvSpPr>
            <p:spPr>
              <a:xfrm>
                <a:off x="6947010" y="2821808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B0D980C-7A32-534F-8CB9-D5B418E39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10" y="2821808"/>
                <a:ext cx="4521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A1FA3EC-D4AB-D74A-83A6-A265C0493B7C}"/>
                  </a:ext>
                </a:extLst>
              </p:cNvPr>
              <p:cNvSpPr/>
              <p:nvPr/>
            </p:nvSpPr>
            <p:spPr>
              <a:xfrm>
                <a:off x="8360352" y="1858774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A1FA3EC-D4AB-D74A-83A6-A265C0493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352" y="1858774"/>
                <a:ext cx="46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57618BA-C1F6-6E42-89E5-E2EB4BDDB85D}"/>
                  </a:ext>
                </a:extLst>
              </p:cNvPr>
              <p:cNvSpPr/>
              <p:nvPr/>
            </p:nvSpPr>
            <p:spPr>
              <a:xfrm>
                <a:off x="6756625" y="1323837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57618BA-C1F6-6E42-89E5-E2EB4BDDB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625" y="1323837"/>
                <a:ext cx="4514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1727677-E260-E64B-AEC5-6F67D4BA6ADE}"/>
              </a:ext>
            </a:extLst>
          </p:cNvPr>
          <p:cNvCxnSpPr>
            <a:cxnSpLocks/>
          </p:cNvCxnSpPr>
          <p:nvPr/>
        </p:nvCxnSpPr>
        <p:spPr>
          <a:xfrm>
            <a:off x="7091780" y="1705341"/>
            <a:ext cx="1206237" cy="1424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FD2CF4B-0498-B749-93D4-E2C9B4EC958E}"/>
              </a:ext>
            </a:extLst>
          </p:cNvPr>
          <p:cNvCxnSpPr>
            <a:cxnSpLocks/>
          </p:cNvCxnSpPr>
          <p:nvPr/>
        </p:nvCxnSpPr>
        <p:spPr>
          <a:xfrm flipV="1">
            <a:off x="7327726" y="1838873"/>
            <a:ext cx="970291" cy="10703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8978FE8-0CD2-3D40-BE9B-08454D9E9BE6}"/>
                  </a:ext>
                </a:extLst>
              </p:cNvPr>
              <p:cNvSpPr/>
              <p:nvPr/>
            </p:nvSpPr>
            <p:spPr>
              <a:xfrm>
                <a:off x="8250497" y="1502793"/>
                <a:ext cx="577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8978FE8-0CD2-3D40-BE9B-08454D9E9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497" y="1502793"/>
                <a:ext cx="577529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D84653-11F1-6044-8773-60B88E3B2E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508"/>
          <a:stretch/>
        </p:blipFill>
        <p:spPr>
          <a:xfrm>
            <a:off x="7327726" y="3439639"/>
            <a:ext cx="1576730" cy="16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0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 (стр. 137).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хорды окружности с центром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=30°.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айдите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длину хорды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радиус окружности равен 10 см. </a:t>
                </a:r>
              </a:p>
              <a:p>
                <a:pPr algn="just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1508105"/>
              </a:xfrm>
              <a:prstGeom prst="rect">
                <a:avLst/>
              </a:prstGeom>
              <a:blipFill>
                <a:blip r:embed="rId2"/>
                <a:stretch>
                  <a:fillRect l="-1144" t="-3333" r="-10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E25D2FA-670D-F745-9640-46C30E921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3383" r="10062" b="13954"/>
          <a:stretch/>
        </p:blipFill>
        <p:spPr bwMode="auto">
          <a:xfrm>
            <a:off x="323528" y="2211709"/>
            <a:ext cx="249849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261137-B391-E040-AD6B-35E3147CA2F8}"/>
                  </a:ext>
                </a:extLst>
              </p:cNvPr>
              <p:cNvSpPr txBox="1"/>
              <p:nvPr/>
            </p:nvSpPr>
            <p:spPr>
              <a:xfrm>
                <a:off x="2699792" y="2067694"/>
                <a:ext cx="246740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r>
                  <a:rPr lang="ru-UZ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хорда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ru-UZ" sz="2000" dirty="0"/>
                  <a:t>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хорда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ru-UZ" sz="2000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261137-B391-E040-AD6B-35E3147CA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067694"/>
                <a:ext cx="2467407" cy="1938992"/>
              </a:xfrm>
              <a:prstGeom prst="rect">
                <a:avLst/>
              </a:prstGeom>
              <a:blipFill>
                <a:blip r:embed="rId4"/>
                <a:stretch>
                  <a:fillRect l="-2551" t="-129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0A28A-3164-0246-B4AD-833710E338C3}"/>
                  </a:ext>
                </a:extLst>
              </p:cNvPr>
              <p:cNvSpPr txBox="1"/>
              <p:nvPr/>
            </p:nvSpPr>
            <p:spPr>
              <a:xfrm>
                <a:off x="4791590" y="1717654"/>
                <a:ext cx="4748962" cy="329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∙30°=60°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𝐴𝑂𝐶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U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равнобедренный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.к.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равносторонний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UZ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UZ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длина хорды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endParaRPr lang="ru-UZ" sz="20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0A28A-3164-0246-B4AD-833710E3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590" y="1717654"/>
                <a:ext cx="4748962" cy="3296928"/>
              </a:xfrm>
              <a:prstGeom prst="rect">
                <a:avLst/>
              </a:prstGeom>
              <a:blipFill>
                <a:blip r:embed="rId5"/>
                <a:stretch>
                  <a:fillRect l="-1333" t="-1149" b="-229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74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440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5 (стр. 137).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расположены на окружности, делят эту окружность на три дуги, градусные меры которых относятся как 3:5:7. Найдите углы треугольника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уга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=24°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=72°,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=120°,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=168°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=84°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4408643"/>
              </a:xfrm>
              <a:prstGeom prst="rect">
                <a:avLst/>
              </a:prstGeom>
              <a:blipFill>
                <a:blip r:embed="rId2"/>
                <a:stretch>
                  <a:fillRect l="-715" t="-862" r="-5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>
            <a:extLst>
              <a:ext uri="{FF2B5EF4-FFF2-40B4-BE49-F238E27FC236}">
                <a16:creationId xmlns:a16="http://schemas.microsoft.com/office/drawing/2014/main" id="{C4C5426B-4C5A-C649-94F3-7479228058D6}"/>
              </a:ext>
            </a:extLst>
          </p:cNvPr>
          <p:cNvSpPr/>
          <p:nvPr/>
        </p:nvSpPr>
        <p:spPr>
          <a:xfrm>
            <a:off x="7003823" y="2931790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BD3F40-9742-AB40-9014-432F506F4774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7228406" y="3144652"/>
            <a:ext cx="1308967" cy="422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1016B1D-9178-0740-BFE3-1DDDA538A44B}"/>
                  </a:ext>
                </a:extLst>
              </p:cNvPr>
              <p:cNvSpPr/>
              <p:nvPr/>
            </p:nvSpPr>
            <p:spPr>
              <a:xfrm>
                <a:off x="7488117" y="3561477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1016B1D-9178-0740-BFE3-1DDDA538A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17" y="3561477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77D09F5-0D31-CC41-B76B-FDAEC12FBD45}"/>
              </a:ext>
            </a:extLst>
          </p:cNvPr>
          <p:cNvCxnSpPr>
            <a:cxnSpLocks/>
          </p:cNvCxnSpPr>
          <p:nvPr/>
        </p:nvCxnSpPr>
        <p:spPr>
          <a:xfrm flipV="1">
            <a:off x="7488117" y="3561477"/>
            <a:ext cx="1049256" cy="7654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E7E1FC-82F9-244D-924F-EC4DAB13D240}"/>
                  </a:ext>
                </a:extLst>
              </p:cNvPr>
              <p:cNvSpPr txBox="1"/>
              <p:nvPr/>
            </p:nvSpPr>
            <p:spPr>
              <a:xfrm>
                <a:off x="7713531" y="3334091"/>
                <a:ext cx="16030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E7E1FC-82F9-244D-924F-EC4DAB13D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31" y="3334091"/>
                <a:ext cx="160300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AE13B2-DE80-7845-9455-337A11360AF8}"/>
                  </a:ext>
                </a:extLst>
              </p:cNvPr>
              <p:cNvSpPr/>
              <p:nvPr/>
            </p:nvSpPr>
            <p:spPr>
              <a:xfrm>
                <a:off x="7074577" y="4261968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AE13B2-DE80-7845-9455-337A11360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77" y="4261968"/>
                <a:ext cx="4521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1C48153-886A-7C4E-A4B7-983F36B649CE}"/>
                  </a:ext>
                </a:extLst>
              </p:cNvPr>
              <p:cNvSpPr/>
              <p:nvPr/>
            </p:nvSpPr>
            <p:spPr>
              <a:xfrm>
                <a:off x="8487919" y="3298934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1C48153-886A-7C4E-A4B7-983F36B6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919" y="3298934"/>
                <a:ext cx="46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25C8098-A73C-504D-93DA-22EB963CEA58}"/>
                  </a:ext>
                </a:extLst>
              </p:cNvPr>
              <p:cNvSpPr/>
              <p:nvPr/>
            </p:nvSpPr>
            <p:spPr>
              <a:xfrm>
                <a:off x="6884192" y="2763997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25C8098-A73C-504D-93DA-22EB963CE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92" y="2763997"/>
                <a:ext cx="4514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6A1DFF3-CBCD-0745-A976-2CD749B7869C}"/>
              </a:ext>
            </a:extLst>
          </p:cNvPr>
          <p:cNvCxnSpPr>
            <a:cxnSpLocks/>
          </p:cNvCxnSpPr>
          <p:nvPr/>
        </p:nvCxnSpPr>
        <p:spPr>
          <a:xfrm flipH="1" flipV="1">
            <a:off x="7245555" y="3158148"/>
            <a:ext cx="229839" cy="1168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A4E6AE4-C27A-CC4F-8611-523A76B57FBE}"/>
              </a:ext>
            </a:extLst>
          </p:cNvPr>
          <p:cNvCxnSpPr/>
          <p:nvPr/>
        </p:nvCxnSpPr>
        <p:spPr>
          <a:xfrm flipH="1">
            <a:off x="7488117" y="3658547"/>
            <a:ext cx="305564" cy="668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55DF2B7-85E8-F84B-9516-A0CF98F55660}"/>
              </a:ext>
            </a:extLst>
          </p:cNvPr>
          <p:cNvCxnSpPr>
            <a:cxnSpLocks/>
          </p:cNvCxnSpPr>
          <p:nvPr/>
        </p:nvCxnSpPr>
        <p:spPr>
          <a:xfrm flipH="1" flipV="1">
            <a:off x="7253705" y="3174513"/>
            <a:ext cx="534287" cy="47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309F054-E17C-EC4E-840D-D5FF1A9F3BA3}"/>
              </a:ext>
            </a:extLst>
          </p:cNvPr>
          <p:cNvCxnSpPr>
            <a:cxnSpLocks/>
          </p:cNvCxnSpPr>
          <p:nvPr/>
        </p:nvCxnSpPr>
        <p:spPr>
          <a:xfrm flipV="1">
            <a:off x="7798107" y="3580430"/>
            <a:ext cx="676108" cy="7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CA9B03-AE84-B24B-9E09-2039B15E9651}"/>
                  </a:ext>
                </a:extLst>
              </p:cNvPr>
              <p:cNvSpPr txBox="1"/>
              <p:nvPr/>
            </p:nvSpPr>
            <p:spPr>
              <a:xfrm>
                <a:off x="4484718" y="4523578"/>
                <a:ext cx="2554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О</a:t>
                </a:r>
                <a:r>
                  <a:rPr lang="ru-RU" sz="2000" b="1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твет</a:t>
                </a:r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:</a:t>
                </a:r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UZ" sz="2000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CA9B03-AE84-B24B-9E09-2039B15E9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18" y="4523578"/>
                <a:ext cx="2554482" cy="400110"/>
              </a:xfrm>
              <a:prstGeom prst="rect">
                <a:avLst/>
              </a:prstGeom>
              <a:blipFill>
                <a:blip r:embed="rId8"/>
                <a:stretch>
                  <a:fillRect l="-2475" t="-9375"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70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№ 7, 8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137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20777</TotalTime>
  <Words>464</Words>
  <Application>Microsoft Macintosh PowerPoint</Application>
  <PresentationFormat>Экран (16:9)</PresentationFormat>
  <Paragraphs>76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1468</cp:revision>
  <dcterms:created xsi:type="dcterms:W3CDTF">2020-04-09T07:32:19Z</dcterms:created>
  <dcterms:modified xsi:type="dcterms:W3CDTF">2021-02-23T18:35:24Z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