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6" r:id="rId2"/>
    <p:sldId id="1621" r:id="rId3"/>
    <p:sldId id="1622" r:id="rId4"/>
    <p:sldId id="1623" r:id="rId5"/>
    <p:sldId id="1624" r:id="rId6"/>
    <p:sldId id="1625" r:id="rId7"/>
    <p:sldId id="1626" r:id="rId8"/>
    <p:sldId id="1627" r:id="rId9"/>
    <p:sldId id="1628" r:id="rId10"/>
    <p:sldId id="1629" r:id="rId11"/>
    <p:sldId id="1630" r:id="rId12"/>
    <p:sldId id="1631" r:id="rId13"/>
    <p:sldId id="1536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 autoAdjust="0"/>
    <p:restoredTop sz="94584" autoAdjust="0"/>
  </p:normalViewPr>
  <p:slideViewPr>
    <p:cSldViewPr>
      <p:cViewPr>
        <p:scale>
          <a:sx n="140" d="100"/>
          <a:sy n="140" d="100"/>
        </p:scale>
        <p:origin x="432" y="16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524328" y="2279280"/>
            <a:ext cx="1387211" cy="183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58221" y="1688830"/>
            <a:ext cx="7098155" cy="38933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ВЗАИМНОЕ РАССПОЛОЖЕНИЕ ДВУХ ОКРУЖНОСТИ. ЦЕНТРАЛЬНЫЙ УГОЛ И ГРАДУСНАЯ МЕРА ДУГИ ОКРУЖНОСТИ. 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1" y="1469330"/>
            <a:ext cx="545421" cy="6718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279280"/>
            <a:ext cx="545421" cy="23086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Точка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центр окружности,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=115°,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градусную меру угла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endParaRPr lang="ru-RU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является центральным углом окружности,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дуга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меньше полуокружности, поэтому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=115°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задачи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и значит,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градусная мера дуги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115°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=230°&gt;180°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.е. дуга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больше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полуокружности, поэтому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=360°−∪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=360°−230°=130°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2000" b="1" i="1" dirty="0" err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твет</a:t>
                </a:r>
                <a:r>
                  <a:rPr lang="ru-RU" sz="2000" b="1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𝑨𝑶𝑪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𝟏𝟑𝟎</m:t>
                    </m:r>
                    <m:r>
                      <a:rPr lang="ru-R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4401205"/>
              </a:xfrm>
              <a:prstGeom prst="rect">
                <a:avLst/>
              </a:prstGeom>
              <a:blipFill>
                <a:blip r:embed="rId2"/>
                <a:stretch>
                  <a:fillRect l="-715" t="-865" r="-5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901908-4765-EB46-BF90-4DB743D2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452791"/>
            <a:ext cx="1883580" cy="2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201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 (стр. 134).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Чему равно расстояние между центрами двух окружностей, радиусы которых равны 4 см и 6 см, если окружности: 1) касаются внешне; 2) касаются внутренне?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=6+4=10 с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см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2013308"/>
              </a:xfrm>
              <a:prstGeom prst="rect">
                <a:avLst/>
              </a:prstGeom>
              <a:blipFill>
                <a:blip r:embed="rId2"/>
                <a:stretch>
                  <a:fillRect l="-715" t="-1887" r="-572" b="-6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016B0727-D510-8343-ACFA-D580ADE228E4}"/>
              </a:ext>
            </a:extLst>
          </p:cNvPr>
          <p:cNvSpPr/>
          <p:nvPr/>
        </p:nvSpPr>
        <p:spPr>
          <a:xfrm>
            <a:off x="323528" y="3021523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1F125D0-138A-3945-842F-806FAAC0F765}"/>
              </a:ext>
            </a:extLst>
          </p:cNvPr>
          <p:cNvSpPr/>
          <p:nvPr/>
        </p:nvSpPr>
        <p:spPr>
          <a:xfrm>
            <a:off x="1882883" y="3297588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AAD271-DD66-2E46-840D-1FC2BCC42D1F}"/>
              </a:ext>
            </a:extLst>
          </p:cNvPr>
          <p:cNvCxnSpPr>
            <a:cxnSpLocks/>
          </p:cNvCxnSpPr>
          <p:nvPr/>
        </p:nvCxnSpPr>
        <p:spPr>
          <a:xfrm>
            <a:off x="1090303" y="3748280"/>
            <a:ext cx="128385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0ADFE6C2-EEE2-1B4C-BC12-BBF7C608CEF1}"/>
              </a:ext>
            </a:extLst>
          </p:cNvPr>
          <p:cNvSpPr/>
          <p:nvPr/>
        </p:nvSpPr>
        <p:spPr>
          <a:xfrm>
            <a:off x="5868144" y="2976104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51DA078-6FBA-6E4D-A6CB-19DCE40F41FE}"/>
              </a:ext>
            </a:extLst>
          </p:cNvPr>
          <p:cNvSpPr/>
          <p:nvPr/>
        </p:nvSpPr>
        <p:spPr>
          <a:xfrm>
            <a:off x="6300192" y="3243670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88FBBF-C121-E645-B2B2-8C7B060FCF1A}"/>
                  </a:ext>
                </a:extLst>
              </p:cNvPr>
              <p:cNvSpPr txBox="1"/>
              <p:nvPr/>
            </p:nvSpPr>
            <p:spPr>
              <a:xfrm>
                <a:off x="771709" y="3702860"/>
                <a:ext cx="3992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88FBBF-C121-E645-B2B2-8C7B060F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09" y="3702860"/>
                <a:ext cx="399276" cy="369332"/>
              </a:xfrm>
              <a:prstGeom prst="rect">
                <a:avLst/>
              </a:prstGeom>
              <a:blipFill>
                <a:blip r:embed="rId3"/>
                <a:stretch>
                  <a:fillRect l="-15152" r="-6061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427484-4BF2-D347-AA92-1B1284159315}"/>
                  </a:ext>
                </a:extLst>
              </p:cNvPr>
              <p:cNvSpPr txBox="1"/>
              <p:nvPr/>
            </p:nvSpPr>
            <p:spPr>
              <a:xfrm>
                <a:off x="2159322" y="3744211"/>
                <a:ext cx="406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427484-4BF2-D347-AA92-1B128415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22" y="3744211"/>
                <a:ext cx="406393" cy="369332"/>
              </a:xfrm>
              <a:prstGeom prst="rect">
                <a:avLst/>
              </a:prstGeom>
              <a:blipFill>
                <a:blip r:embed="rId4"/>
                <a:stretch>
                  <a:fillRect l="-14706" r="-5882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457283-D242-3C4D-85DC-5A4AA07B738B}"/>
              </a:ext>
            </a:extLst>
          </p:cNvPr>
          <p:cNvCxnSpPr>
            <a:cxnSpLocks/>
            <a:endCxn id="9" idx="6"/>
          </p:cNvCxnSpPr>
          <p:nvPr/>
        </p:nvCxnSpPr>
        <p:spPr>
          <a:xfrm>
            <a:off x="6634919" y="3702860"/>
            <a:ext cx="766775" cy="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B384B-AA2E-0D43-93DE-7351799F881F}"/>
                  </a:ext>
                </a:extLst>
              </p:cNvPr>
              <p:cNvSpPr txBox="1"/>
              <p:nvPr/>
            </p:nvSpPr>
            <p:spPr>
              <a:xfrm>
                <a:off x="6455927" y="3666557"/>
                <a:ext cx="3332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2B384B-AA2E-0D43-93DE-7351799F8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27" y="3666557"/>
                <a:ext cx="333232" cy="307777"/>
              </a:xfrm>
              <a:prstGeom prst="rect">
                <a:avLst/>
              </a:prstGeom>
              <a:blipFill>
                <a:blip r:embed="rId5"/>
                <a:stretch>
                  <a:fillRect l="-14815" r="-7407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B1A7B-F90C-4E44-9365-C770E123D30E}"/>
                  </a:ext>
                </a:extLst>
              </p:cNvPr>
              <p:cNvSpPr txBox="1"/>
              <p:nvPr/>
            </p:nvSpPr>
            <p:spPr>
              <a:xfrm>
                <a:off x="6755631" y="3675711"/>
                <a:ext cx="339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CB1A7B-F90C-4E44-9365-C770E123D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31" y="3675711"/>
                <a:ext cx="339195" cy="307777"/>
              </a:xfrm>
              <a:prstGeom prst="rect">
                <a:avLst/>
              </a:prstGeom>
              <a:blipFill>
                <a:blip r:embed="rId6"/>
                <a:stretch>
                  <a:fillRect l="-14286" r="-7143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ACB5083-A6E9-CF47-BFDE-229032327988}"/>
                  </a:ext>
                </a:extLst>
              </p:cNvPr>
              <p:cNvSpPr/>
              <p:nvPr/>
            </p:nvSpPr>
            <p:spPr>
              <a:xfrm>
                <a:off x="1184880" y="3325460"/>
                <a:ext cx="4497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ACB5083-A6E9-CF47-BFDE-22903232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80" y="3325460"/>
                <a:ext cx="44973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27BB398-B574-C245-940F-DED6A5772F05}"/>
                  </a:ext>
                </a:extLst>
              </p:cNvPr>
              <p:cNvSpPr/>
              <p:nvPr/>
            </p:nvSpPr>
            <p:spPr>
              <a:xfrm>
                <a:off x="6879919" y="3266447"/>
                <a:ext cx="4497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27BB398-B574-C245-940F-DED6A577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19" y="3266447"/>
                <a:ext cx="4497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82296CA-5706-0846-ABF6-546EBA2B6520}"/>
                  </a:ext>
                </a:extLst>
              </p:cNvPr>
              <p:cNvSpPr/>
              <p:nvPr/>
            </p:nvSpPr>
            <p:spPr>
              <a:xfrm>
                <a:off x="1961483" y="3344101"/>
                <a:ext cx="4557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82296CA-5706-0846-ABF6-546EBA2B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83" y="3344101"/>
                <a:ext cx="45570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849B0344-2AB2-C640-AC4C-D85623449C2A}"/>
                  </a:ext>
                </a:extLst>
              </p:cNvPr>
              <p:cNvSpPr/>
              <p:nvPr/>
            </p:nvSpPr>
            <p:spPr>
              <a:xfrm>
                <a:off x="6601000" y="3286785"/>
                <a:ext cx="4557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849B0344-2AB2-C640-AC4C-D85623449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00" y="3286785"/>
                <a:ext cx="45570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95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4292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9 (стр. 134).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градусную меру центральных углов, соответствующих дугу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равной: 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;2)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;3)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;4)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;5)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части окружности.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4292778"/>
              </a:xfrm>
              <a:prstGeom prst="rect">
                <a:avLst/>
              </a:prstGeom>
              <a:blipFill>
                <a:blip r:embed="rId2"/>
                <a:stretch>
                  <a:fillRect l="-715" t="-888" r="-5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D6EB8360-1730-6648-A0C4-D2D42F8B9129}"/>
              </a:ext>
            </a:extLst>
          </p:cNvPr>
          <p:cNvSpPr/>
          <p:nvPr/>
        </p:nvSpPr>
        <p:spPr>
          <a:xfrm>
            <a:off x="6736718" y="3075806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3F72B9E-149A-C341-9B6F-48D950973D7D}"/>
              </a:ext>
            </a:extLst>
          </p:cNvPr>
          <p:cNvCxnSpPr>
            <a:cxnSpLocks/>
          </p:cNvCxnSpPr>
          <p:nvPr/>
        </p:nvCxnSpPr>
        <p:spPr>
          <a:xfrm flipV="1">
            <a:off x="7503493" y="2859782"/>
            <a:ext cx="951234" cy="9427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11C8754-AEB0-9A48-A789-2934CDFBA42C}"/>
              </a:ext>
            </a:extLst>
          </p:cNvPr>
          <p:cNvCxnSpPr>
            <a:cxnSpLocks/>
          </p:cNvCxnSpPr>
          <p:nvPr/>
        </p:nvCxnSpPr>
        <p:spPr>
          <a:xfrm>
            <a:off x="7503493" y="3802563"/>
            <a:ext cx="1455290" cy="653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/>
              <p:nvPr/>
            </p:nvSpPr>
            <p:spPr>
              <a:xfrm>
                <a:off x="7090519" y="3726199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63FD5528-26F3-A540-8ABF-3F9BC710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19" y="3726199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38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задачу № 10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134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04984" y="235117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РАССПОЛОЖЕНИЕ ДВУХ ОКРУЖНОСТЕЙ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случаи взаимного расположения двух окружностей.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Две окружности могут не иметь общих точек. При этом они находятся вне друг друга или одна внутри другой.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2364EA-C1F0-2346-8889-A9E077916C05}"/>
              </a:ext>
            </a:extLst>
          </p:cNvPr>
          <p:cNvSpPr/>
          <p:nvPr/>
        </p:nvSpPr>
        <p:spPr>
          <a:xfrm>
            <a:off x="827584" y="2269216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6CEFC76-6700-B34D-A3ED-C8F272688575}"/>
              </a:ext>
            </a:extLst>
          </p:cNvPr>
          <p:cNvSpPr/>
          <p:nvPr/>
        </p:nvSpPr>
        <p:spPr>
          <a:xfrm>
            <a:off x="2915816" y="2536782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C344B6D-F405-FE48-ADBA-B4DDE864D176}"/>
              </a:ext>
            </a:extLst>
          </p:cNvPr>
          <p:cNvCxnSpPr/>
          <p:nvPr/>
        </p:nvCxnSpPr>
        <p:spPr>
          <a:xfrm>
            <a:off x="1594359" y="2995973"/>
            <a:ext cx="18255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036F40BC-FCDD-8543-83A3-4906FEAE418F}"/>
              </a:ext>
            </a:extLst>
          </p:cNvPr>
          <p:cNvSpPr/>
          <p:nvPr/>
        </p:nvSpPr>
        <p:spPr>
          <a:xfrm>
            <a:off x="6372200" y="2223797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F5F8641-61EB-694B-8E63-0490CECC5C0A}"/>
              </a:ext>
            </a:extLst>
          </p:cNvPr>
          <p:cNvSpPr/>
          <p:nvPr/>
        </p:nvSpPr>
        <p:spPr>
          <a:xfrm>
            <a:off x="6804248" y="2491363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AE5398-5D28-C849-968A-5FEB37CE89B8}"/>
                  </a:ext>
                </a:extLst>
              </p:cNvPr>
              <p:cNvSpPr txBox="1"/>
              <p:nvPr/>
            </p:nvSpPr>
            <p:spPr>
              <a:xfrm>
                <a:off x="1275765" y="2950553"/>
                <a:ext cx="3992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AE5398-5D28-C849-968A-5FEB37CE8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65" y="2950553"/>
                <a:ext cx="399276" cy="369332"/>
              </a:xfrm>
              <a:prstGeom prst="rect">
                <a:avLst/>
              </a:prstGeom>
              <a:blipFill>
                <a:blip r:embed="rId2"/>
                <a:stretch>
                  <a:fillRect l="-15625" r="-6250" b="-1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7A8551-67D3-9C43-9487-E43A3ED432F4}"/>
                  </a:ext>
                </a:extLst>
              </p:cNvPr>
              <p:cNvSpPr txBox="1"/>
              <p:nvPr/>
            </p:nvSpPr>
            <p:spPr>
              <a:xfrm>
                <a:off x="3220234" y="3004472"/>
                <a:ext cx="406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7A8551-67D3-9C43-9487-E43A3ED43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34" y="3004472"/>
                <a:ext cx="406393" cy="369332"/>
              </a:xfrm>
              <a:prstGeom prst="rect">
                <a:avLst/>
              </a:prstGeom>
              <a:blipFill>
                <a:blip r:embed="rId3"/>
                <a:stretch>
                  <a:fillRect l="-15152" r="-6061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6EE754-9C36-C948-97F5-4335316EC824}"/>
              </a:ext>
            </a:extLst>
          </p:cNvPr>
          <p:cNvCxnSpPr>
            <a:cxnSpLocks/>
            <a:endCxn id="9" idx="6"/>
          </p:cNvCxnSpPr>
          <p:nvPr/>
        </p:nvCxnSpPr>
        <p:spPr>
          <a:xfrm>
            <a:off x="7138975" y="2950553"/>
            <a:ext cx="647819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EBD811-9257-0147-B6AE-8A6371D5E0DB}"/>
                  </a:ext>
                </a:extLst>
              </p:cNvPr>
              <p:cNvSpPr txBox="1"/>
              <p:nvPr/>
            </p:nvSpPr>
            <p:spPr>
              <a:xfrm>
                <a:off x="6959983" y="2914250"/>
                <a:ext cx="3332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EBD811-9257-0147-B6AE-8A6371D5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83" y="2914250"/>
                <a:ext cx="333232" cy="307777"/>
              </a:xfrm>
              <a:prstGeom prst="rect">
                <a:avLst/>
              </a:prstGeom>
              <a:blipFill>
                <a:blip r:embed="rId4"/>
                <a:stretch>
                  <a:fillRect l="-18519" r="-3704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A884-B1F3-5F47-9140-F169395F7F79}"/>
                  </a:ext>
                </a:extLst>
              </p:cNvPr>
              <p:cNvSpPr txBox="1"/>
              <p:nvPr/>
            </p:nvSpPr>
            <p:spPr>
              <a:xfrm>
                <a:off x="7259687" y="2923404"/>
                <a:ext cx="339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A884-B1F3-5F47-9140-F169395F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87" y="2923404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 l="-14286" r="-3571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0720C40-E86A-9142-BF98-70B20BFF974E}"/>
                  </a:ext>
                </a:extLst>
              </p:cNvPr>
              <p:cNvSpPr/>
              <p:nvPr/>
            </p:nvSpPr>
            <p:spPr>
              <a:xfrm>
                <a:off x="847173" y="3889534"/>
                <a:ext cx="29358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0720C40-E86A-9142-BF98-70B20BFF9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73" y="3889534"/>
                <a:ext cx="2935804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514AC6E-79C9-A040-AD96-D3650F433627}"/>
                  </a:ext>
                </a:extLst>
              </p:cNvPr>
              <p:cNvSpPr/>
              <p:nvPr/>
            </p:nvSpPr>
            <p:spPr>
              <a:xfrm>
                <a:off x="5961382" y="3937518"/>
                <a:ext cx="1866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514AC6E-79C9-A040-AD96-D3650F433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82" y="3937518"/>
                <a:ext cx="1866216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48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04984" y="235117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РАССПОЛОЖЕНИЕ ДВУХ ОКРУЖНОСТЕЙ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Две окружности могут иметь одну общую точку. В этом случае говорят, что окружности касаются. Причем окружности могут касаться внешним образом или внутренним образом.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2364EA-C1F0-2346-8889-A9E077916C05}"/>
              </a:ext>
            </a:extLst>
          </p:cNvPr>
          <p:cNvSpPr/>
          <p:nvPr/>
        </p:nvSpPr>
        <p:spPr>
          <a:xfrm>
            <a:off x="827584" y="2269216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6CEFC76-6700-B34D-A3ED-C8F272688575}"/>
              </a:ext>
            </a:extLst>
          </p:cNvPr>
          <p:cNvSpPr/>
          <p:nvPr/>
        </p:nvSpPr>
        <p:spPr>
          <a:xfrm>
            <a:off x="2915816" y="2536782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C344B6D-F405-FE48-ADBA-B4DDE864D176}"/>
              </a:ext>
            </a:extLst>
          </p:cNvPr>
          <p:cNvCxnSpPr/>
          <p:nvPr/>
        </p:nvCxnSpPr>
        <p:spPr>
          <a:xfrm>
            <a:off x="1594359" y="2995973"/>
            <a:ext cx="18255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036F40BC-FCDD-8543-83A3-4906FEAE418F}"/>
              </a:ext>
            </a:extLst>
          </p:cNvPr>
          <p:cNvSpPr/>
          <p:nvPr/>
        </p:nvSpPr>
        <p:spPr>
          <a:xfrm>
            <a:off x="6372200" y="2223797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F5F8641-61EB-694B-8E63-0490CECC5C0A}"/>
              </a:ext>
            </a:extLst>
          </p:cNvPr>
          <p:cNvSpPr/>
          <p:nvPr/>
        </p:nvSpPr>
        <p:spPr>
          <a:xfrm>
            <a:off x="6804248" y="2491363"/>
            <a:ext cx="982546" cy="918381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AE5398-5D28-C849-968A-5FEB37CE89B8}"/>
                  </a:ext>
                </a:extLst>
              </p:cNvPr>
              <p:cNvSpPr txBox="1"/>
              <p:nvPr/>
            </p:nvSpPr>
            <p:spPr>
              <a:xfrm>
                <a:off x="1275765" y="2950553"/>
                <a:ext cx="3992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AE5398-5D28-C849-968A-5FEB37CE8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65" y="2950553"/>
                <a:ext cx="399276" cy="369332"/>
              </a:xfrm>
              <a:prstGeom prst="rect">
                <a:avLst/>
              </a:prstGeom>
              <a:blipFill>
                <a:blip r:embed="rId2"/>
                <a:stretch>
                  <a:fillRect l="-15625" r="-6250" b="-1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7A8551-67D3-9C43-9487-E43A3ED432F4}"/>
                  </a:ext>
                </a:extLst>
              </p:cNvPr>
              <p:cNvSpPr txBox="1"/>
              <p:nvPr/>
            </p:nvSpPr>
            <p:spPr>
              <a:xfrm>
                <a:off x="3220234" y="3004472"/>
                <a:ext cx="406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7A8551-67D3-9C43-9487-E43A3ED43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34" y="3004472"/>
                <a:ext cx="406393" cy="369332"/>
              </a:xfrm>
              <a:prstGeom prst="rect">
                <a:avLst/>
              </a:prstGeom>
              <a:blipFill>
                <a:blip r:embed="rId3"/>
                <a:stretch>
                  <a:fillRect l="-15152" r="-6061" b="-1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6EE754-9C36-C948-97F5-4335316EC824}"/>
              </a:ext>
            </a:extLst>
          </p:cNvPr>
          <p:cNvCxnSpPr>
            <a:cxnSpLocks/>
            <a:endCxn id="9" idx="6"/>
          </p:cNvCxnSpPr>
          <p:nvPr/>
        </p:nvCxnSpPr>
        <p:spPr>
          <a:xfrm>
            <a:off x="7138975" y="2950553"/>
            <a:ext cx="647819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EBD811-9257-0147-B6AE-8A6371D5E0DB}"/>
                  </a:ext>
                </a:extLst>
              </p:cNvPr>
              <p:cNvSpPr txBox="1"/>
              <p:nvPr/>
            </p:nvSpPr>
            <p:spPr>
              <a:xfrm>
                <a:off x="6959983" y="2914250"/>
                <a:ext cx="3332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EBD811-9257-0147-B6AE-8A6371D5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83" y="2914250"/>
                <a:ext cx="333232" cy="307777"/>
              </a:xfrm>
              <a:prstGeom prst="rect">
                <a:avLst/>
              </a:prstGeom>
              <a:blipFill>
                <a:blip r:embed="rId4"/>
                <a:stretch>
                  <a:fillRect l="-18519" r="-3704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A884-B1F3-5F47-9140-F169395F7F79}"/>
                  </a:ext>
                </a:extLst>
              </p:cNvPr>
              <p:cNvSpPr txBox="1"/>
              <p:nvPr/>
            </p:nvSpPr>
            <p:spPr>
              <a:xfrm>
                <a:off x="7259687" y="2923404"/>
                <a:ext cx="3391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A884-B1F3-5F47-9140-F169395F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87" y="2923404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 l="-14286" r="-3571" b="-1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0720C40-E86A-9142-BF98-70B20BFF974E}"/>
                  </a:ext>
                </a:extLst>
              </p:cNvPr>
              <p:cNvSpPr/>
              <p:nvPr/>
            </p:nvSpPr>
            <p:spPr>
              <a:xfrm>
                <a:off x="847173" y="3889534"/>
                <a:ext cx="2934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0720C40-E86A-9142-BF98-70B20BFF9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73" y="3889534"/>
                <a:ext cx="293420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514AC6E-79C9-A040-AD96-D3650F433627}"/>
                  </a:ext>
                </a:extLst>
              </p:cNvPr>
              <p:cNvSpPr/>
              <p:nvPr/>
            </p:nvSpPr>
            <p:spPr>
              <a:xfrm>
                <a:off x="5961382" y="3937518"/>
                <a:ext cx="1866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D514AC6E-79C9-A040-AD96-D3650F433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382" y="3937518"/>
                <a:ext cx="1866216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2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04984" y="235117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ВЗАИМНОЕ РАССПОЛОЖЕНИЕ ДВУХ ОКРУЖНОСТЕЙ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Две окружности могут иметь две общие точки. В этом случае говорят, что окружности пересекаются.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расстояние между центрами двух окружностей больше суммы их радиусов или меньше их радиусов, то эти окружности не имеют общих точек.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08E113-F124-574C-8BA4-F17840A7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563638"/>
            <a:ext cx="1584176" cy="1723444"/>
          </a:xfrm>
          <a:prstGeom prst="rect">
            <a:avLst/>
          </a:prstGeom>
        </p:spPr>
      </p:pic>
      <p:pic>
        <p:nvPicPr>
          <p:cNvPr id="5" name="Рисунок 20" descr="J0199361.WMF">
            <a:extLst>
              <a:ext uri="{FF2B5EF4-FFF2-40B4-BE49-F238E27FC236}">
                <a16:creationId xmlns:a16="http://schemas.microsoft.com/office/drawing/2014/main" id="{DAFF0606-FBD7-DE49-BB45-BC700F43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64153"/>
            <a:ext cx="68337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62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ЦЕНТРАЛЬНЫЙ УГОЛ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Угол с вершиной в центре окружности называется ее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центральным углом.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B2D5E00-BF12-2449-86F8-12D9ACB7CF40}"/>
              </a:ext>
            </a:extLst>
          </p:cNvPr>
          <p:cNvSpPr/>
          <p:nvPr/>
        </p:nvSpPr>
        <p:spPr>
          <a:xfrm>
            <a:off x="2345991" y="2734537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060927-C2E5-B642-BC71-42A4EB2B6DB6}"/>
              </a:ext>
            </a:extLst>
          </p:cNvPr>
          <p:cNvCxnSpPr>
            <a:cxnSpLocks/>
          </p:cNvCxnSpPr>
          <p:nvPr/>
        </p:nvCxnSpPr>
        <p:spPr>
          <a:xfrm flipV="1">
            <a:off x="3112766" y="2518513"/>
            <a:ext cx="951234" cy="9427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6BF3C9-B4EA-3941-8F92-6F15A940A9FE}"/>
              </a:ext>
            </a:extLst>
          </p:cNvPr>
          <p:cNvCxnSpPr>
            <a:cxnSpLocks/>
          </p:cNvCxnSpPr>
          <p:nvPr/>
        </p:nvCxnSpPr>
        <p:spPr>
          <a:xfrm>
            <a:off x="3112766" y="3461294"/>
            <a:ext cx="1455290" cy="653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20" descr="J0199361.WMF">
            <a:extLst>
              <a:ext uri="{FF2B5EF4-FFF2-40B4-BE49-F238E27FC236}">
                <a16:creationId xmlns:a16="http://schemas.microsoft.com/office/drawing/2014/main" id="{04DE5004-F97C-634F-B5FA-51858502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02" y="3291829"/>
            <a:ext cx="68337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7C00A2C-33FF-E043-B8F4-FE15D091E0E5}"/>
                  </a:ext>
                </a:extLst>
              </p:cNvPr>
              <p:cNvSpPr/>
              <p:nvPr/>
            </p:nvSpPr>
            <p:spPr>
              <a:xfrm>
                <a:off x="2699792" y="3384930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7C00A2C-33FF-E043-B8F4-FE15D091E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384930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375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ЦЕНТРАЛЬНЫЙ УГОЛ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Дуга окружности, соответствующая центральному углу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UZ" sz="2000" dirty="0">
                <a:latin typeface="Arial" panose="020B0604020202020204" pitchFamily="34" charset="0"/>
                <a:cs typeface="Arial" panose="020B0604020202020204" pitchFamily="34" charset="0"/>
              </a:rPr>
              <a:t>это часть окружности, расположенная внутри угла</a:t>
            </a:r>
          </a:p>
          <a:p>
            <a:pPr algn="just"/>
            <a:endParaRPr lang="ru-RU" alt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UZ" sz="2000" b="1" dirty="0">
                <a:latin typeface="Arial" panose="020B0604020202020204" pitchFamily="34" charset="0"/>
                <a:cs typeface="Arial" panose="020B0604020202020204" pitchFamily="34" charset="0"/>
              </a:rPr>
              <a:t>Градусная мера дуги окружности - </a:t>
            </a:r>
            <a:r>
              <a:rPr lang="ru-RU" altLang="ru-UZ" sz="2000" dirty="0">
                <a:latin typeface="Arial" panose="020B0604020202020204" pitchFamily="34" charset="0"/>
                <a:cs typeface="Arial" panose="020B0604020202020204" pitchFamily="34" charset="0"/>
              </a:rPr>
              <a:t>это градусная мера  соответствующего центрального угла.</a:t>
            </a:r>
          </a:p>
          <a:p>
            <a:pPr algn="just"/>
            <a:endParaRPr lang="ru-RU" altLang="ru-UZ" sz="2000" b="1" dirty="0">
              <a:solidFill>
                <a:srgbClr val="033DBF"/>
              </a:solidFill>
              <a:cs typeface="Arial" panose="020B0604020202020204" pitchFamily="34" charset="0"/>
            </a:endParaRPr>
          </a:p>
          <a:p>
            <a:pPr algn="just"/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E6AC063-1D2E-7D4F-B768-AFB465E70206}"/>
              </a:ext>
            </a:extLst>
          </p:cNvPr>
          <p:cNvSpPr/>
          <p:nvPr/>
        </p:nvSpPr>
        <p:spPr>
          <a:xfrm>
            <a:off x="2915816" y="1697478"/>
            <a:ext cx="2089547" cy="2035969"/>
          </a:xfrm>
          <a:prstGeom prst="ellipse">
            <a:avLst/>
          </a:prstGeom>
          <a:noFill/>
          <a:ln w="50800">
            <a:solidFill>
              <a:srgbClr val="033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grpSp>
        <p:nvGrpSpPr>
          <p:cNvPr id="12" name="Группа 5">
            <a:extLst>
              <a:ext uri="{FF2B5EF4-FFF2-40B4-BE49-F238E27FC236}">
                <a16:creationId xmlns:a16="http://schemas.microsoft.com/office/drawing/2014/main" id="{C106F153-424D-364C-B7D3-E911088077C8}"/>
              </a:ext>
            </a:extLst>
          </p:cNvPr>
          <p:cNvGrpSpPr>
            <a:grpSpLocks/>
          </p:cNvGrpSpPr>
          <p:nvPr/>
        </p:nvGrpSpPr>
        <p:grpSpPr bwMode="auto">
          <a:xfrm>
            <a:off x="3933800" y="1858212"/>
            <a:ext cx="642938" cy="1714500"/>
            <a:chOff x="4357685" y="2495537"/>
            <a:chExt cx="1576406" cy="3081371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6E0029D-9CA2-BD4C-AB12-356355A6E225}"/>
                </a:ext>
              </a:extLst>
            </p:cNvPr>
            <p:cNvCxnSpPr/>
            <p:nvPr/>
          </p:nvCxnSpPr>
          <p:spPr>
            <a:xfrm rot="16200000" flipH="1" flipV="1">
              <a:off x="4390523" y="2462699"/>
              <a:ext cx="1510728" cy="157640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4184B5E-0F28-A64E-8980-E902E799AEFB}"/>
                </a:ext>
              </a:extLst>
            </p:cNvPr>
            <p:cNvCxnSpPr/>
            <p:nvPr/>
          </p:nvCxnSpPr>
          <p:spPr>
            <a:xfrm rot="10800000" flipH="1" flipV="1">
              <a:off x="4357685" y="3999845"/>
              <a:ext cx="1576406" cy="157706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Дуга 15">
            <a:extLst>
              <a:ext uri="{FF2B5EF4-FFF2-40B4-BE49-F238E27FC236}">
                <a16:creationId xmlns:a16="http://schemas.microsoft.com/office/drawing/2014/main" id="{1E6F437D-6EFD-C545-AF4A-D39C9393E9EA}"/>
              </a:ext>
            </a:extLst>
          </p:cNvPr>
          <p:cNvSpPr/>
          <p:nvPr/>
        </p:nvSpPr>
        <p:spPr>
          <a:xfrm rot="5400000">
            <a:off x="3487317" y="2054665"/>
            <a:ext cx="1714500" cy="1321594"/>
          </a:xfrm>
          <a:prstGeom prst="arc">
            <a:avLst>
              <a:gd name="adj1" fmla="val 11655724"/>
              <a:gd name="adj2" fmla="val 2096240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7C16E49-6908-FC4B-9456-CD86E9D01A35}"/>
              </a:ext>
            </a:extLst>
          </p:cNvPr>
          <p:cNvSpPr/>
          <p:nvPr/>
        </p:nvSpPr>
        <p:spPr>
          <a:xfrm>
            <a:off x="4523161" y="3519134"/>
            <a:ext cx="107156" cy="107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4997B3B-8209-1F49-9FD3-A1B6E3349C92}"/>
              </a:ext>
            </a:extLst>
          </p:cNvPr>
          <p:cNvSpPr/>
          <p:nvPr/>
        </p:nvSpPr>
        <p:spPr>
          <a:xfrm>
            <a:off x="4523161" y="1858213"/>
            <a:ext cx="107156" cy="107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AA5DD5F-A38A-5546-9FB7-485B472E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17" y="1580796"/>
            <a:ext cx="4286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100">
                <a:latin typeface="Century Schoolbook" panose="02040604050505020304" pitchFamily="18" charset="0"/>
              </a:rPr>
              <a:t>А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75D0B1B-4A11-BD42-BD33-E884BF531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17" y="3471509"/>
            <a:ext cx="2678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100">
                <a:latin typeface="Century Schoolbook" panose="02040604050505020304" pitchFamily="18" charset="0"/>
              </a:rPr>
              <a:t>В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EE704BE0-84B1-D74A-BFD3-A07EC896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104" y="2498768"/>
            <a:ext cx="10179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3000" b="1" dirty="0">
                <a:cs typeface="Arial" panose="020B0604020202020204" pitchFamily="34" charset="0"/>
              </a:rPr>
              <a:t>А</a:t>
            </a:r>
            <a:r>
              <a:rPr lang="en-US" altLang="ru-UZ" sz="3000" b="1" dirty="0">
                <a:cs typeface="Arial" panose="020B0604020202020204" pitchFamily="34" charset="0"/>
              </a:rPr>
              <a:t>L</a:t>
            </a:r>
            <a:r>
              <a:rPr lang="ru-RU" altLang="ru-UZ" sz="3000" b="1" dirty="0">
                <a:cs typeface="Arial" panose="020B0604020202020204" pitchFamily="34" charset="0"/>
              </a:rPr>
              <a:t>В</a:t>
            </a:r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id="{7A1D5704-F0C9-2144-BF14-FC74B753D2E9}"/>
              </a:ext>
            </a:extLst>
          </p:cNvPr>
          <p:cNvSpPr/>
          <p:nvPr/>
        </p:nvSpPr>
        <p:spPr>
          <a:xfrm rot="16200000" flipH="1" flipV="1">
            <a:off x="6035254" y="2553538"/>
            <a:ext cx="321469" cy="321469"/>
          </a:xfrm>
          <a:prstGeom prst="arc">
            <a:avLst>
              <a:gd name="adj1" fmla="val 16200000"/>
              <a:gd name="adj2" fmla="val 54631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B30E6807-1C74-014C-BFCA-0915C57F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188" y="2553537"/>
            <a:ext cx="2143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100">
                <a:latin typeface="Century Schoolbook" panose="02040604050505020304" pitchFamily="18" charset="0"/>
              </a:rPr>
              <a:t>О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13AA2D7-0256-4A40-88B7-ED725F1A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13" y="2498768"/>
            <a:ext cx="2678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UZ" sz="2100">
                <a:latin typeface="Century Schoolbook" panose="02040604050505020304" pitchFamily="18" charset="0"/>
              </a:rPr>
              <a:t>L</a:t>
            </a:r>
            <a:endParaRPr lang="ru-RU" altLang="ru-UZ" sz="2100">
              <a:latin typeface="Century Schoolbook" panose="02040604050505020304" pitchFamily="18" charset="0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6B006873-02C8-5341-A683-0472322C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01" y="2498768"/>
            <a:ext cx="2678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UZ" sz="2100">
                <a:latin typeface="Century Schoolbook" panose="02040604050505020304" pitchFamily="18" charset="0"/>
              </a:rPr>
              <a:t>M</a:t>
            </a:r>
            <a:endParaRPr lang="ru-RU" altLang="ru-UZ" sz="2100">
              <a:latin typeface="Century Schoolbook" panose="02040604050505020304" pitchFamily="18" charset="0"/>
            </a:endParaRPr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338589EB-5474-944B-B0C1-07AFA8334067}"/>
              </a:ext>
            </a:extLst>
          </p:cNvPr>
          <p:cNvSpPr/>
          <p:nvPr/>
        </p:nvSpPr>
        <p:spPr>
          <a:xfrm rot="16200000" flipH="1" flipV="1">
            <a:off x="1335857" y="2012994"/>
            <a:ext cx="321469" cy="321469"/>
          </a:xfrm>
          <a:prstGeom prst="arc">
            <a:avLst>
              <a:gd name="adj1" fmla="val 16200000"/>
              <a:gd name="adj2" fmla="val 54631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175"/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DE68BB2-09AC-454D-84B5-FA6EE94F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76" y="1959415"/>
            <a:ext cx="1264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3000" b="1" dirty="0">
                <a:cs typeface="Arial" panose="020B0604020202020204" pitchFamily="34" charset="0"/>
              </a:rPr>
              <a:t>А</a:t>
            </a:r>
            <a:r>
              <a:rPr lang="en-US" altLang="ru-UZ" sz="3000" b="1" dirty="0">
                <a:cs typeface="Arial" panose="020B0604020202020204" pitchFamily="34" charset="0"/>
              </a:rPr>
              <a:t>M</a:t>
            </a:r>
            <a:r>
              <a:rPr lang="ru-RU" altLang="ru-UZ" sz="3000" b="1" dirty="0">
                <a:cs typeface="Arial" panose="020B0604020202020204" pitchFamily="34" charset="0"/>
              </a:rPr>
              <a:t>В</a:t>
            </a:r>
          </a:p>
        </p:txBody>
      </p:sp>
      <p:grpSp>
        <p:nvGrpSpPr>
          <p:cNvPr id="29" name="Группа 16">
            <a:extLst>
              <a:ext uri="{FF2B5EF4-FFF2-40B4-BE49-F238E27FC236}">
                <a16:creationId xmlns:a16="http://schemas.microsoft.com/office/drawing/2014/main" id="{3CD518B5-BEFA-B34A-995C-974188D20F23}"/>
              </a:ext>
            </a:extLst>
          </p:cNvPr>
          <p:cNvGrpSpPr>
            <a:grpSpLocks/>
          </p:cNvGrpSpPr>
          <p:nvPr/>
        </p:nvGrpSpPr>
        <p:grpSpPr bwMode="auto">
          <a:xfrm>
            <a:off x="3082546" y="4422652"/>
            <a:ext cx="1339453" cy="553999"/>
            <a:chOff x="6099676" y="2214553"/>
            <a:chExt cx="3791707" cy="562934"/>
          </a:xfrm>
        </p:grpSpPr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D2C8AD5F-B00E-5A48-ABE9-382161FC7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70" y="2214554"/>
              <a:ext cx="2747613" cy="56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UZ" sz="3000" b="1" dirty="0">
                  <a:cs typeface="Arial" panose="020B0604020202020204" pitchFamily="34" charset="0"/>
                </a:rPr>
                <a:t>А</a:t>
              </a:r>
              <a:r>
                <a:rPr lang="en-US" altLang="ru-UZ" sz="3000" b="1" dirty="0">
                  <a:cs typeface="Arial" panose="020B0604020202020204" pitchFamily="34" charset="0"/>
                </a:rPr>
                <a:t>L</a:t>
              </a:r>
              <a:r>
                <a:rPr lang="ru-RU" altLang="ru-UZ" sz="3000" b="1" dirty="0">
                  <a:cs typeface="Arial" panose="020B0604020202020204" pitchFamily="34" charset="0"/>
                </a:rPr>
                <a:t>В</a:t>
              </a:r>
            </a:p>
          </p:txBody>
        </p:sp>
        <p:sp>
          <p:nvSpPr>
            <p:cNvPr id="31" name="Дуга 30">
              <a:extLst>
                <a:ext uri="{FF2B5EF4-FFF2-40B4-BE49-F238E27FC236}">
                  <a16:creationId xmlns:a16="http://schemas.microsoft.com/office/drawing/2014/main" id="{5BD1199C-ADFE-7642-A8B5-CCBD15E95A8B}"/>
                </a:ext>
              </a:extLst>
            </p:cNvPr>
            <p:cNvSpPr/>
            <p:nvPr/>
          </p:nvSpPr>
          <p:spPr>
            <a:xfrm rot="16200000" flipH="1" flipV="1">
              <a:off x="6469651" y="1844578"/>
              <a:ext cx="304876" cy="1044826"/>
            </a:xfrm>
            <a:prstGeom prst="arc">
              <a:avLst>
                <a:gd name="adj1" fmla="val 16200000"/>
                <a:gd name="adj2" fmla="val 546318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175"/>
            </a:p>
          </p:txBody>
        </p:sp>
      </p:grpSp>
      <p:sp>
        <p:nvSpPr>
          <p:cNvPr id="32" name="TextBox 19">
            <a:extLst>
              <a:ext uri="{FF2B5EF4-FFF2-40B4-BE49-F238E27FC236}">
                <a16:creationId xmlns:a16="http://schemas.microsoft.com/office/drawing/2014/main" id="{0C60E33C-0B8E-5142-BB81-0D2E4451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814" y="4437899"/>
            <a:ext cx="21050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UZ" sz="3000" b="1" dirty="0">
                <a:cs typeface="Arial" panose="020B0604020202020204" pitchFamily="34" charset="0"/>
              </a:rPr>
              <a:t> </a:t>
            </a:r>
            <a:r>
              <a:rPr lang="ru-RU" altLang="ru-UZ" sz="3000" b="1" dirty="0">
                <a:cs typeface="Arial" panose="020B0604020202020204" pitchFamily="34" charset="0"/>
              </a:rPr>
              <a:t>= </a:t>
            </a:r>
            <a:r>
              <a:rPr lang="ru-RU" altLang="ru-UZ" sz="3000" b="1" dirty="0">
                <a:cs typeface="Arial" panose="020B0604020202020204" pitchFamily="34" charset="0"/>
                <a:sym typeface="Symbol" pitchFamily="2" charset="2"/>
              </a:rPr>
              <a:t></a:t>
            </a:r>
            <a:r>
              <a:rPr lang="ru-RU" altLang="ru-UZ" sz="3000" b="1" dirty="0">
                <a:cs typeface="Arial" panose="020B0604020202020204" pitchFamily="34" charset="0"/>
              </a:rPr>
              <a:t>АОВ</a:t>
            </a:r>
          </a:p>
        </p:txBody>
      </p:sp>
    </p:spTree>
    <p:extLst>
      <p:ext uri="{BB962C8B-B14F-4D97-AF65-F5344CB8AC3E}">
        <p14:creationId xmlns:p14="http://schemas.microsoft.com/office/powerpoint/2010/main" val="4150514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ЦЕНТРАЛЬНЫЙ УГОЛ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DE061-CAFC-6846-BE48-70E786FC9C92}"/>
              </a:ext>
            </a:extLst>
          </p:cNvPr>
          <p:cNvSpPr txBox="1"/>
          <p:nvPr/>
        </p:nvSpPr>
        <p:spPr>
          <a:xfrm>
            <a:off x="104984" y="915566"/>
            <a:ext cx="8859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20" descr="J0199361.WMF">
            <a:extLst>
              <a:ext uri="{FF2B5EF4-FFF2-40B4-BE49-F238E27FC236}">
                <a16:creationId xmlns:a16="http://schemas.microsoft.com/office/drawing/2014/main" id="{04DE5004-F97C-634F-B5FA-51858502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02" y="3291829"/>
            <a:ext cx="68337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BEE10B8-410D-2E42-B117-F906F6CA5AA2}"/>
              </a:ext>
            </a:extLst>
          </p:cNvPr>
          <p:cNvSpPr/>
          <p:nvPr/>
        </p:nvSpPr>
        <p:spPr>
          <a:xfrm>
            <a:off x="2627784" y="2081539"/>
            <a:ext cx="2786062" cy="2714625"/>
          </a:xfrm>
          <a:prstGeom prst="ellipse">
            <a:avLst/>
          </a:prstGeom>
          <a:noFill/>
          <a:ln w="50800">
            <a:solidFill>
              <a:srgbClr val="033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" name="Группа 5">
            <a:extLst>
              <a:ext uri="{FF2B5EF4-FFF2-40B4-BE49-F238E27FC236}">
                <a16:creationId xmlns:a16="http://schemas.microsoft.com/office/drawing/2014/main" id="{7728BDAE-F5E0-2845-8B20-75AF0A190157}"/>
              </a:ext>
            </a:extLst>
          </p:cNvPr>
          <p:cNvGrpSpPr>
            <a:grpSpLocks/>
          </p:cNvGrpSpPr>
          <p:nvPr/>
        </p:nvGrpSpPr>
        <p:grpSpPr bwMode="auto">
          <a:xfrm>
            <a:off x="3985096" y="2295852"/>
            <a:ext cx="857250" cy="2286000"/>
            <a:chOff x="4357685" y="2495537"/>
            <a:chExt cx="1576406" cy="3081371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4194B6F-4F00-4D49-ACD0-EEC15C8E8FDE}"/>
                </a:ext>
              </a:extLst>
            </p:cNvPr>
            <p:cNvCxnSpPr/>
            <p:nvPr/>
          </p:nvCxnSpPr>
          <p:spPr>
            <a:xfrm rot="16200000" flipH="1" flipV="1">
              <a:off x="4390523" y="2462699"/>
              <a:ext cx="1510728" cy="157640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07CC6D9-AD38-2F4B-92CA-895E16EF7138}"/>
                </a:ext>
              </a:extLst>
            </p:cNvPr>
            <p:cNvCxnSpPr/>
            <p:nvPr/>
          </p:nvCxnSpPr>
          <p:spPr>
            <a:xfrm rot="10800000" flipH="1" flipV="1">
              <a:off x="4357685" y="3999845"/>
              <a:ext cx="1576406" cy="157706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Дуга 13">
            <a:extLst>
              <a:ext uri="{FF2B5EF4-FFF2-40B4-BE49-F238E27FC236}">
                <a16:creationId xmlns:a16="http://schemas.microsoft.com/office/drawing/2014/main" id="{95A50F9E-74BA-674C-BD66-412DA7F4B4E9}"/>
              </a:ext>
            </a:extLst>
          </p:cNvPr>
          <p:cNvSpPr/>
          <p:nvPr/>
        </p:nvSpPr>
        <p:spPr>
          <a:xfrm rot="5400000">
            <a:off x="3389784" y="2557789"/>
            <a:ext cx="2286000" cy="1762125"/>
          </a:xfrm>
          <a:prstGeom prst="arc">
            <a:avLst>
              <a:gd name="adj1" fmla="val 11655724"/>
              <a:gd name="adj2" fmla="val 20962406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9FA20BA-E193-7947-95B0-7F2CA5B2FFC7}"/>
              </a:ext>
            </a:extLst>
          </p:cNvPr>
          <p:cNvSpPr/>
          <p:nvPr/>
        </p:nvSpPr>
        <p:spPr>
          <a:xfrm>
            <a:off x="4770909" y="4510414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58F3742-1F23-DD49-811B-E1EFE331A452}"/>
              </a:ext>
            </a:extLst>
          </p:cNvPr>
          <p:cNvSpPr/>
          <p:nvPr/>
        </p:nvSpPr>
        <p:spPr>
          <a:xfrm>
            <a:off x="4770909" y="2295852"/>
            <a:ext cx="142875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F52D0D21-27B1-994C-876B-98AF19A8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84" y="1925964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800">
                <a:latin typeface="Century Schoolbook" panose="02040604050505020304" pitchFamily="18" charset="0"/>
              </a:rPr>
              <a:t>А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E3CB88C6-142C-E84C-B4DA-4814F1E8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84" y="4446914"/>
            <a:ext cx="357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800">
                <a:latin typeface="Century Schoolbook" panose="02040604050505020304" pitchFamily="18" charset="0"/>
              </a:rPr>
              <a:t>В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13B39605-8A24-7F4F-82B0-0CD05D2A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384" y="917902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4000" b="1">
                <a:cs typeface="Arial" panose="020B0604020202020204" pitchFamily="34" charset="0"/>
              </a:rPr>
              <a:t>А</a:t>
            </a:r>
            <a:r>
              <a:rPr lang="en-US" altLang="ru-UZ" sz="4000" b="1">
                <a:cs typeface="Arial" panose="020B0604020202020204" pitchFamily="34" charset="0"/>
              </a:rPr>
              <a:t>L</a:t>
            </a:r>
            <a:r>
              <a:rPr lang="ru-RU" altLang="ru-UZ" sz="4000" b="1">
                <a:cs typeface="Arial" panose="020B0604020202020204" pitchFamily="34" charset="0"/>
              </a:rPr>
              <a:t>В = 360</a:t>
            </a:r>
            <a:r>
              <a:rPr lang="ru-RU" altLang="ru-UZ" sz="4000" b="1" baseline="30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7317CD9B-8852-0D4D-8AF8-D8AD13AF7A60}"/>
              </a:ext>
            </a:extLst>
          </p:cNvPr>
          <p:cNvSpPr/>
          <p:nvPr/>
        </p:nvSpPr>
        <p:spPr>
          <a:xfrm rot="16200000" flipH="1" flipV="1">
            <a:off x="3042121" y="1062364"/>
            <a:ext cx="428625" cy="428625"/>
          </a:xfrm>
          <a:prstGeom prst="arc">
            <a:avLst>
              <a:gd name="adj1" fmla="val 16200000"/>
              <a:gd name="adj2" fmla="val 54631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FC261C38-2917-0549-A683-764ADDA5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946" y="3222952"/>
            <a:ext cx="285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2800">
                <a:latin typeface="Century Schoolbook" panose="02040604050505020304" pitchFamily="18" charset="0"/>
              </a:rPr>
              <a:t>О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346123FD-5370-D748-88F3-2C7CAB18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046" y="3149927"/>
            <a:ext cx="35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UZ" sz="2800">
                <a:latin typeface="Century Schoolbook" panose="02040604050505020304" pitchFamily="18" charset="0"/>
              </a:rPr>
              <a:t>L</a:t>
            </a:r>
            <a:endParaRPr lang="ru-RU" altLang="ru-UZ" sz="2800">
              <a:latin typeface="Century Schoolbook" panose="02040604050505020304" pitchFamily="18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3153501B-DA85-4640-B4D8-FE28F6EE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496" y="3149927"/>
            <a:ext cx="35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UZ" sz="2800">
                <a:latin typeface="Century Schoolbook" panose="02040604050505020304" pitchFamily="18" charset="0"/>
              </a:rPr>
              <a:t>M</a:t>
            </a:r>
            <a:endParaRPr lang="ru-RU" altLang="ru-UZ" sz="2800">
              <a:latin typeface="Century Schoolbook" panose="02040604050505020304" pitchFamily="18" charset="0"/>
            </a:endParaRPr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F2A03E03-92B2-CF4E-8F5A-9BAE11ED6930}"/>
              </a:ext>
            </a:extLst>
          </p:cNvPr>
          <p:cNvSpPr/>
          <p:nvPr/>
        </p:nvSpPr>
        <p:spPr>
          <a:xfrm rot="16200000" flipH="1" flipV="1">
            <a:off x="665634" y="1133802"/>
            <a:ext cx="428625" cy="428625"/>
          </a:xfrm>
          <a:prstGeom prst="arc">
            <a:avLst>
              <a:gd name="adj1" fmla="val 16200000"/>
              <a:gd name="adj2" fmla="val 546318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8C945718-60CD-604F-994F-1519B8F6E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459" y="989339"/>
            <a:ext cx="208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Z" sz="4000" b="1">
                <a:cs typeface="Arial" panose="020B0604020202020204" pitchFamily="34" charset="0"/>
              </a:rPr>
              <a:t>А</a:t>
            </a:r>
            <a:r>
              <a:rPr lang="en-US" altLang="ru-UZ" sz="4000" b="1">
                <a:cs typeface="Arial" panose="020B0604020202020204" pitchFamily="34" charset="0"/>
              </a:rPr>
              <a:t>M</a:t>
            </a:r>
            <a:r>
              <a:rPr lang="ru-RU" altLang="ru-UZ" sz="4000" b="1">
                <a:cs typeface="Arial" panose="020B0604020202020204" pitchFamily="34" charset="0"/>
              </a:rPr>
              <a:t>В +</a:t>
            </a:r>
          </a:p>
        </p:txBody>
      </p:sp>
    </p:spTree>
    <p:extLst>
      <p:ext uri="{BB962C8B-B14F-4D97-AF65-F5344CB8AC3E}">
        <p14:creationId xmlns:p14="http://schemas.microsoft.com/office/powerpoint/2010/main" val="114468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ГРАДУСНАЯ МЕРА ДУГИ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 </a:t>
                </a:r>
                <a:r>
                  <a:rPr lang="ru-RU" sz="20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Угловой величиной дуги окружности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угловая величина соответствующего ей центрального угла этой окружности. </a:t>
                </a:r>
                <a:endParaRPr lang="ru-RU" sz="20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Дугу окружности можно измерять в градусах. </a:t>
                </a:r>
              </a:p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дуга окружности с центром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меньше полуокружности или является полуокружностью, то ее градусная мера считается равной градусной мере центрального угла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2246769"/>
              </a:xfrm>
              <a:prstGeom prst="rect">
                <a:avLst/>
              </a:prstGeom>
              <a:blipFill>
                <a:blip r:embed="rId2"/>
                <a:stretch>
                  <a:fillRect l="-715" t="-1685" r="-572" b="-33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FB2D5E00-BF12-2449-86F8-12D9ACB7CF40}"/>
              </a:ext>
            </a:extLst>
          </p:cNvPr>
          <p:cNvSpPr/>
          <p:nvPr/>
        </p:nvSpPr>
        <p:spPr>
          <a:xfrm>
            <a:off x="1475656" y="3219822"/>
            <a:ext cx="1533550" cy="1453515"/>
          </a:xfrm>
          <a:prstGeom prst="ellipse">
            <a:avLst/>
          </a:prstGeom>
          <a:noFill/>
          <a:ln>
            <a:solidFill>
              <a:srgbClr val="00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060927-C2E5-B642-BC71-42A4EB2B6DB6}"/>
              </a:ext>
            </a:extLst>
          </p:cNvPr>
          <p:cNvCxnSpPr>
            <a:cxnSpLocks/>
          </p:cNvCxnSpPr>
          <p:nvPr/>
        </p:nvCxnSpPr>
        <p:spPr>
          <a:xfrm flipH="1">
            <a:off x="1403648" y="3946580"/>
            <a:ext cx="838783" cy="7244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6BF3C9-B4EA-3941-8F92-6F15A940A9FE}"/>
              </a:ext>
            </a:extLst>
          </p:cNvPr>
          <p:cNvCxnSpPr>
            <a:cxnSpLocks/>
          </p:cNvCxnSpPr>
          <p:nvPr/>
        </p:nvCxnSpPr>
        <p:spPr>
          <a:xfrm>
            <a:off x="2237662" y="3961505"/>
            <a:ext cx="951234" cy="7244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7C00A2C-33FF-E043-B8F4-FE15D091E0E5}"/>
                  </a:ext>
                </a:extLst>
              </p:cNvPr>
              <p:cNvSpPr/>
              <p:nvPr/>
            </p:nvSpPr>
            <p:spPr>
              <a:xfrm>
                <a:off x="1959950" y="3931654"/>
                <a:ext cx="56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7C00A2C-33FF-E043-B8F4-FE15D091E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50" y="3931654"/>
                <a:ext cx="5649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996A26C-9F86-0F44-9EB3-BF5EA8097DE6}"/>
                  </a:ext>
                </a:extLst>
              </p:cNvPr>
              <p:cNvSpPr/>
              <p:nvPr/>
            </p:nvSpPr>
            <p:spPr>
              <a:xfrm>
                <a:off x="1076503" y="4101165"/>
                <a:ext cx="50731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996A26C-9F86-0F44-9EB3-BF5EA8097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03" y="4101165"/>
                <a:ext cx="507318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A2E87B4-DE2A-9E45-B99F-8C0EEFF32426}"/>
                  </a:ext>
                </a:extLst>
              </p:cNvPr>
              <p:cNvSpPr/>
              <p:nvPr/>
            </p:nvSpPr>
            <p:spPr>
              <a:xfrm>
                <a:off x="2911184" y="4016408"/>
                <a:ext cx="52168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A2E87B4-DE2A-9E45-B99F-8C0EEFF32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84" y="4016408"/>
                <a:ext cx="52168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0D3B91-E4B8-D240-83F7-634B15138D19}"/>
                  </a:ext>
                </a:extLst>
              </p:cNvPr>
              <p:cNvSpPr/>
              <p:nvPr/>
            </p:nvSpPr>
            <p:spPr>
              <a:xfrm>
                <a:off x="1959950" y="4560476"/>
                <a:ext cx="50558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8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0D3B91-E4B8-D240-83F7-634B15138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50" y="4560476"/>
                <a:ext cx="50558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415BC59-0290-1840-A87B-479E00632C18}"/>
                  </a:ext>
                </a:extLst>
              </p:cNvPr>
              <p:cNvSpPr/>
              <p:nvPr/>
            </p:nvSpPr>
            <p:spPr>
              <a:xfrm>
                <a:off x="3779912" y="3269532"/>
                <a:ext cx="277197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415BC59-0290-1840-A87B-479E00632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69532"/>
                <a:ext cx="2771977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77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4383" y="123478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4000" b="1" kern="0" dirty="0"/>
              <a:t>ГРАДУСНАЯ МЕРА ДУГИ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/>
              <p:nvPr/>
            </p:nvSpPr>
            <p:spPr>
              <a:xfrm>
                <a:off x="104984" y="915566"/>
                <a:ext cx="88595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 дуга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больше полуокружности, то ее градусная мера считается равной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360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°−∠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ADE061-CAFC-6846-BE48-70E786F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4" y="915566"/>
                <a:ext cx="8859503" cy="830997"/>
              </a:xfrm>
              <a:prstGeom prst="rect">
                <a:avLst/>
              </a:prstGeom>
              <a:blipFill>
                <a:blip r:embed="rId2"/>
                <a:stretch>
                  <a:fillRect l="-1144" t="-6061" r="-100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415BC59-0290-1840-A87B-479E00632C18}"/>
                  </a:ext>
                </a:extLst>
              </p:cNvPr>
              <p:cNvSpPr/>
              <p:nvPr/>
            </p:nvSpPr>
            <p:spPr>
              <a:xfrm>
                <a:off x="323528" y="3282623"/>
                <a:ext cx="18224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415BC59-0290-1840-A87B-479E00632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2623"/>
                <a:ext cx="182248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2E7350-B48A-1C4B-ACD6-12D3F6CD5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91"/>
          <a:stretch/>
        </p:blipFill>
        <p:spPr>
          <a:xfrm>
            <a:off x="323528" y="1623452"/>
            <a:ext cx="1440160" cy="1584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F89AFA4-F18E-754D-8BF6-82A20C370C4F}"/>
                  </a:ext>
                </a:extLst>
              </p:cNvPr>
              <p:cNvSpPr/>
              <p:nvPr/>
            </p:nvSpPr>
            <p:spPr>
              <a:xfrm>
                <a:off x="1626674" y="2162145"/>
                <a:ext cx="4175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F89AFA4-F18E-754D-8BF6-82A20C37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74" y="2162145"/>
                <a:ext cx="4175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B4CA23E-64CD-E941-AAEF-24715D7E52D3}"/>
                  </a:ext>
                </a:extLst>
              </p:cNvPr>
              <p:cNvSpPr/>
              <p:nvPr/>
            </p:nvSpPr>
            <p:spPr>
              <a:xfrm>
                <a:off x="2460930" y="1746563"/>
                <a:ext cx="650355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Отсюда следует, что сумма градусных мер двух дуг окружности с общими концами равна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360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 определению, два плоских угла равны только тогда, когда равны их угловые велины.  </a:t>
                </a: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B4CA23E-64CD-E941-AAEF-24715D7E5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30" y="1746563"/>
                <a:ext cx="6503557" cy="1938992"/>
              </a:xfrm>
              <a:prstGeom prst="rect">
                <a:avLst/>
              </a:prstGeom>
              <a:blipFill>
                <a:blip r:embed="rId6"/>
                <a:stretch>
                  <a:fillRect l="-1362" t="-2597" b="-584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247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20708</TotalTime>
  <Words>652</Words>
  <Application>Microsoft Macintosh PowerPoint</Application>
  <PresentationFormat>Экран (16:9)</PresentationFormat>
  <Paragraphs>141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Century Schoolbook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1462</cp:revision>
  <dcterms:created xsi:type="dcterms:W3CDTF">2020-04-09T07:32:19Z</dcterms:created>
  <dcterms:modified xsi:type="dcterms:W3CDTF">2021-02-23T17:25:18Z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