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06" r:id="rId2"/>
    <p:sldId id="1611" r:id="rId3"/>
    <p:sldId id="1616" r:id="rId4"/>
    <p:sldId id="1617" r:id="rId5"/>
    <p:sldId id="1618" r:id="rId6"/>
    <p:sldId id="1619" r:id="rId7"/>
    <p:sldId id="1620" r:id="rId8"/>
    <p:sldId id="1621" r:id="rId9"/>
    <p:sldId id="1622" r:id="rId10"/>
    <p:sldId id="1623" r:id="rId11"/>
    <p:sldId id="1536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>
        <p:scale>
          <a:sx n="143" d="100"/>
          <a:sy n="143" d="100"/>
        </p:scale>
        <p:origin x="352" y="8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329984" y="2280888"/>
            <a:ext cx="1387211" cy="183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58221" y="1688830"/>
            <a:ext cx="6456323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ВЗАИМНОЕ РАССПОЛОЖЕНИЕ ПРЯМОЙ И ОКРУЖНОСТИ. КАСАТЕЛЬНАЯ К ОКРУЖНОСТИ И ЕЕ СВОЙСТВА. 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469330"/>
            <a:ext cx="545421" cy="6718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279280"/>
            <a:ext cx="545421" cy="23086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 (стр. 131).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Прямая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касается окружности с центром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радиусом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см, а радиус окружности равен 7 см. </a:t>
                </a:r>
              </a:p>
              <a:p>
                <a:pPr algn="just"/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2554545"/>
              </a:xfrm>
              <a:prstGeom prst="rect">
                <a:avLst/>
              </a:prstGeom>
              <a:blipFill>
                <a:blip r:embed="rId2"/>
                <a:stretch>
                  <a:fillRect l="-715" t="-1485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3644CE74-48CA-7A4A-917E-154CDC894D1B}"/>
              </a:ext>
            </a:extLst>
          </p:cNvPr>
          <p:cNvSpPr/>
          <p:nvPr/>
        </p:nvSpPr>
        <p:spPr>
          <a:xfrm>
            <a:off x="1907704" y="3055080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1F26F38-2481-284F-9553-FE54AD2630D1}"/>
              </a:ext>
            </a:extLst>
          </p:cNvPr>
          <p:cNvCxnSpPr>
            <a:cxnSpLocks/>
          </p:cNvCxnSpPr>
          <p:nvPr/>
        </p:nvCxnSpPr>
        <p:spPr>
          <a:xfrm flipV="1">
            <a:off x="2627784" y="3055080"/>
            <a:ext cx="0" cy="75485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91F0AA7-7966-134D-8E53-7DC1330483E8}"/>
              </a:ext>
            </a:extLst>
          </p:cNvPr>
          <p:cNvCxnSpPr>
            <a:cxnSpLocks/>
          </p:cNvCxnSpPr>
          <p:nvPr/>
        </p:nvCxnSpPr>
        <p:spPr>
          <a:xfrm flipV="1">
            <a:off x="1475656" y="2839057"/>
            <a:ext cx="2376264" cy="43204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0A9A9A5-7B34-9D4F-AC00-F6EF280E3BEE}"/>
              </a:ext>
            </a:extLst>
          </p:cNvPr>
          <p:cNvCxnSpPr>
            <a:cxnSpLocks/>
          </p:cNvCxnSpPr>
          <p:nvPr/>
        </p:nvCxnSpPr>
        <p:spPr>
          <a:xfrm flipV="1">
            <a:off x="2627784" y="2839057"/>
            <a:ext cx="1224136" cy="97207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062A36-4DAA-604B-834A-9DF3B83E8DF6}"/>
                  </a:ext>
                </a:extLst>
              </p:cNvPr>
              <p:cNvSpPr txBox="1"/>
              <p:nvPr/>
            </p:nvSpPr>
            <p:spPr>
              <a:xfrm>
                <a:off x="2426672" y="3781837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062A36-4DAA-604B-834A-9DF3B83E8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672" y="3781837"/>
                <a:ext cx="237116" cy="307777"/>
              </a:xfrm>
              <a:prstGeom prst="rect">
                <a:avLst/>
              </a:prstGeom>
              <a:blipFill>
                <a:blip r:embed="rId3"/>
                <a:stretch>
                  <a:fillRect l="-26316" r="-21053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E8F60F-B5B5-4A4C-8006-F63165749470}"/>
                  </a:ext>
                </a:extLst>
              </p:cNvPr>
              <p:cNvSpPr txBox="1"/>
              <p:nvPr/>
            </p:nvSpPr>
            <p:spPr>
              <a:xfrm>
                <a:off x="2457978" y="2691526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E8F60F-B5B5-4A4C-8006-F63165749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978" y="2691526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1053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71D71B-679D-544A-BE48-46C24530A8E7}"/>
                  </a:ext>
                </a:extLst>
              </p:cNvPr>
              <p:cNvSpPr txBox="1"/>
              <p:nvPr/>
            </p:nvSpPr>
            <p:spPr>
              <a:xfrm>
                <a:off x="3585547" y="2527331"/>
                <a:ext cx="5681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71D71B-679D-544A-BE48-46C24530A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547" y="2527331"/>
                <a:ext cx="568192" cy="307777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9F744-A999-374B-BEEC-90EEF7A92E4B}"/>
                  </a:ext>
                </a:extLst>
              </p:cNvPr>
              <p:cNvSpPr txBox="1"/>
              <p:nvPr/>
            </p:nvSpPr>
            <p:spPr>
              <a:xfrm>
                <a:off x="4313128" y="2146581"/>
                <a:ext cx="4788242" cy="3023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ешение.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𝑂𝐴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∡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прямоугольный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𝑂𝐴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24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9F744-A999-374B-BEEC-90EEF7A92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128" y="2146581"/>
                <a:ext cx="4788242" cy="3023072"/>
              </a:xfrm>
              <a:prstGeom prst="rect">
                <a:avLst/>
              </a:prstGeom>
              <a:blipFill>
                <a:blip r:embed="rId6"/>
                <a:stretch>
                  <a:fillRect l="-1323" t="-8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F399631E-D38D-7B4C-8248-6F2409EA8326}"/>
              </a:ext>
            </a:extLst>
          </p:cNvPr>
          <p:cNvCxnSpPr/>
          <p:nvPr/>
        </p:nvCxnSpPr>
        <p:spPr>
          <a:xfrm rot="5400000">
            <a:off x="2591780" y="3091084"/>
            <a:ext cx="216024" cy="144016"/>
          </a:xfrm>
          <a:prstGeom prst="bentConnector3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029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задачу № 8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131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225803" y="1851670"/>
            <a:ext cx="4587129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7504" y="843558"/>
                <a:ext cx="8640960" cy="2582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(стр. 126).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квадрата, периметр которого равен периметру прямоугольника со сторонами 27 см и 21 см.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кв</m:t>
                        </m:r>
                      </m:sub>
                    </m:sSub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пр</m:t>
                        </m:r>
                      </m:sub>
                    </m:sSub>
                  </m:oMath>
                </a14:m>
                <a:r>
                  <a:rPr 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=21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</m:t>
                        </m:r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в</m:t>
                        </m:r>
                      </m:sub>
                    </m:sSub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640960" cy="2582054"/>
              </a:xfrm>
              <a:prstGeom prst="rect">
                <a:avLst/>
              </a:prstGeom>
              <a:blipFill>
                <a:blip r:embed="rId2"/>
                <a:stretch>
                  <a:fillRect l="-734" t="-14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035EAE-F033-0B42-84B7-C7DE20BB214B}"/>
              </a:ext>
            </a:extLst>
          </p:cNvPr>
          <p:cNvSpPr/>
          <p:nvPr/>
        </p:nvSpPr>
        <p:spPr>
          <a:xfrm>
            <a:off x="1907704" y="1851670"/>
            <a:ext cx="172819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DD6C47-C55A-2241-9725-84D144B73D5C}"/>
              </a:ext>
            </a:extLst>
          </p:cNvPr>
          <p:cNvSpPr/>
          <p:nvPr/>
        </p:nvSpPr>
        <p:spPr>
          <a:xfrm>
            <a:off x="1907704" y="3106693"/>
            <a:ext cx="936104" cy="936104"/>
          </a:xfrm>
          <a:prstGeom prst="rect">
            <a:avLst/>
          </a:prstGeom>
          <a:noFill/>
          <a:ln w="38100"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4AA93DF-8A0C-CC4A-A0B7-BB6443F12900}"/>
                  </a:ext>
                </a:extLst>
              </p:cNvPr>
              <p:cNvSpPr/>
              <p:nvPr/>
            </p:nvSpPr>
            <p:spPr>
              <a:xfrm>
                <a:off x="2496263" y="2592683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4AA93DF-8A0C-CC4A-A0B7-BB6443F129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263" y="2592683"/>
                <a:ext cx="5168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DA24F6-681C-7646-BF74-44F9DF356AFA}"/>
                  </a:ext>
                </a:extLst>
              </p:cNvPr>
              <p:cNvSpPr/>
              <p:nvPr/>
            </p:nvSpPr>
            <p:spPr>
              <a:xfrm>
                <a:off x="3584635" y="1974480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DA24F6-681C-7646-BF74-44F9DF356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635" y="1974480"/>
                <a:ext cx="507896" cy="584775"/>
              </a:xfrm>
              <a:prstGeom prst="rect">
                <a:avLst/>
              </a:prstGeom>
              <a:blipFill>
                <a:blip r:embed="rId4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01E03A8-851A-F941-8591-B19B554F7F7A}"/>
                  </a:ext>
                </a:extLst>
              </p:cNvPr>
              <p:cNvSpPr/>
              <p:nvPr/>
            </p:nvSpPr>
            <p:spPr>
              <a:xfrm>
                <a:off x="2121808" y="4015993"/>
                <a:ext cx="43152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с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01E03A8-851A-F941-8591-B19B554F7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808" y="4015993"/>
                <a:ext cx="43152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2ED0CD-68DB-5349-935A-319DD0B732FC}"/>
                  </a:ext>
                </a:extLst>
              </p:cNvPr>
              <p:cNvSpPr txBox="1"/>
              <p:nvPr/>
            </p:nvSpPr>
            <p:spPr>
              <a:xfrm>
                <a:off x="4333620" y="1673953"/>
                <a:ext cx="3263201" cy="2494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кв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пр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кв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21+27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2=96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кв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UZ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кв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в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=576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2ED0CD-68DB-5349-935A-319DD0B73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620" y="1673953"/>
                <a:ext cx="3263201" cy="2494657"/>
              </a:xfrm>
              <a:prstGeom prst="rect">
                <a:avLst/>
              </a:prstGeom>
              <a:blipFill>
                <a:blip r:embed="rId6"/>
                <a:stretch>
                  <a:fillRect l="-3101" t="-2538" b="-35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189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5" y="203766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НАЧАЛЬНЫЕ СВЕДЕНИЯ ОБ ОКРУЖНОСТИ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225803" y="1851670"/>
            <a:ext cx="4587129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Окружностью называется геометрическая фигура, которая состоит из всех точек плоскости, равноудаленных от данной точки.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8071D67-951A-4744-B2D7-BD6AA1CFE9B4}"/>
              </a:ext>
            </a:extLst>
          </p:cNvPr>
          <p:cNvCxnSpPr>
            <a:cxnSpLocks/>
            <a:stCxn id="13" idx="0"/>
            <a:endCxn id="2" idx="3"/>
          </p:cNvCxnSpPr>
          <p:nvPr/>
        </p:nvCxnSpPr>
        <p:spPr>
          <a:xfrm flipH="1">
            <a:off x="1700239" y="3147814"/>
            <a:ext cx="536706" cy="48580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983C16-547D-F94C-A68C-A9D96BBE0732}"/>
                  </a:ext>
                </a:extLst>
              </p:cNvPr>
              <p:cNvSpPr txBox="1"/>
              <p:nvPr/>
            </p:nvSpPr>
            <p:spPr>
              <a:xfrm>
                <a:off x="2118387" y="3147814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983C16-547D-F94C-A68C-A9D96BBE0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387" y="3147814"/>
                <a:ext cx="237116" cy="307777"/>
              </a:xfrm>
              <a:prstGeom prst="rect">
                <a:avLst/>
              </a:prstGeom>
              <a:blipFill>
                <a:blip r:embed="rId2"/>
                <a:stretch>
                  <a:fillRect l="-26316" r="-21053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3E056C-1712-E942-8366-05831F2E0BEB}"/>
                  </a:ext>
                </a:extLst>
              </p:cNvPr>
              <p:cNvSpPr txBox="1"/>
              <p:nvPr/>
            </p:nvSpPr>
            <p:spPr>
              <a:xfrm flipH="1">
                <a:off x="1356525" y="3633549"/>
                <a:ext cx="42498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3E056C-1712-E942-8366-05831F2E0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356525" y="3633549"/>
                <a:ext cx="424986" cy="307777"/>
              </a:xfrm>
              <a:prstGeom prst="rect">
                <a:avLst/>
              </a:prstGeom>
              <a:blipFill>
                <a:blip r:embed="rId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8166BF2-71B7-F141-A275-9513D9B450BF}"/>
                  </a:ext>
                </a:extLst>
              </p:cNvPr>
              <p:cNvSpPr txBox="1"/>
              <p:nvPr/>
            </p:nvSpPr>
            <p:spPr>
              <a:xfrm>
                <a:off x="1188888" y="2965830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8166BF2-71B7-F141-A275-9513D9B45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888" y="2965830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2222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id="{6B93B2AB-F125-7A4D-A4A8-97742CE786D6}"/>
              </a:ext>
            </a:extLst>
          </p:cNvPr>
          <p:cNvSpPr/>
          <p:nvPr/>
        </p:nvSpPr>
        <p:spPr>
          <a:xfrm>
            <a:off x="5640577" y="2370642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64D3FE-D144-E84A-9D91-52340B30357B}"/>
              </a:ext>
            </a:extLst>
          </p:cNvPr>
          <p:cNvCxnSpPr>
            <a:endCxn id="10" idx="7"/>
          </p:cNvCxnSpPr>
          <p:nvPr/>
        </p:nvCxnSpPr>
        <p:spPr>
          <a:xfrm flipV="1">
            <a:off x="6360657" y="2583504"/>
            <a:ext cx="588887" cy="54199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/>
              <p:nvPr/>
            </p:nvSpPr>
            <p:spPr>
              <a:xfrm>
                <a:off x="6155779" y="3097399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779" y="3097399"/>
                <a:ext cx="237116" cy="307777"/>
              </a:xfrm>
              <a:prstGeom prst="rect">
                <a:avLst/>
              </a:prstGeom>
              <a:blipFill>
                <a:blip r:embed="rId2"/>
                <a:stretch>
                  <a:fillRect l="-20000" r="-20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/>
              <p:nvPr/>
            </p:nvSpPr>
            <p:spPr>
              <a:xfrm>
                <a:off x="6426383" y="2528546"/>
                <a:ext cx="22871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383" y="2528546"/>
                <a:ext cx="228717" cy="307777"/>
              </a:xfrm>
              <a:prstGeom prst="rect">
                <a:avLst/>
              </a:prstGeom>
              <a:blipFill>
                <a:blip r:embed="rId5"/>
                <a:stretch>
                  <a:fillRect l="-20000" r="-15000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/>
              <p:nvPr/>
            </p:nvSpPr>
            <p:spPr>
              <a:xfrm>
                <a:off x="6900563" y="222458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563" y="2224587"/>
                <a:ext cx="222112" cy="307777"/>
              </a:xfrm>
              <a:prstGeom prst="rect">
                <a:avLst/>
              </a:prstGeom>
              <a:blipFill>
                <a:blip r:embed="rId6"/>
                <a:stretch>
                  <a:fillRect l="-22222" r="-22222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15BA298-D2C0-FA47-B0B8-8F2410B22C83}"/>
              </a:ext>
            </a:extLst>
          </p:cNvPr>
          <p:cNvCxnSpPr>
            <a:cxnSpLocks/>
            <a:stCxn id="2" idx="6"/>
            <a:endCxn id="2" idx="2"/>
          </p:cNvCxnSpPr>
          <p:nvPr/>
        </p:nvCxnSpPr>
        <p:spPr>
          <a:xfrm flipH="1">
            <a:off x="1475656" y="3119720"/>
            <a:ext cx="153355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7346ED1-714D-4F4B-8A69-2406859B3610}"/>
              </a:ext>
            </a:extLst>
          </p:cNvPr>
          <p:cNvCxnSpPr>
            <a:cxnSpLocks/>
            <a:stCxn id="2" idx="7"/>
          </p:cNvCxnSpPr>
          <p:nvPr/>
        </p:nvCxnSpPr>
        <p:spPr>
          <a:xfrm flipH="1" flipV="1">
            <a:off x="1700239" y="2583504"/>
            <a:ext cx="1084384" cy="2232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Овал 1">
            <a:extLst>
              <a:ext uri="{FF2B5EF4-FFF2-40B4-BE49-F238E27FC236}">
                <a16:creationId xmlns:a16="http://schemas.microsoft.com/office/drawing/2014/main" id="{D71C13E2-B4BC-584D-8C67-5F9A8157CF7E}"/>
              </a:ext>
            </a:extLst>
          </p:cNvPr>
          <p:cNvSpPr/>
          <p:nvPr/>
        </p:nvSpPr>
        <p:spPr>
          <a:xfrm>
            <a:off x="1475656" y="2392962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6009FB-E1B1-FB46-A66A-77BE0492099D}"/>
                  </a:ext>
                </a:extLst>
              </p:cNvPr>
              <p:cNvSpPr txBox="1"/>
              <p:nvPr/>
            </p:nvSpPr>
            <p:spPr>
              <a:xfrm flipH="1">
                <a:off x="2955918" y="2936277"/>
                <a:ext cx="42498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6009FB-E1B1-FB46-A66A-77BE04920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955918" y="2936277"/>
                <a:ext cx="424986" cy="307777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AD2216-EA05-CD42-AD88-B799504A626B}"/>
                  </a:ext>
                </a:extLst>
              </p:cNvPr>
              <p:cNvSpPr txBox="1"/>
              <p:nvPr/>
            </p:nvSpPr>
            <p:spPr>
              <a:xfrm>
                <a:off x="1459953" y="230117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AD2216-EA05-CD42-AD88-B799504A6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953" y="2301171"/>
                <a:ext cx="221279" cy="307777"/>
              </a:xfrm>
              <a:prstGeom prst="rect">
                <a:avLst/>
              </a:prstGeom>
              <a:blipFill>
                <a:blip r:embed="rId8"/>
                <a:stretch>
                  <a:fillRect l="-21053" r="-15789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27D2D8-65B9-174A-A190-220A857E5EEF}"/>
                  </a:ext>
                </a:extLst>
              </p:cNvPr>
              <p:cNvSpPr txBox="1"/>
              <p:nvPr/>
            </p:nvSpPr>
            <p:spPr>
              <a:xfrm>
                <a:off x="2776257" y="2342031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27D2D8-65B9-174A-A190-220A857E5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257" y="2342031"/>
                <a:ext cx="243143" cy="307777"/>
              </a:xfrm>
              <a:prstGeom prst="rect">
                <a:avLst/>
              </a:prstGeom>
              <a:blipFill>
                <a:blip r:embed="rId9"/>
                <a:stretch>
                  <a:fillRect l="-20000" r="-20000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2D0FF98-278F-464E-AABB-CEE7EAF2E119}"/>
              </a:ext>
            </a:extLst>
          </p:cNvPr>
          <p:cNvSpPr txBox="1"/>
          <p:nvPr/>
        </p:nvSpPr>
        <p:spPr>
          <a:xfrm>
            <a:off x="1970292" y="2350131"/>
            <a:ext cx="55553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/>
            <a:r>
              <a:rPr lang="ru-RU" sz="1600" b="0" i="1" dirty="0">
                <a:latin typeface="Arial" panose="020B0604020202020204" pitchFamily="34" charset="0"/>
                <a:cs typeface="Arial" panose="020B0604020202020204" pitchFamily="34" charset="0"/>
              </a:rPr>
              <a:t>хорда</a:t>
            </a:r>
            <a:endParaRPr lang="ru-U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213701-EA5D-6B4A-8300-DFAA3CCA77BF}"/>
              </a:ext>
            </a:extLst>
          </p:cNvPr>
          <p:cNvSpPr txBox="1"/>
          <p:nvPr/>
        </p:nvSpPr>
        <p:spPr>
          <a:xfrm>
            <a:off x="1916687" y="2824385"/>
            <a:ext cx="76553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/>
            <a:r>
              <a:rPr lang="ru-RU" sz="1600" b="0" i="1" dirty="0">
                <a:latin typeface="Arial" panose="020B0604020202020204" pitchFamily="34" charset="0"/>
                <a:cs typeface="Arial" panose="020B0604020202020204" pitchFamily="34" charset="0"/>
              </a:rPr>
              <a:t>диаметр</a:t>
            </a:r>
            <a:endParaRPr lang="ru-U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065293-B8B1-E844-B90C-1E61475EB4C3}"/>
              </a:ext>
            </a:extLst>
          </p:cNvPr>
          <p:cNvSpPr txBox="1"/>
          <p:nvPr/>
        </p:nvSpPr>
        <p:spPr>
          <a:xfrm>
            <a:off x="1895707" y="3375311"/>
            <a:ext cx="55784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/>
            <a:r>
              <a:rPr lang="ru-RU" sz="1600" b="0" i="1" dirty="0">
                <a:latin typeface="Arial" panose="020B0604020202020204" pitchFamily="34" charset="0"/>
                <a:cs typeface="Arial" panose="020B0604020202020204" pitchFamily="34" charset="0"/>
              </a:rPr>
              <a:t>радиус</a:t>
            </a:r>
            <a:endParaRPr lang="ru-UZ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049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ПРЯМОЙ И ОКРУЖНОСТИ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en-US" sz="3200" b="1" dirty="0"/>
                  <a:t> </a:t>
                </a:r>
                <a:r>
                  <a:rPr lang="en-US" sz="3200" b="1" i="1" dirty="0"/>
                  <a:t> </a:t>
                </a:r>
                <a:r>
                  <a:rPr lang="en-US" sz="3200" b="1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𝑶𝑨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Рассмотрим три случая: </a:t>
            </a: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 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центра окружности до прямой больше радиуса окружности, то прямая и окружность не имеют общих точек.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B93B2AB-F125-7A4D-A4A8-97742CE786D6}"/>
              </a:ext>
            </a:extLst>
          </p:cNvPr>
          <p:cNvSpPr/>
          <p:nvPr/>
        </p:nvSpPr>
        <p:spPr>
          <a:xfrm>
            <a:off x="1979712" y="291899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64D3FE-D144-E84A-9D91-52340B30357B}"/>
              </a:ext>
            </a:extLst>
          </p:cNvPr>
          <p:cNvCxnSpPr>
            <a:cxnSpLocks/>
          </p:cNvCxnSpPr>
          <p:nvPr/>
        </p:nvCxnSpPr>
        <p:spPr>
          <a:xfrm flipV="1">
            <a:off x="2699792" y="2623033"/>
            <a:ext cx="0" cy="105081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/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blipFill>
                <a:blip r:embed="rId3"/>
                <a:stretch>
                  <a:fillRect l="-20000" r="-15000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/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/>
              <p:nvPr/>
            </p:nvSpPr>
            <p:spPr>
              <a:xfrm>
                <a:off x="2613472" y="2244201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472" y="2244201"/>
                <a:ext cx="222112" cy="307777"/>
              </a:xfrm>
              <a:prstGeom prst="rect">
                <a:avLst/>
              </a:prstGeom>
              <a:blipFill>
                <a:blip r:embed="rId5"/>
                <a:stretch>
                  <a:fillRect l="-21053" r="-21053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BE4CB83-E959-8F4D-86BE-CFF04BD8646C}"/>
              </a:ext>
            </a:extLst>
          </p:cNvPr>
          <p:cNvCxnSpPr>
            <a:cxnSpLocks/>
            <a:endCxn id="30" idx="2"/>
          </p:cNvCxnSpPr>
          <p:nvPr/>
        </p:nvCxnSpPr>
        <p:spPr>
          <a:xfrm flipH="1" flipV="1">
            <a:off x="2096154" y="2570873"/>
            <a:ext cx="603638" cy="110297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251BBCF-2477-4E4A-A649-87FC30B8EEB0}"/>
              </a:ext>
            </a:extLst>
          </p:cNvPr>
          <p:cNvCxnSpPr>
            <a:cxnSpLocks/>
          </p:cNvCxnSpPr>
          <p:nvPr/>
        </p:nvCxnSpPr>
        <p:spPr>
          <a:xfrm>
            <a:off x="1619672" y="2570873"/>
            <a:ext cx="2440086" cy="149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/>
              <p:nvPr/>
            </p:nvSpPr>
            <p:spPr>
              <a:xfrm>
                <a:off x="1979712" y="2263096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263096"/>
                <a:ext cx="232884" cy="307777"/>
              </a:xfrm>
              <a:prstGeom prst="rect">
                <a:avLst/>
              </a:prstGeom>
              <a:blipFill>
                <a:blip r:embed="rId6"/>
                <a:stretch>
                  <a:fillRect l="-26316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/>
              <p:nvPr/>
            </p:nvSpPr>
            <p:spPr>
              <a:xfrm>
                <a:off x="3741600" y="2271223"/>
                <a:ext cx="1476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600" y="2271223"/>
                <a:ext cx="147605" cy="307777"/>
              </a:xfrm>
              <a:prstGeom prst="rect">
                <a:avLst/>
              </a:prstGeom>
              <a:blipFill>
                <a:blip r:embed="rId7"/>
                <a:stretch>
                  <a:fillRect l="-38462" r="-3076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423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ПРЯМОЙ И ОКРУЖНОСТИ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en-US" sz="3200" b="1" dirty="0"/>
                  <a:t> </a:t>
                </a:r>
                <a:r>
                  <a:rPr lang="en-US" sz="3200" b="1" i="1" dirty="0"/>
                  <a:t> </a:t>
                </a:r>
                <a:r>
                  <a:rPr lang="en-US" sz="3200" b="1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𝑶𝑨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расстояние от центра окружности до прямой равно радиусу окружности, то эта прямая и окружность имеют только одну общую точку.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B93B2AB-F125-7A4D-A4A8-97742CE786D6}"/>
              </a:ext>
            </a:extLst>
          </p:cNvPr>
          <p:cNvSpPr/>
          <p:nvPr/>
        </p:nvSpPr>
        <p:spPr>
          <a:xfrm>
            <a:off x="1979712" y="291899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64D3FE-D144-E84A-9D91-52340B30357B}"/>
              </a:ext>
            </a:extLst>
          </p:cNvPr>
          <p:cNvCxnSpPr>
            <a:cxnSpLocks/>
            <a:endCxn id="10" idx="0"/>
          </p:cNvCxnSpPr>
          <p:nvPr/>
        </p:nvCxnSpPr>
        <p:spPr>
          <a:xfrm flipV="1">
            <a:off x="2699792" y="2918996"/>
            <a:ext cx="46695" cy="75485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/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blipFill>
                <a:blip r:embed="rId3"/>
                <a:stretch>
                  <a:fillRect l="-20000" r="-15000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/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/>
              <p:nvPr/>
            </p:nvSpPr>
            <p:spPr>
              <a:xfrm>
                <a:off x="2654462" y="259559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462" y="2595597"/>
                <a:ext cx="222112" cy="307777"/>
              </a:xfrm>
              <a:prstGeom prst="rect">
                <a:avLst/>
              </a:prstGeom>
              <a:blipFill>
                <a:blip r:embed="rId5"/>
                <a:stretch>
                  <a:fillRect l="-21053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BE4CB83-E959-8F4D-86BE-CFF04BD8646C}"/>
              </a:ext>
            </a:extLst>
          </p:cNvPr>
          <p:cNvCxnSpPr>
            <a:cxnSpLocks/>
          </p:cNvCxnSpPr>
          <p:nvPr/>
        </p:nvCxnSpPr>
        <p:spPr>
          <a:xfrm flipH="1" flipV="1">
            <a:off x="2251316" y="2918996"/>
            <a:ext cx="448477" cy="75485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251BBCF-2477-4E4A-A649-87FC30B8EEB0}"/>
              </a:ext>
            </a:extLst>
          </p:cNvPr>
          <p:cNvCxnSpPr>
            <a:cxnSpLocks/>
          </p:cNvCxnSpPr>
          <p:nvPr/>
        </p:nvCxnSpPr>
        <p:spPr>
          <a:xfrm flipV="1">
            <a:off x="1652940" y="2908055"/>
            <a:ext cx="2440086" cy="574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/>
              <p:nvPr/>
            </p:nvSpPr>
            <p:spPr>
              <a:xfrm>
                <a:off x="2134874" y="2595598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874" y="2595598"/>
                <a:ext cx="232884" cy="307777"/>
              </a:xfrm>
              <a:prstGeom prst="rect">
                <a:avLst/>
              </a:prstGeom>
              <a:blipFill>
                <a:blip r:embed="rId6"/>
                <a:stretch>
                  <a:fillRect l="-26316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/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blipFill>
                <a:blip r:embed="rId7"/>
                <a:stretch>
                  <a:fillRect l="-30769" r="-3076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5293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ВЗАИМНОЕ РАСПОЛОЖЕНИЕ ПРЯМОЙ И ОКРУЖНОСТИ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en-US" sz="3200" b="1" dirty="0"/>
                  <a:t> </a:t>
                </a:r>
                <a:r>
                  <a:rPr lang="en-US" sz="3200" b="1" i="1" dirty="0"/>
                  <a:t> </a:t>
                </a:r>
                <a:r>
                  <a:rPr lang="en-US" sz="3200" b="1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𝑶𝑨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070978" y="3481422"/>
                <a:ext cx="4587129" cy="9442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 3.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расстояние от центра окружности до прямой меньше радиусу окружности, то эта прямая и окружность пересекаются, т. е. имеют две общие точки.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B93B2AB-F125-7A4D-A4A8-97742CE786D6}"/>
              </a:ext>
            </a:extLst>
          </p:cNvPr>
          <p:cNvSpPr/>
          <p:nvPr/>
        </p:nvSpPr>
        <p:spPr>
          <a:xfrm>
            <a:off x="1979712" y="291899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64D3FE-D144-E84A-9D91-52340B30357B}"/>
              </a:ext>
            </a:extLst>
          </p:cNvPr>
          <p:cNvCxnSpPr>
            <a:cxnSpLocks/>
          </p:cNvCxnSpPr>
          <p:nvPr/>
        </p:nvCxnSpPr>
        <p:spPr>
          <a:xfrm flipV="1">
            <a:off x="2699792" y="3116982"/>
            <a:ext cx="32238" cy="55686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/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2C8793-3756-0548-A4F9-F40114AF8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blipFill>
                <a:blip r:embed="rId3"/>
                <a:stretch>
                  <a:fillRect l="-20000" r="-15000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/>
              <p:nvPr/>
            </p:nvSpPr>
            <p:spPr>
              <a:xfrm>
                <a:off x="2755559" y="3161079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CE565-AC83-9C43-9E19-089843173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559" y="3161079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2222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/>
              <p:nvPr/>
            </p:nvSpPr>
            <p:spPr>
              <a:xfrm>
                <a:off x="2034850" y="2827098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A1FF2-4DDA-C44B-B115-031350113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850" y="2827098"/>
                <a:ext cx="222112" cy="307777"/>
              </a:xfrm>
              <a:prstGeom prst="rect">
                <a:avLst/>
              </a:prstGeom>
              <a:blipFill>
                <a:blip r:embed="rId5"/>
                <a:stretch>
                  <a:fillRect l="-27778" r="-22222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BE4CB83-E959-8F4D-86BE-CFF04BD8646C}"/>
              </a:ext>
            </a:extLst>
          </p:cNvPr>
          <p:cNvCxnSpPr>
            <a:cxnSpLocks/>
          </p:cNvCxnSpPr>
          <p:nvPr/>
        </p:nvCxnSpPr>
        <p:spPr>
          <a:xfrm flipH="1" flipV="1">
            <a:off x="2269030" y="3134875"/>
            <a:ext cx="430764" cy="53897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251BBCF-2477-4E4A-A649-87FC30B8EEB0}"/>
              </a:ext>
            </a:extLst>
          </p:cNvPr>
          <p:cNvCxnSpPr>
            <a:cxnSpLocks/>
          </p:cNvCxnSpPr>
          <p:nvPr/>
        </p:nvCxnSpPr>
        <p:spPr>
          <a:xfrm flipV="1">
            <a:off x="1652940" y="3116982"/>
            <a:ext cx="2440086" cy="574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/>
              <p:nvPr/>
            </p:nvSpPr>
            <p:spPr>
              <a:xfrm>
                <a:off x="3249136" y="2811243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98C799-3DA3-E640-8449-CB2739948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136" y="2811243"/>
                <a:ext cx="232884" cy="307777"/>
              </a:xfrm>
              <a:prstGeom prst="rect">
                <a:avLst/>
              </a:prstGeom>
              <a:blipFill>
                <a:blip r:embed="rId6"/>
                <a:stretch>
                  <a:fillRect l="-20000" r="-15000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/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59382E-D910-5640-92B9-25C734449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blipFill>
                <a:blip r:embed="rId7"/>
                <a:stretch>
                  <a:fillRect l="-30769" r="-3076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DB505F-8E77-844C-AF33-7704C08E8739}"/>
                  </a:ext>
                </a:extLst>
              </p:cNvPr>
              <p:cNvSpPr txBox="1"/>
              <p:nvPr/>
            </p:nvSpPr>
            <p:spPr>
              <a:xfrm>
                <a:off x="2590726" y="2809205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DB505F-8E77-844C-AF33-7704C08E87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726" y="2809205"/>
                <a:ext cx="221279" cy="307777"/>
              </a:xfrm>
              <a:prstGeom prst="rect">
                <a:avLst/>
              </a:prstGeom>
              <a:blipFill>
                <a:blip r:embed="rId8"/>
                <a:stretch>
                  <a:fillRect l="-27778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122F20B-5E83-0049-84DB-1EE6BF647790}"/>
              </a:ext>
            </a:extLst>
          </p:cNvPr>
          <p:cNvCxnSpPr>
            <a:cxnSpLocks/>
          </p:cNvCxnSpPr>
          <p:nvPr/>
        </p:nvCxnSpPr>
        <p:spPr>
          <a:xfrm flipV="1">
            <a:off x="2699792" y="3134875"/>
            <a:ext cx="544043" cy="53897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901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КАСАТЕЛЬНАЯ К ОКРУЖНОСТИ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3975236" y="2988979"/>
                <a:ext cx="4397762" cy="1313548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en-US" sz="3200" dirty="0"/>
                  <a:t> </a:t>
                </a:r>
                <a:r>
                  <a:rPr lang="en-US" sz="3200" i="1" dirty="0"/>
                  <a:t> </a:t>
                </a:r>
                <a:r>
                  <a:rPr lang="en-US" sz="32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/>
                  <a:t>– касательная к окружности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ru-RU" sz="2400" dirty="0"/>
                  <a:t> - точка касания</a:t>
                </a:r>
                <a:endParaRPr lang="en-US" sz="2400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975236" y="2988979"/>
                <a:ext cx="4397762" cy="1313548"/>
              </a:xfrm>
              <a:prstGeom prst="rect">
                <a:avLst/>
              </a:prstGeom>
              <a:blipFill>
                <a:blip r:embed="rId2"/>
                <a:stretch>
                  <a:fillRect l="-575" r="-287" b="-105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04984" y="915566"/>
            <a:ext cx="885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Прямая имеющая с окружностью только одну общую точку, называется 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касательной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 этой окружности, а их общая точка называется </a:t>
            </a:r>
            <a:r>
              <a:rPr lang="ru-RU" sz="20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точкой касания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прямой и окружности. </a:t>
            </a:r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EF71EF6-8DC2-EA47-8529-49565435C7D3}"/>
              </a:ext>
            </a:extLst>
          </p:cNvPr>
          <p:cNvSpPr/>
          <p:nvPr/>
        </p:nvSpPr>
        <p:spPr>
          <a:xfrm>
            <a:off x="1979712" y="291899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7EF8F50-260F-6A4F-B983-CC27B4FC92D7}"/>
              </a:ext>
            </a:extLst>
          </p:cNvPr>
          <p:cNvCxnSpPr>
            <a:cxnSpLocks/>
            <a:endCxn id="19" idx="0"/>
          </p:cNvCxnSpPr>
          <p:nvPr/>
        </p:nvCxnSpPr>
        <p:spPr>
          <a:xfrm flipV="1">
            <a:off x="2699792" y="2918996"/>
            <a:ext cx="46695" cy="75485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773A8D-CF58-B041-B685-3D35C572E5C3}"/>
                  </a:ext>
                </a:extLst>
              </p:cNvPr>
              <p:cNvSpPr txBox="1"/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773A8D-CF58-B041-B685-3D35C572E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14" y="3645753"/>
                <a:ext cx="237116" cy="307777"/>
              </a:xfrm>
              <a:prstGeom prst="rect">
                <a:avLst/>
              </a:prstGeom>
              <a:blipFill>
                <a:blip r:embed="rId3"/>
                <a:stretch>
                  <a:fillRect l="-20000" r="-15000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4BA868-74F6-9A4C-A5C9-F9B8A720B474}"/>
                  </a:ext>
                </a:extLst>
              </p:cNvPr>
              <p:cNvSpPr txBox="1"/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4BA868-74F6-9A4C-A5C9-F9B8A720B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518" y="3076900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F1AC064-3ACB-6141-8BF9-E6CBD756A4CA}"/>
                  </a:ext>
                </a:extLst>
              </p:cNvPr>
              <p:cNvSpPr txBox="1"/>
              <p:nvPr/>
            </p:nvSpPr>
            <p:spPr>
              <a:xfrm>
                <a:off x="2654462" y="259559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F1AC064-3ACB-6141-8BF9-E6CBD756A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462" y="2595597"/>
                <a:ext cx="222112" cy="307777"/>
              </a:xfrm>
              <a:prstGeom prst="rect">
                <a:avLst/>
              </a:prstGeom>
              <a:blipFill>
                <a:blip r:embed="rId5"/>
                <a:stretch>
                  <a:fillRect l="-21053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079FF21-9513-2644-9B93-E06C8A98A544}"/>
              </a:ext>
            </a:extLst>
          </p:cNvPr>
          <p:cNvCxnSpPr>
            <a:cxnSpLocks/>
          </p:cNvCxnSpPr>
          <p:nvPr/>
        </p:nvCxnSpPr>
        <p:spPr>
          <a:xfrm flipH="1" flipV="1">
            <a:off x="2251316" y="2918996"/>
            <a:ext cx="448477" cy="75485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9E5884A-E5E5-2D43-96E6-85F3AE7071D9}"/>
              </a:ext>
            </a:extLst>
          </p:cNvPr>
          <p:cNvCxnSpPr>
            <a:cxnSpLocks/>
          </p:cNvCxnSpPr>
          <p:nvPr/>
        </p:nvCxnSpPr>
        <p:spPr>
          <a:xfrm flipV="1">
            <a:off x="1652940" y="2908055"/>
            <a:ext cx="2440086" cy="574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6D5E0E-D875-E049-A1FD-EE2A9AD2881E}"/>
                  </a:ext>
                </a:extLst>
              </p:cNvPr>
              <p:cNvSpPr txBox="1"/>
              <p:nvPr/>
            </p:nvSpPr>
            <p:spPr>
              <a:xfrm>
                <a:off x="2134874" y="2595598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6D5E0E-D875-E049-A1FD-EE2A9AD28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874" y="2595598"/>
                <a:ext cx="232884" cy="307777"/>
              </a:xfrm>
              <a:prstGeom prst="rect">
                <a:avLst/>
              </a:prstGeom>
              <a:blipFill>
                <a:blip r:embed="rId6"/>
                <a:stretch>
                  <a:fillRect l="-26316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8503EB7-3D0D-4D4E-BD63-B5DFCD7ADC8D}"/>
                  </a:ext>
                </a:extLst>
              </p:cNvPr>
              <p:cNvSpPr txBox="1"/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8503EB7-3D0D-4D4E-BD63-B5DFCD7AD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572353"/>
                <a:ext cx="147605" cy="307777"/>
              </a:xfrm>
              <a:prstGeom prst="rect">
                <a:avLst/>
              </a:prstGeom>
              <a:blipFill>
                <a:blip r:embed="rId7"/>
                <a:stretch>
                  <a:fillRect l="-30769" r="-3076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619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КАСАТЕЛЬНАЯ К ОКРУЖНОСТИ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12461" y="1563638"/>
            <a:ext cx="885950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Касательная к окружности перпендикулярна радиусу, проведенному к точке касания. </a:t>
            </a:r>
            <a:endParaRPr 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U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UZ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еорема 2. </a:t>
            </a:r>
            <a:r>
              <a:rPr lang="ru-UZ" sz="2400" dirty="0">
                <a:latin typeface="Arial" panose="020B0604020202020204" pitchFamily="34" charset="0"/>
                <a:cs typeface="Arial" panose="020B0604020202020204" pitchFamily="34" charset="0"/>
              </a:rPr>
              <a:t>Если прямая проходит через конец радиуса, лежащий на окружности, и перпендикулярна этому радиусу, то она является касательной. </a:t>
            </a:r>
          </a:p>
          <a:p>
            <a:endParaRPr 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48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4984" y="235117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Катеты прямоугольного треугольника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=90°)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и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Проведена окружность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 с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Каково взаимное расположение прямой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этой окружности?</a:t>
                </a:r>
              </a:p>
              <a:p>
                <a:pPr algn="just"/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</m:t>
                    </m:r>
                  </m:oMath>
                </a14:m>
                <a:r>
                  <a:rPr lang="ru-RU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2862322"/>
              </a:xfrm>
              <a:prstGeom prst="rect">
                <a:avLst/>
              </a:prstGeom>
              <a:blipFill>
                <a:blip r:embed="rId2"/>
                <a:stretch>
                  <a:fillRect l="-715" t="-1327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3644CE74-48CA-7A4A-917E-154CDC894D1B}"/>
              </a:ext>
            </a:extLst>
          </p:cNvPr>
          <p:cNvSpPr/>
          <p:nvPr/>
        </p:nvSpPr>
        <p:spPr>
          <a:xfrm>
            <a:off x="1416481" y="3337679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1F26F38-2481-284F-9553-FE54AD2630D1}"/>
              </a:ext>
            </a:extLst>
          </p:cNvPr>
          <p:cNvCxnSpPr>
            <a:cxnSpLocks/>
          </p:cNvCxnSpPr>
          <p:nvPr/>
        </p:nvCxnSpPr>
        <p:spPr>
          <a:xfrm flipH="1" flipV="1">
            <a:off x="2136561" y="2963818"/>
            <a:ext cx="7689" cy="115037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91F0AA7-7966-134D-8E53-7DC1330483E8}"/>
              </a:ext>
            </a:extLst>
          </p:cNvPr>
          <p:cNvCxnSpPr>
            <a:cxnSpLocks/>
          </p:cNvCxnSpPr>
          <p:nvPr/>
        </p:nvCxnSpPr>
        <p:spPr>
          <a:xfrm>
            <a:off x="2136561" y="2963818"/>
            <a:ext cx="1224136" cy="112871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0A9A9A5-7B34-9D4F-AC00-F6EF280E3BEE}"/>
              </a:ext>
            </a:extLst>
          </p:cNvPr>
          <p:cNvCxnSpPr>
            <a:cxnSpLocks/>
          </p:cNvCxnSpPr>
          <p:nvPr/>
        </p:nvCxnSpPr>
        <p:spPr>
          <a:xfrm flipV="1">
            <a:off x="2136561" y="4093735"/>
            <a:ext cx="1224136" cy="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062A36-4DAA-604B-834A-9DF3B83E8DF6}"/>
                  </a:ext>
                </a:extLst>
              </p:cNvPr>
              <p:cNvSpPr txBox="1"/>
              <p:nvPr/>
            </p:nvSpPr>
            <p:spPr>
              <a:xfrm>
                <a:off x="1935449" y="4064436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062A36-4DAA-604B-834A-9DF3B83E8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449" y="4064436"/>
                <a:ext cx="221279" cy="307777"/>
              </a:xfrm>
              <a:prstGeom prst="rect">
                <a:avLst/>
              </a:prstGeom>
              <a:blipFill>
                <a:blip r:embed="rId3"/>
                <a:stretch>
                  <a:fillRect l="-27778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E8F60F-B5B5-4A4C-8006-F63165749470}"/>
                  </a:ext>
                </a:extLst>
              </p:cNvPr>
              <p:cNvSpPr txBox="1"/>
              <p:nvPr/>
            </p:nvSpPr>
            <p:spPr>
              <a:xfrm>
                <a:off x="1960405" y="2672850"/>
                <a:ext cx="1320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E8F60F-B5B5-4A4C-8006-F63165749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405" y="2672850"/>
                <a:ext cx="132002" cy="307777"/>
              </a:xfrm>
              <a:prstGeom prst="rect">
                <a:avLst/>
              </a:prstGeom>
              <a:blipFill>
                <a:blip r:embed="rId4"/>
                <a:stretch>
                  <a:fillRect l="-63636" r="-8181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71D71B-679D-544A-BE48-46C24530A8E7}"/>
                  </a:ext>
                </a:extLst>
              </p:cNvPr>
              <p:cNvSpPr txBox="1"/>
              <p:nvPr/>
            </p:nvSpPr>
            <p:spPr>
              <a:xfrm>
                <a:off x="3189525" y="3902123"/>
                <a:ext cx="5681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71D71B-679D-544A-BE48-46C24530A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525" y="3902123"/>
                <a:ext cx="568192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9F744-A999-374B-BEEC-90EEF7A92E4B}"/>
                  </a:ext>
                </a:extLst>
              </p:cNvPr>
              <p:cNvSpPr txBox="1"/>
              <p:nvPr/>
            </p:nvSpPr>
            <p:spPr>
              <a:xfrm>
                <a:off x="3681108" y="1937874"/>
                <a:ext cx="5134644" cy="3026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∡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𝑂𝐶𝐵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прямоугольный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𝑂𝐴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Проводим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=3∙4:5=2,4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касательная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9F744-A999-374B-BEEC-90EEF7A92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108" y="1937874"/>
                <a:ext cx="5134644" cy="3026791"/>
              </a:xfrm>
              <a:prstGeom prst="rect">
                <a:avLst/>
              </a:prstGeom>
              <a:blipFill>
                <a:blip r:embed="rId6"/>
                <a:stretch>
                  <a:fillRect l="-1232" t="-12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F399631E-D38D-7B4C-8248-6F2409EA8326}"/>
              </a:ext>
            </a:extLst>
          </p:cNvPr>
          <p:cNvCxnSpPr>
            <a:cxnSpLocks/>
          </p:cNvCxnSpPr>
          <p:nvPr/>
        </p:nvCxnSpPr>
        <p:spPr>
          <a:xfrm rot="16200000" flipV="1">
            <a:off x="2042331" y="3848637"/>
            <a:ext cx="345351" cy="156890"/>
          </a:xfrm>
          <a:prstGeom prst="bentConnector3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345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19358</TotalTime>
  <Words>580</Words>
  <Application>Microsoft Macintosh PowerPoint</Application>
  <PresentationFormat>Экран (16:9)</PresentationFormat>
  <Paragraphs>121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1442</cp:revision>
  <dcterms:created xsi:type="dcterms:W3CDTF">2020-04-09T07:32:19Z</dcterms:created>
  <dcterms:modified xsi:type="dcterms:W3CDTF">2021-02-21T13:23:18Z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