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306" r:id="rId2"/>
    <p:sldId id="1611" r:id="rId3"/>
    <p:sldId id="1616" r:id="rId4"/>
    <p:sldId id="1617" r:id="rId5"/>
    <p:sldId id="1618" r:id="rId6"/>
    <p:sldId id="1619" r:id="rId7"/>
    <p:sldId id="1620" r:id="rId8"/>
    <p:sldId id="1621" r:id="rId9"/>
    <p:sldId id="1622" r:id="rId10"/>
    <p:sldId id="1623" r:id="rId11"/>
    <p:sldId id="1536" r:id="rId12"/>
  </p:sldIdLst>
  <p:sldSz cx="9144000" cy="5143500" type="screen16x9"/>
  <p:notesSz cx="5765800" cy="3244850"/>
  <p:custDataLst>
    <p:tags r:id="rId14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18" autoAdjust="0"/>
    <p:restoredTop sz="94584" autoAdjust="0"/>
  </p:normalViewPr>
  <p:slideViewPr>
    <p:cSldViewPr>
      <p:cViewPr>
        <p:scale>
          <a:sx n="143" d="100"/>
          <a:sy n="143" d="100"/>
        </p:scale>
        <p:origin x="352" y="88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5318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68925" y="2387250"/>
            <a:ext cx="3636600" cy="22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96468430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ransition spd="slow">
    <p:wipe/>
  </p:transition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19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9.png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16.png"/><Relationship Id="rId7" Type="http://schemas.openxmlformats.org/officeDocument/2006/relationships/image" Target="../media/image2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2386"/>
            <a:ext cx="9144000" cy="129799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19" dirty="0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1385647" y="243913"/>
            <a:ext cx="5497998" cy="793770"/>
          </a:xfrm>
          <a:prstGeom prst="rect">
            <a:avLst/>
          </a:prstGeom>
        </p:spPr>
        <p:txBody>
          <a:bodyPr spcFirstLastPara="1" vert="horz" wrap="square" lIns="0" tIns="19013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16533" algn="ctr">
              <a:lnSpc>
                <a:spcPct val="100000"/>
              </a:lnSpc>
              <a:spcBef>
                <a:spcPts val="149"/>
              </a:spcBef>
            </a:pPr>
            <a:r>
              <a:rPr lang="ru-RU" sz="49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lang="en-US" sz="49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7329984" y="2280888"/>
            <a:ext cx="1387211" cy="183288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38" dirty="0"/>
          </a:p>
        </p:txBody>
      </p:sp>
      <p:sp>
        <p:nvSpPr>
          <p:cNvPr id="16" name="TextBox 15"/>
          <p:cNvSpPr txBox="1"/>
          <p:nvPr/>
        </p:nvSpPr>
        <p:spPr>
          <a:xfrm>
            <a:off x="858221" y="1688830"/>
            <a:ext cx="6456323" cy="389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131"/>
            <a:r>
              <a:rPr lang="ru-RU" sz="3200" b="1" dirty="0">
                <a:solidFill>
                  <a:srgbClr val="002060"/>
                </a:solidFill>
                <a:latin typeface="Arial"/>
                <a:cs typeface="Arial"/>
              </a:rPr>
              <a:t>ВЗАИМНОЕ РАССПОЛОЖЕНИЕ ПРЯМОЙ И ОКРУЖНОСТИ. КАСАТЕЛЬНАЯ К ОКРУЖНОСТИ И ЕЕ СВОЙСТВА. </a:t>
            </a:r>
          </a:p>
          <a:p>
            <a:pPr marL="20131"/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algn="ctr"/>
            <a:endParaRPr lang="en-US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6691" y="1469330"/>
            <a:ext cx="545421" cy="67189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9" name="Прямоугольник 8"/>
          <p:cNvSpPr/>
          <p:nvPr/>
        </p:nvSpPr>
        <p:spPr>
          <a:xfrm>
            <a:off x="346691" y="2279280"/>
            <a:ext cx="545421" cy="230869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624548" y="271423"/>
            <a:ext cx="699000" cy="73875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endParaRPr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945744" y="298787"/>
            <a:ext cx="1857773" cy="702078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класс</a:t>
            </a:r>
          </a:p>
        </p:txBody>
      </p:sp>
    </p:spTree>
    <p:extLst>
      <p:ext uri="{BB962C8B-B14F-4D97-AF65-F5344CB8AC3E}">
        <p14:creationId xmlns:p14="http://schemas.microsoft.com/office/powerpoint/2010/main" val="407840829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104984" y="235117"/>
            <a:ext cx="8979617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2ADE061-CAFC-6846-BE48-70E786FC9C92}"/>
                  </a:ext>
                </a:extLst>
              </p:cNvPr>
              <p:cNvSpPr txBox="1"/>
              <p:nvPr/>
            </p:nvSpPr>
            <p:spPr>
              <a:xfrm>
                <a:off x="104984" y="915566"/>
                <a:ext cx="8859503" cy="2554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4 (стр. 131).  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Прямая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</m:t>
                    </m:r>
                  </m:oMath>
                </a14:m>
                <a:r>
                  <a:rPr 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касается окружности с центром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𝑂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радиусом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 </a:t>
                </a:r>
                <a14:m>
                  <m:oMath xmlns:m="http://schemas.openxmlformats.org/officeDocument/2006/math"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𝑂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ru-RU" sz="2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если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</m:t>
                    </m:r>
                    <m:r>
                      <a:rPr lang="ru-RU" sz="2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=24</m:t>
                    </m:r>
                  </m:oMath>
                </a14:m>
                <a:r>
                  <a:rPr 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см, а радиус окружности равен 7 см. </a:t>
                </a:r>
              </a:p>
              <a:p>
                <a:pPr algn="just"/>
                <a:endParaRPr 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Дано: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</m:t>
                    </m:r>
                    <m:r>
                      <a:rPr lang="ru-RU" sz="20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=24</m:t>
                    </m:r>
                  </m:oMath>
                </a14:m>
                <a:r>
                  <a:rPr 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см</a:t>
                </a: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=7</m:t>
                    </m:r>
                  </m:oMath>
                </a14:m>
                <a:r>
                  <a:rPr 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см</a:t>
                </a:r>
              </a:p>
              <a:p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𝑂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2ADE061-CAFC-6846-BE48-70E786FC9C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984" y="915566"/>
                <a:ext cx="8859503" cy="2554545"/>
              </a:xfrm>
              <a:prstGeom prst="rect">
                <a:avLst/>
              </a:prstGeom>
              <a:blipFill>
                <a:blip r:embed="rId2"/>
                <a:stretch>
                  <a:fillRect l="-715" t="-1485" r="-57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Овал 4">
            <a:extLst>
              <a:ext uri="{FF2B5EF4-FFF2-40B4-BE49-F238E27FC236}">
                <a16:creationId xmlns:a16="http://schemas.microsoft.com/office/drawing/2014/main" id="{3644CE74-48CA-7A4A-917E-154CDC894D1B}"/>
              </a:ext>
            </a:extLst>
          </p:cNvPr>
          <p:cNvSpPr/>
          <p:nvPr/>
        </p:nvSpPr>
        <p:spPr>
          <a:xfrm>
            <a:off x="1907704" y="3055080"/>
            <a:ext cx="1533550" cy="1453515"/>
          </a:xfrm>
          <a:prstGeom prst="ellipse">
            <a:avLst/>
          </a:prstGeom>
          <a:noFill/>
          <a:ln>
            <a:solidFill>
              <a:srgbClr val="00A8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41F26F38-2481-284F-9553-FE54AD2630D1}"/>
              </a:ext>
            </a:extLst>
          </p:cNvPr>
          <p:cNvCxnSpPr>
            <a:cxnSpLocks/>
          </p:cNvCxnSpPr>
          <p:nvPr/>
        </p:nvCxnSpPr>
        <p:spPr>
          <a:xfrm flipV="1">
            <a:off x="2627784" y="3055080"/>
            <a:ext cx="0" cy="754854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291F0AA7-7966-134D-8E53-7DC1330483E8}"/>
              </a:ext>
            </a:extLst>
          </p:cNvPr>
          <p:cNvCxnSpPr>
            <a:cxnSpLocks/>
          </p:cNvCxnSpPr>
          <p:nvPr/>
        </p:nvCxnSpPr>
        <p:spPr>
          <a:xfrm flipV="1">
            <a:off x="1475656" y="2839057"/>
            <a:ext cx="2376264" cy="43204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70A9A9A5-7B34-9D4F-AC00-F6EF280E3BEE}"/>
              </a:ext>
            </a:extLst>
          </p:cNvPr>
          <p:cNvCxnSpPr>
            <a:cxnSpLocks/>
          </p:cNvCxnSpPr>
          <p:nvPr/>
        </p:nvCxnSpPr>
        <p:spPr>
          <a:xfrm flipV="1">
            <a:off x="2627784" y="2839057"/>
            <a:ext cx="1224136" cy="972079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1062A36-4DAA-604B-834A-9DF3B83E8DF6}"/>
                  </a:ext>
                </a:extLst>
              </p:cNvPr>
              <p:cNvSpPr txBox="1"/>
              <p:nvPr/>
            </p:nvSpPr>
            <p:spPr>
              <a:xfrm>
                <a:off x="2426672" y="3781837"/>
                <a:ext cx="23711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0" i="1" smtClean="0">
                          <a:latin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1062A36-4DAA-604B-834A-9DF3B83E8D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6672" y="3781837"/>
                <a:ext cx="237116" cy="307777"/>
              </a:xfrm>
              <a:prstGeom prst="rect">
                <a:avLst/>
              </a:prstGeom>
              <a:blipFill>
                <a:blip r:embed="rId3"/>
                <a:stretch>
                  <a:fillRect l="-26316" r="-21053" b="-384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BE8F60F-B5B5-4A4C-8006-F63165749470}"/>
                  </a:ext>
                </a:extLst>
              </p:cNvPr>
              <p:cNvSpPr txBox="1"/>
              <p:nvPr/>
            </p:nvSpPr>
            <p:spPr>
              <a:xfrm>
                <a:off x="2457978" y="2691526"/>
                <a:ext cx="22211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BE8F60F-B5B5-4A4C-8006-F631657494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7978" y="2691526"/>
                <a:ext cx="222112" cy="307777"/>
              </a:xfrm>
              <a:prstGeom prst="rect">
                <a:avLst/>
              </a:prstGeom>
              <a:blipFill>
                <a:blip r:embed="rId4"/>
                <a:stretch>
                  <a:fillRect l="-21053" r="-21053" b="-4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271D71B-679D-544A-BE48-46C24530A8E7}"/>
                  </a:ext>
                </a:extLst>
              </p:cNvPr>
              <p:cNvSpPr txBox="1"/>
              <p:nvPr/>
            </p:nvSpPr>
            <p:spPr>
              <a:xfrm>
                <a:off x="3585547" y="2527331"/>
                <a:ext cx="568192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271D71B-679D-544A-BE48-46C24530A8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5547" y="2527331"/>
                <a:ext cx="568192" cy="307777"/>
              </a:xfrm>
              <a:prstGeom prst="rect">
                <a:avLst/>
              </a:prstGeom>
              <a:blipFill>
                <a:blip r:embed="rId5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6F9F744-A999-374B-BEEC-90EEF7A92E4B}"/>
                  </a:ext>
                </a:extLst>
              </p:cNvPr>
              <p:cNvSpPr txBox="1"/>
              <p:nvPr/>
            </p:nvSpPr>
            <p:spPr>
              <a:xfrm>
                <a:off x="4313128" y="2146581"/>
                <a:ext cx="4788242" cy="30230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</a:t>
                </a:r>
                <a:r>
                  <a:rPr 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ешение. </a:t>
                </a: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𝑂𝐴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ru-UZ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∡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∆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𝑂𝐴𝐵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𝑂𝐴𝐵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прямоугольный</a:t>
                </a:r>
              </a:p>
              <a:p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По теореме Пифагора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𝑂𝐵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𝑂𝐴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𝑂𝐵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𝐴𝐵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𝑂𝐴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24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7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=25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с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UZ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6F9F744-A999-374B-BEEC-90EEF7A92E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3128" y="2146581"/>
                <a:ext cx="4788242" cy="3023072"/>
              </a:xfrm>
              <a:prstGeom prst="rect">
                <a:avLst/>
              </a:prstGeom>
              <a:blipFill>
                <a:blip r:embed="rId6"/>
                <a:stretch>
                  <a:fillRect l="-1323" t="-833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Соединительная линия уступом 19">
            <a:extLst>
              <a:ext uri="{FF2B5EF4-FFF2-40B4-BE49-F238E27FC236}">
                <a16:creationId xmlns:a16="http://schemas.microsoft.com/office/drawing/2014/main" id="{F399631E-D38D-7B4C-8248-6F2409EA8326}"/>
              </a:ext>
            </a:extLst>
          </p:cNvPr>
          <p:cNvCxnSpPr/>
          <p:nvPr/>
        </p:nvCxnSpPr>
        <p:spPr>
          <a:xfrm rot="5400000">
            <a:off x="2591780" y="3091084"/>
            <a:ext cx="216024" cy="144016"/>
          </a:xfrm>
          <a:prstGeom prst="bentConnector3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00291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333479"/>
            <a:ext cx="3384376" cy="216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11843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ЗАДАНИЯ ДЛЯ САМОСТОЯТЕЛЬНОГО РЕШЕНИЯ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915566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3600" b="1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ешить</a:t>
            </a: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задачу № 8</a:t>
            </a:r>
          </a:p>
          <a:p>
            <a:pPr algn="ctr"/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странице 131</a:t>
            </a:r>
          </a:p>
        </p:txBody>
      </p:sp>
    </p:spTree>
    <p:extLst>
      <p:ext uri="{BB962C8B-B14F-4D97-AF65-F5344CB8AC3E}">
        <p14:creationId xmlns:p14="http://schemas.microsoft.com/office/powerpoint/2010/main" val="1173143392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11843"/>
            <a:ext cx="8835601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600" b="1" kern="0" dirty="0"/>
              <a:t>РЕШЕНИЕ ЗАДАЧ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4225803" y="1851670"/>
            <a:ext cx="4587129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2ADE061-CAFC-6846-BE48-70E786FC9C92}"/>
                  </a:ext>
                </a:extLst>
              </p:cNvPr>
              <p:cNvSpPr txBox="1"/>
              <p:nvPr/>
            </p:nvSpPr>
            <p:spPr>
              <a:xfrm>
                <a:off x="107504" y="843558"/>
                <a:ext cx="8640960" cy="2582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</a:t>
                </a:r>
                <a:r>
                  <a:rPr 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 (стр. 126). 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 площадь квадрата, периметр которого равен периметру прямоугольника со сторонами 27 см и 21 см. </a:t>
                </a:r>
                <a:endParaRPr 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Дано:</a:t>
                </a:r>
                <a:endParaRPr lang="en-US" sz="20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UZ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</m:t>
                        </m:r>
                      </m:e>
                      <m:sub>
                        <m:r>
                          <a:rPr lang="ru-RU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кв</m:t>
                        </m:r>
                      </m:sub>
                    </m:sSub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ru-RU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</m:t>
                        </m:r>
                      </m:e>
                      <m:sub>
                        <m:r>
                          <a:rPr lang="ru-RU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пр</m:t>
                        </m:r>
                      </m:sub>
                    </m:sSub>
                  </m:oMath>
                </a14:m>
                <a:r>
                  <a:rPr lang="ru-UZ" sz="20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=27 с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</m:t>
                    </m:r>
                  </m:oMath>
                </a14:m>
                <a:r>
                  <a:rPr lang="ru-RU" sz="20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=21 с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</m:t>
                    </m:r>
                  </m:oMath>
                </a14:m>
                <a:r>
                  <a:rPr lang="ru-UZ" sz="20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UZ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к</m:t>
                        </m:r>
                        <m:r>
                          <a:rPr lang="ru-RU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в</m:t>
                        </m:r>
                      </m:sub>
                    </m:sSub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ru-UZ" sz="20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2ADE061-CAFC-6846-BE48-70E786FC9C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843558"/>
                <a:ext cx="8640960" cy="2582054"/>
              </a:xfrm>
              <a:prstGeom prst="rect">
                <a:avLst/>
              </a:prstGeom>
              <a:blipFill>
                <a:blip r:embed="rId2"/>
                <a:stretch>
                  <a:fillRect l="-734" t="-1471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4035EAE-F033-0B42-84B7-C7DE20BB214B}"/>
              </a:ext>
            </a:extLst>
          </p:cNvPr>
          <p:cNvSpPr/>
          <p:nvPr/>
        </p:nvSpPr>
        <p:spPr>
          <a:xfrm>
            <a:off x="1907704" y="1851670"/>
            <a:ext cx="1728192" cy="9361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4DD6C47-C55A-2241-9725-84D144B73D5C}"/>
              </a:ext>
            </a:extLst>
          </p:cNvPr>
          <p:cNvSpPr/>
          <p:nvPr/>
        </p:nvSpPr>
        <p:spPr>
          <a:xfrm>
            <a:off x="1907704" y="3106693"/>
            <a:ext cx="936104" cy="936104"/>
          </a:xfrm>
          <a:prstGeom prst="rect">
            <a:avLst/>
          </a:prstGeom>
          <a:noFill/>
          <a:ln w="38100">
            <a:solidFill>
              <a:srgbClr val="00A8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54AA93DF-8A0C-CC4A-A0B7-BB6443F12900}"/>
                  </a:ext>
                </a:extLst>
              </p:cNvPr>
              <p:cNvSpPr/>
              <p:nvPr/>
            </p:nvSpPr>
            <p:spPr>
              <a:xfrm>
                <a:off x="2496263" y="2592683"/>
                <a:ext cx="51687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𝑎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54AA93DF-8A0C-CC4A-A0B7-BB6443F129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6263" y="2592683"/>
                <a:ext cx="516873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E3DA24F6-681C-7646-BF74-44F9DF356AFA}"/>
                  </a:ext>
                </a:extLst>
              </p:cNvPr>
              <p:cNvSpPr/>
              <p:nvPr/>
            </p:nvSpPr>
            <p:spPr>
              <a:xfrm>
                <a:off x="3584635" y="1974480"/>
                <a:ext cx="5078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𝑏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E3DA24F6-681C-7646-BF74-44F9DF356A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4635" y="1974480"/>
                <a:ext cx="507896" cy="584775"/>
              </a:xfrm>
              <a:prstGeom prst="rect">
                <a:avLst/>
              </a:prstGeom>
              <a:blipFill>
                <a:blip r:embed="rId4"/>
                <a:stretch>
                  <a:fillRect l="-2439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F01E03A8-851A-F941-8591-B19B554F7F7A}"/>
                  </a:ext>
                </a:extLst>
              </p:cNvPr>
              <p:cNvSpPr/>
              <p:nvPr/>
            </p:nvSpPr>
            <p:spPr>
              <a:xfrm>
                <a:off x="2121808" y="4015993"/>
                <a:ext cx="431528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с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F01E03A8-851A-F941-8591-B19B554F7F7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1808" y="4015993"/>
                <a:ext cx="431528" cy="53860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E2ED0CD-68DB-5349-935A-319DD0B732FC}"/>
                  </a:ext>
                </a:extLst>
              </p:cNvPr>
              <p:cNvSpPr txBox="1"/>
              <p:nvPr/>
            </p:nvSpPr>
            <p:spPr>
              <a:xfrm>
                <a:off x="4333620" y="1673953"/>
                <a:ext cx="3263201" cy="24946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</a:t>
                </a:r>
                <a:r>
                  <a:rPr lang="ru-UZ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ешение.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</m:t>
                        </m:r>
                      </m:e>
                      <m:sub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кв</m:t>
                        </m:r>
                      </m:sub>
                    </m:sSub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</m:t>
                        </m:r>
                      </m:e>
                      <m:sub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пр</m:t>
                        </m:r>
                      </m:sub>
                    </m:sSub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</m:t>
                        </m:r>
                      </m:e>
                      <m:sub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кв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21+27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2=96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</m:t>
                        </m:r>
                      </m:e>
                      <m:sub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кв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UZ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ru-RU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кв</m:t>
                            </m:r>
                          </m:sub>
                        </m:sSub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96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=24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с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UZ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к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в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24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=576 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см</m:t>
                        </m:r>
                      </m:e>
                      <m:sup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U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E2ED0CD-68DB-5349-935A-319DD0B732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3620" y="1673953"/>
                <a:ext cx="3263201" cy="2494657"/>
              </a:xfrm>
              <a:prstGeom prst="rect">
                <a:avLst/>
              </a:prstGeom>
              <a:blipFill>
                <a:blip r:embed="rId6"/>
                <a:stretch>
                  <a:fillRect l="-3101" t="-2538" b="-3553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61896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104985" y="203766"/>
            <a:ext cx="8979617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НАЧАЛЬНЫЕ СВЕДЕНИЯ ОБ ОКРУЖНОСТИ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4225803" y="1851670"/>
            <a:ext cx="4587129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ADE061-CAFC-6846-BE48-70E786FC9C92}"/>
              </a:ext>
            </a:extLst>
          </p:cNvPr>
          <p:cNvSpPr txBox="1"/>
          <p:nvPr/>
        </p:nvSpPr>
        <p:spPr>
          <a:xfrm>
            <a:off x="104984" y="915566"/>
            <a:ext cx="885950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Определение.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Окружностью называется геометрическая фигура, которая состоит из всех точек плоскости, равноудаленных от данной точки. </a:t>
            </a:r>
            <a:endParaRPr lang="ru-U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U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U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68071D67-951A-4744-B2D7-BD6AA1CFE9B4}"/>
              </a:ext>
            </a:extLst>
          </p:cNvPr>
          <p:cNvCxnSpPr>
            <a:cxnSpLocks/>
            <a:stCxn id="13" idx="0"/>
            <a:endCxn id="2" idx="3"/>
          </p:cNvCxnSpPr>
          <p:nvPr/>
        </p:nvCxnSpPr>
        <p:spPr>
          <a:xfrm flipH="1">
            <a:off x="1700239" y="3147814"/>
            <a:ext cx="536706" cy="48580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A983C16-547D-F94C-A68C-A9D96BBE0732}"/>
                  </a:ext>
                </a:extLst>
              </p:cNvPr>
              <p:cNvSpPr txBox="1"/>
              <p:nvPr/>
            </p:nvSpPr>
            <p:spPr>
              <a:xfrm>
                <a:off x="2118387" y="3147814"/>
                <a:ext cx="23711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0" i="1" smtClean="0">
                          <a:latin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A983C16-547D-F94C-A68C-A9D96BBE07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8387" y="3147814"/>
                <a:ext cx="237116" cy="307777"/>
              </a:xfrm>
              <a:prstGeom prst="rect">
                <a:avLst/>
              </a:prstGeom>
              <a:blipFill>
                <a:blip r:embed="rId2"/>
                <a:stretch>
                  <a:fillRect l="-26316" r="-21053" b="-384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03E056C-1712-E942-8366-05831F2E0BEB}"/>
                  </a:ext>
                </a:extLst>
              </p:cNvPr>
              <p:cNvSpPr txBox="1"/>
              <p:nvPr/>
            </p:nvSpPr>
            <p:spPr>
              <a:xfrm flipH="1">
                <a:off x="1356525" y="3633549"/>
                <a:ext cx="424986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03E056C-1712-E942-8366-05831F2E0B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356525" y="3633549"/>
                <a:ext cx="424986" cy="307777"/>
              </a:xfrm>
              <a:prstGeom prst="rect">
                <a:avLst/>
              </a:prstGeom>
              <a:blipFill>
                <a:blip r:embed="rId3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8166BF2-71B7-F141-A275-9513D9B450BF}"/>
                  </a:ext>
                </a:extLst>
              </p:cNvPr>
              <p:cNvSpPr txBox="1"/>
              <p:nvPr/>
            </p:nvSpPr>
            <p:spPr>
              <a:xfrm>
                <a:off x="1188888" y="2965830"/>
                <a:ext cx="22211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8166BF2-71B7-F141-A275-9513D9B450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888" y="2965830"/>
                <a:ext cx="222112" cy="307777"/>
              </a:xfrm>
              <a:prstGeom prst="rect">
                <a:avLst/>
              </a:prstGeom>
              <a:blipFill>
                <a:blip r:embed="rId4"/>
                <a:stretch>
                  <a:fillRect l="-22222" r="-27778" b="-8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Овал 9">
            <a:extLst>
              <a:ext uri="{FF2B5EF4-FFF2-40B4-BE49-F238E27FC236}">
                <a16:creationId xmlns:a16="http://schemas.microsoft.com/office/drawing/2014/main" id="{6B93B2AB-F125-7A4D-A4A8-97742CE786D6}"/>
              </a:ext>
            </a:extLst>
          </p:cNvPr>
          <p:cNvSpPr/>
          <p:nvPr/>
        </p:nvSpPr>
        <p:spPr>
          <a:xfrm>
            <a:off x="5640577" y="2370642"/>
            <a:ext cx="1533550" cy="1453515"/>
          </a:xfrm>
          <a:prstGeom prst="ellipse">
            <a:avLst/>
          </a:prstGeom>
          <a:noFill/>
          <a:ln>
            <a:solidFill>
              <a:srgbClr val="00A8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E564D3FE-D144-E84A-9D91-52340B30357B}"/>
              </a:ext>
            </a:extLst>
          </p:cNvPr>
          <p:cNvCxnSpPr>
            <a:endCxn id="10" idx="7"/>
          </p:cNvCxnSpPr>
          <p:nvPr/>
        </p:nvCxnSpPr>
        <p:spPr>
          <a:xfrm flipV="1">
            <a:off x="6360657" y="2583504"/>
            <a:ext cx="588887" cy="54199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72C8793-3756-0548-A4F9-F40114AF8BCC}"/>
                  </a:ext>
                </a:extLst>
              </p:cNvPr>
              <p:cNvSpPr txBox="1"/>
              <p:nvPr/>
            </p:nvSpPr>
            <p:spPr>
              <a:xfrm>
                <a:off x="6155779" y="3097399"/>
                <a:ext cx="23711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0" i="1" smtClean="0">
                          <a:latin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72C8793-3756-0548-A4F9-F40114AF8B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5779" y="3097399"/>
                <a:ext cx="237116" cy="307777"/>
              </a:xfrm>
              <a:prstGeom prst="rect">
                <a:avLst/>
              </a:prstGeom>
              <a:blipFill>
                <a:blip r:embed="rId2"/>
                <a:stretch>
                  <a:fillRect l="-20000" r="-20000" b="-384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BECE565-AC83-9C43-9E19-08984317354D}"/>
                  </a:ext>
                </a:extLst>
              </p:cNvPr>
              <p:cNvSpPr txBox="1"/>
              <p:nvPr/>
            </p:nvSpPr>
            <p:spPr>
              <a:xfrm>
                <a:off x="6426383" y="2528546"/>
                <a:ext cx="22871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BECE565-AC83-9C43-9E19-0898431735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6383" y="2528546"/>
                <a:ext cx="228717" cy="307777"/>
              </a:xfrm>
              <a:prstGeom prst="rect">
                <a:avLst/>
              </a:prstGeom>
              <a:blipFill>
                <a:blip r:embed="rId5"/>
                <a:stretch>
                  <a:fillRect l="-20000" r="-15000" b="-4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E0A1FF2-4DDA-C44B-B115-031350113675}"/>
                  </a:ext>
                </a:extLst>
              </p:cNvPr>
              <p:cNvSpPr txBox="1"/>
              <p:nvPr/>
            </p:nvSpPr>
            <p:spPr>
              <a:xfrm>
                <a:off x="6900563" y="2224587"/>
                <a:ext cx="22211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E0A1FF2-4DDA-C44B-B115-0313501136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0563" y="2224587"/>
                <a:ext cx="222112" cy="307777"/>
              </a:xfrm>
              <a:prstGeom prst="rect">
                <a:avLst/>
              </a:prstGeom>
              <a:blipFill>
                <a:blip r:embed="rId6"/>
                <a:stretch>
                  <a:fillRect l="-22222" r="-22222" b="-8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715BA298-D2C0-FA47-B0B8-8F2410B22C83}"/>
              </a:ext>
            </a:extLst>
          </p:cNvPr>
          <p:cNvCxnSpPr>
            <a:cxnSpLocks/>
            <a:stCxn id="2" idx="6"/>
            <a:endCxn id="2" idx="2"/>
          </p:cNvCxnSpPr>
          <p:nvPr/>
        </p:nvCxnSpPr>
        <p:spPr>
          <a:xfrm flipH="1">
            <a:off x="1475656" y="3119720"/>
            <a:ext cx="1533550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87346ED1-714D-4F4B-8A69-2406859B3610}"/>
              </a:ext>
            </a:extLst>
          </p:cNvPr>
          <p:cNvCxnSpPr>
            <a:cxnSpLocks/>
            <a:stCxn id="2" idx="7"/>
          </p:cNvCxnSpPr>
          <p:nvPr/>
        </p:nvCxnSpPr>
        <p:spPr>
          <a:xfrm flipH="1" flipV="1">
            <a:off x="1700239" y="2583504"/>
            <a:ext cx="1084384" cy="2232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Овал 1">
            <a:extLst>
              <a:ext uri="{FF2B5EF4-FFF2-40B4-BE49-F238E27FC236}">
                <a16:creationId xmlns:a16="http://schemas.microsoft.com/office/drawing/2014/main" id="{D71C13E2-B4BC-584D-8C67-5F9A8157CF7E}"/>
              </a:ext>
            </a:extLst>
          </p:cNvPr>
          <p:cNvSpPr/>
          <p:nvPr/>
        </p:nvSpPr>
        <p:spPr>
          <a:xfrm>
            <a:off x="1475656" y="2392962"/>
            <a:ext cx="1533550" cy="1453515"/>
          </a:xfrm>
          <a:prstGeom prst="ellipse">
            <a:avLst/>
          </a:prstGeom>
          <a:noFill/>
          <a:ln>
            <a:solidFill>
              <a:srgbClr val="00A8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26009FB-E1B1-FB46-A66A-77BE0492099D}"/>
                  </a:ext>
                </a:extLst>
              </p:cNvPr>
              <p:cNvSpPr txBox="1"/>
              <p:nvPr/>
            </p:nvSpPr>
            <p:spPr>
              <a:xfrm flipH="1">
                <a:off x="2955918" y="2936277"/>
                <a:ext cx="424986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26009FB-E1B1-FB46-A66A-77BE049209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2955918" y="2936277"/>
                <a:ext cx="424986" cy="307777"/>
              </a:xfrm>
              <a:prstGeom prst="rect">
                <a:avLst/>
              </a:prstGeom>
              <a:blipFill>
                <a:blip r:embed="rId7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AAD2216-EA05-CD42-AD88-B799504A626B}"/>
                  </a:ext>
                </a:extLst>
              </p:cNvPr>
              <p:cNvSpPr txBox="1"/>
              <p:nvPr/>
            </p:nvSpPr>
            <p:spPr>
              <a:xfrm>
                <a:off x="1459953" y="2301171"/>
                <a:ext cx="22127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AAD2216-EA05-CD42-AD88-B799504A62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9953" y="2301171"/>
                <a:ext cx="221279" cy="307777"/>
              </a:xfrm>
              <a:prstGeom prst="rect">
                <a:avLst/>
              </a:prstGeom>
              <a:blipFill>
                <a:blip r:embed="rId8"/>
                <a:stretch>
                  <a:fillRect l="-21053" r="-15789" b="-384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7427D2D8-65B9-174A-A190-220A857E5EEF}"/>
                  </a:ext>
                </a:extLst>
              </p:cNvPr>
              <p:cNvSpPr txBox="1"/>
              <p:nvPr/>
            </p:nvSpPr>
            <p:spPr>
              <a:xfrm>
                <a:off x="2776257" y="2342031"/>
                <a:ext cx="243143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7427D2D8-65B9-174A-A190-220A857E5E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6257" y="2342031"/>
                <a:ext cx="243143" cy="307777"/>
              </a:xfrm>
              <a:prstGeom prst="rect">
                <a:avLst/>
              </a:prstGeom>
              <a:blipFill>
                <a:blip r:embed="rId9"/>
                <a:stretch>
                  <a:fillRect l="-20000" r="-20000" b="-8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A2D0FF98-278F-464E-AABB-CEE7EAF2E119}"/>
              </a:ext>
            </a:extLst>
          </p:cNvPr>
          <p:cNvSpPr txBox="1"/>
          <p:nvPr/>
        </p:nvSpPr>
        <p:spPr>
          <a:xfrm>
            <a:off x="1970292" y="2350131"/>
            <a:ext cx="55553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/>
            <a:r>
              <a:rPr lang="ru-RU" sz="1600" b="0" i="1" dirty="0">
                <a:latin typeface="Arial" panose="020B0604020202020204" pitchFamily="34" charset="0"/>
                <a:cs typeface="Arial" panose="020B0604020202020204" pitchFamily="34" charset="0"/>
              </a:rPr>
              <a:t>хорда</a:t>
            </a:r>
            <a:endParaRPr lang="ru-UZ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F213701-EA5D-6B4A-8300-DFAA3CCA77BF}"/>
              </a:ext>
            </a:extLst>
          </p:cNvPr>
          <p:cNvSpPr txBox="1"/>
          <p:nvPr/>
        </p:nvSpPr>
        <p:spPr>
          <a:xfrm>
            <a:off x="1916687" y="2824385"/>
            <a:ext cx="765531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/>
            <a:r>
              <a:rPr lang="ru-RU" sz="1600" b="0" i="1" dirty="0">
                <a:latin typeface="Arial" panose="020B0604020202020204" pitchFamily="34" charset="0"/>
                <a:cs typeface="Arial" panose="020B0604020202020204" pitchFamily="34" charset="0"/>
              </a:rPr>
              <a:t>диаметр</a:t>
            </a:r>
            <a:endParaRPr lang="ru-UZ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4065293-B8B1-E844-B90C-1E61475EB4C3}"/>
              </a:ext>
            </a:extLst>
          </p:cNvPr>
          <p:cNvSpPr txBox="1"/>
          <p:nvPr/>
        </p:nvSpPr>
        <p:spPr>
          <a:xfrm>
            <a:off x="1895707" y="3375311"/>
            <a:ext cx="557845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/>
            <a:r>
              <a:rPr lang="ru-RU" sz="1600" b="0" i="1" dirty="0">
                <a:latin typeface="Arial" panose="020B0604020202020204" pitchFamily="34" charset="0"/>
                <a:cs typeface="Arial" panose="020B0604020202020204" pitchFamily="34" charset="0"/>
              </a:rPr>
              <a:t>радиус</a:t>
            </a:r>
            <a:endParaRPr lang="ru-UZ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0497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104984" y="235117"/>
            <a:ext cx="8979617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400" b="1" kern="0" dirty="0"/>
              <a:t>ВЗАИМНОЕ РАСПОЛОЖЕНИЕ ПРЯМОЙ И ОКРУЖНОСТИ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Объект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3070978" y="3481422"/>
                <a:ext cx="4587129" cy="944216"/>
              </a:xfrm>
              <a:prstGeom prst="rect">
                <a:avLst/>
              </a:prstGeom>
            </p:spPr>
            <p:txBody>
              <a:bodyPr lIns="81643" tIns="40822" rIns="81643" bIns="40822"/>
              <a:lstStyle/>
              <a:p>
                <a:r>
                  <a:rPr lang="en-US" sz="3200" b="1" dirty="0"/>
                  <a:t> </a:t>
                </a:r>
                <a:r>
                  <a:rPr lang="en-US" sz="3200" b="1" i="1" dirty="0"/>
                  <a:t> </a:t>
                </a:r>
                <a:r>
                  <a:rPr lang="en-US" sz="3200" b="1" dirty="0"/>
                  <a:t> 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𝑶𝑨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𝒅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𝑹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7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3070978" y="3481422"/>
                <a:ext cx="4587129" cy="94421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B2ADE061-CAFC-6846-BE48-70E786FC9C92}"/>
              </a:ext>
            </a:extLst>
          </p:cNvPr>
          <p:cNvSpPr txBox="1"/>
          <p:nvPr/>
        </p:nvSpPr>
        <p:spPr>
          <a:xfrm>
            <a:off x="104984" y="915566"/>
            <a:ext cx="885950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Рассмотрим три случая: </a:t>
            </a:r>
          </a:p>
          <a:p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Случай 1.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Расстояние от центра окружности до прямой больше радиуса окружности, то прямая и окружность не имеют общих точек. </a:t>
            </a:r>
            <a:endParaRPr lang="ru-U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U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U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6B93B2AB-F125-7A4D-A4A8-97742CE786D6}"/>
              </a:ext>
            </a:extLst>
          </p:cNvPr>
          <p:cNvSpPr/>
          <p:nvPr/>
        </p:nvSpPr>
        <p:spPr>
          <a:xfrm>
            <a:off x="1979712" y="2918996"/>
            <a:ext cx="1533550" cy="1453515"/>
          </a:xfrm>
          <a:prstGeom prst="ellipse">
            <a:avLst/>
          </a:prstGeom>
          <a:noFill/>
          <a:ln>
            <a:solidFill>
              <a:srgbClr val="00A8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E564D3FE-D144-E84A-9D91-52340B30357B}"/>
              </a:ext>
            </a:extLst>
          </p:cNvPr>
          <p:cNvCxnSpPr>
            <a:cxnSpLocks/>
          </p:cNvCxnSpPr>
          <p:nvPr/>
        </p:nvCxnSpPr>
        <p:spPr>
          <a:xfrm flipV="1">
            <a:off x="2699792" y="2623033"/>
            <a:ext cx="0" cy="1050815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72C8793-3756-0548-A4F9-F40114AF8BCC}"/>
                  </a:ext>
                </a:extLst>
              </p:cNvPr>
              <p:cNvSpPr txBox="1"/>
              <p:nvPr/>
            </p:nvSpPr>
            <p:spPr>
              <a:xfrm>
                <a:off x="2494914" y="3645753"/>
                <a:ext cx="23711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0" i="1" smtClean="0">
                          <a:latin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72C8793-3756-0548-A4F9-F40114AF8B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4914" y="3645753"/>
                <a:ext cx="237116" cy="307777"/>
              </a:xfrm>
              <a:prstGeom prst="rect">
                <a:avLst/>
              </a:prstGeom>
              <a:blipFill>
                <a:blip r:embed="rId3"/>
                <a:stretch>
                  <a:fillRect l="-20000" r="-15000" b="-4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BECE565-AC83-9C43-9E19-08984317354D}"/>
                  </a:ext>
                </a:extLst>
              </p:cNvPr>
              <p:cNvSpPr txBox="1"/>
              <p:nvPr/>
            </p:nvSpPr>
            <p:spPr>
              <a:xfrm>
                <a:off x="2765518" y="3076900"/>
                <a:ext cx="21493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BECE565-AC83-9C43-9E19-0898431735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5518" y="3076900"/>
                <a:ext cx="214931" cy="307777"/>
              </a:xfrm>
              <a:prstGeom prst="rect">
                <a:avLst/>
              </a:prstGeom>
              <a:blipFill>
                <a:blip r:embed="rId4"/>
                <a:stretch>
                  <a:fillRect l="-27778" r="-27778" b="-8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E0A1FF2-4DDA-C44B-B115-031350113675}"/>
                  </a:ext>
                </a:extLst>
              </p:cNvPr>
              <p:cNvSpPr txBox="1"/>
              <p:nvPr/>
            </p:nvSpPr>
            <p:spPr>
              <a:xfrm>
                <a:off x="2613472" y="2244201"/>
                <a:ext cx="22211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E0A1FF2-4DDA-C44B-B115-0313501136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3472" y="2244201"/>
                <a:ext cx="222112" cy="307777"/>
              </a:xfrm>
              <a:prstGeom prst="rect">
                <a:avLst/>
              </a:prstGeom>
              <a:blipFill>
                <a:blip r:embed="rId5"/>
                <a:stretch>
                  <a:fillRect l="-21053" r="-21053" b="-384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EBE4CB83-E959-8F4D-86BE-CFF04BD8646C}"/>
              </a:ext>
            </a:extLst>
          </p:cNvPr>
          <p:cNvCxnSpPr>
            <a:cxnSpLocks/>
            <a:endCxn id="30" idx="2"/>
          </p:cNvCxnSpPr>
          <p:nvPr/>
        </p:nvCxnSpPr>
        <p:spPr>
          <a:xfrm flipH="1" flipV="1">
            <a:off x="2096154" y="2570873"/>
            <a:ext cx="603638" cy="1102976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8251BBCF-2477-4E4A-A649-87FC30B8EEB0}"/>
              </a:ext>
            </a:extLst>
          </p:cNvPr>
          <p:cNvCxnSpPr>
            <a:cxnSpLocks/>
          </p:cNvCxnSpPr>
          <p:nvPr/>
        </p:nvCxnSpPr>
        <p:spPr>
          <a:xfrm>
            <a:off x="1619672" y="2570873"/>
            <a:ext cx="2440086" cy="1490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D498C799-3DA3-E640-8449-CB27399484EA}"/>
                  </a:ext>
                </a:extLst>
              </p:cNvPr>
              <p:cNvSpPr txBox="1"/>
              <p:nvPr/>
            </p:nvSpPr>
            <p:spPr>
              <a:xfrm>
                <a:off x="1979712" y="2263096"/>
                <a:ext cx="23288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D498C799-3DA3-E640-8449-CB27399484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263096"/>
                <a:ext cx="232884" cy="307777"/>
              </a:xfrm>
              <a:prstGeom prst="rect">
                <a:avLst/>
              </a:prstGeom>
              <a:blipFill>
                <a:blip r:embed="rId6"/>
                <a:stretch>
                  <a:fillRect l="-26316" r="-21053" b="-8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D59382E-D910-5640-92B9-25C7344492C3}"/>
                  </a:ext>
                </a:extLst>
              </p:cNvPr>
              <p:cNvSpPr txBox="1"/>
              <p:nvPr/>
            </p:nvSpPr>
            <p:spPr>
              <a:xfrm>
                <a:off x="3741600" y="2271223"/>
                <a:ext cx="14760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𝑙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D59382E-D910-5640-92B9-25C7344492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1600" y="2271223"/>
                <a:ext cx="147605" cy="307777"/>
              </a:xfrm>
              <a:prstGeom prst="rect">
                <a:avLst/>
              </a:prstGeom>
              <a:blipFill>
                <a:blip r:embed="rId7"/>
                <a:stretch>
                  <a:fillRect l="-38462" r="-30769" b="-4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74238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104984" y="235117"/>
            <a:ext cx="8979617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400" b="1" kern="0" dirty="0"/>
              <a:t>ВЗАИМНОЕ РАСПОЛОЖЕНИЕ ПРЯМОЙ И ОКРУЖНОСТИ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Объект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3070978" y="3481422"/>
                <a:ext cx="4587129" cy="944216"/>
              </a:xfrm>
              <a:prstGeom prst="rect">
                <a:avLst/>
              </a:prstGeom>
            </p:spPr>
            <p:txBody>
              <a:bodyPr lIns="81643" tIns="40822" rIns="81643" bIns="40822"/>
              <a:lstStyle/>
              <a:p>
                <a:r>
                  <a:rPr lang="en-US" sz="3200" b="1" dirty="0"/>
                  <a:t> </a:t>
                </a:r>
                <a:r>
                  <a:rPr lang="en-US" sz="3200" b="1" i="1" dirty="0"/>
                  <a:t> </a:t>
                </a:r>
                <a:r>
                  <a:rPr lang="en-US" sz="3200" b="1" dirty="0"/>
                  <a:t> 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𝑶𝑨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𝒅</m:t>
                      </m:r>
                      <m:r>
                        <a:rPr lang="ru-RU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𝑹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7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3070978" y="3481422"/>
                <a:ext cx="4587129" cy="94421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B2ADE061-CAFC-6846-BE48-70E786FC9C92}"/>
              </a:ext>
            </a:extLst>
          </p:cNvPr>
          <p:cNvSpPr txBox="1"/>
          <p:nvPr/>
        </p:nvSpPr>
        <p:spPr>
          <a:xfrm>
            <a:off x="104984" y="915566"/>
            <a:ext cx="885950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Случай </a:t>
            </a:r>
            <a:r>
              <a:rPr lang="en-US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Если расстояние от центра окружности до прямой равно радиусу окружности, то эта прямая и окружность имеют только одну общую точку. </a:t>
            </a:r>
            <a:endParaRPr lang="ru-U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U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U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6B93B2AB-F125-7A4D-A4A8-97742CE786D6}"/>
              </a:ext>
            </a:extLst>
          </p:cNvPr>
          <p:cNvSpPr/>
          <p:nvPr/>
        </p:nvSpPr>
        <p:spPr>
          <a:xfrm>
            <a:off x="1979712" y="2918996"/>
            <a:ext cx="1533550" cy="1453515"/>
          </a:xfrm>
          <a:prstGeom prst="ellipse">
            <a:avLst/>
          </a:prstGeom>
          <a:noFill/>
          <a:ln>
            <a:solidFill>
              <a:srgbClr val="00A8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E564D3FE-D144-E84A-9D91-52340B30357B}"/>
              </a:ext>
            </a:extLst>
          </p:cNvPr>
          <p:cNvCxnSpPr>
            <a:cxnSpLocks/>
            <a:endCxn id="10" idx="0"/>
          </p:cNvCxnSpPr>
          <p:nvPr/>
        </p:nvCxnSpPr>
        <p:spPr>
          <a:xfrm flipV="1">
            <a:off x="2699792" y="2918996"/>
            <a:ext cx="46695" cy="754854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72C8793-3756-0548-A4F9-F40114AF8BCC}"/>
                  </a:ext>
                </a:extLst>
              </p:cNvPr>
              <p:cNvSpPr txBox="1"/>
              <p:nvPr/>
            </p:nvSpPr>
            <p:spPr>
              <a:xfrm>
                <a:off x="2494914" y="3645753"/>
                <a:ext cx="23711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0" i="1" smtClean="0">
                          <a:latin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72C8793-3756-0548-A4F9-F40114AF8B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4914" y="3645753"/>
                <a:ext cx="237116" cy="307777"/>
              </a:xfrm>
              <a:prstGeom prst="rect">
                <a:avLst/>
              </a:prstGeom>
              <a:blipFill>
                <a:blip r:embed="rId3"/>
                <a:stretch>
                  <a:fillRect l="-20000" r="-15000" b="-4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BECE565-AC83-9C43-9E19-08984317354D}"/>
                  </a:ext>
                </a:extLst>
              </p:cNvPr>
              <p:cNvSpPr txBox="1"/>
              <p:nvPr/>
            </p:nvSpPr>
            <p:spPr>
              <a:xfrm>
                <a:off x="2765518" y="3076900"/>
                <a:ext cx="21493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BECE565-AC83-9C43-9E19-0898431735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5518" y="3076900"/>
                <a:ext cx="214931" cy="307777"/>
              </a:xfrm>
              <a:prstGeom prst="rect">
                <a:avLst/>
              </a:prstGeom>
              <a:blipFill>
                <a:blip r:embed="rId4"/>
                <a:stretch>
                  <a:fillRect l="-27778" r="-27778" b="-8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E0A1FF2-4DDA-C44B-B115-031350113675}"/>
                  </a:ext>
                </a:extLst>
              </p:cNvPr>
              <p:cNvSpPr txBox="1"/>
              <p:nvPr/>
            </p:nvSpPr>
            <p:spPr>
              <a:xfrm>
                <a:off x="2654462" y="2595597"/>
                <a:ext cx="22211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E0A1FF2-4DDA-C44B-B115-0313501136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4462" y="2595597"/>
                <a:ext cx="222112" cy="307777"/>
              </a:xfrm>
              <a:prstGeom prst="rect">
                <a:avLst/>
              </a:prstGeom>
              <a:blipFill>
                <a:blip r:embed="rId5"/>
                <a:stretch>
                  <a:fillRect l="-21053" r="-21053" b="-4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EBE4CB83-E959-8F4D-86BE-CFF04BD8646C}"/>
              </a:ext>
            </a:extLst>
          </p:cNvPr>
          <p:cNvCxnSpPr>
            <a:cxnSpLocks/>
          </p:cNvCxnSpPr>
          <p:nvPr/>
        </p:nvCxnSpPr>
        <p:spPr>
          <a:xfrm flipH="1" flipV="1">
            <a:off x="2251316" y="2918996"/>
            <a:ext cx="448477" cy="754853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8251BBCF-2477-4E4A-A649-87FC30B8EEB0}"/>
              </a:ext>
            </a:extLst>
          </p:cNvPr>
          <p:cNvCxnSpPr>
            <a:cxnSpLocks/>
          </p:cNvCxnSpPr>
          <p:nvPr/>
        </p:nvCxnSpPr>
        <p:spPr>
          <a:xfrm flipV="1">
            <a:off x="1652940" y="2908055"/>
            <a:ext cx="2440086" cy="574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D498C799-3DA3-E640-8449-CB27399484EA}"/>
                  </a:ext>
                </a:extLst>
              </p:cNvPr>
              <p:cNvSpPr txBox="1"/>
              <p:nvPr/>
            </p:nvSpPr>
            <p:spPr>
              <a:xfrm>
                <a:off x="2134874" y="2595598"/>
                <a:ext cx="23288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D498C799-3DA3-E640-8449-CB27399484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4874" y="2595598"/>
                <a:ext cx="232884" cy="307777"/>
              </a:xfrm>
              <a:prstGeom prst="rect">
                <a:avLst/>
              </a:prstGeom>
              <a:blipFill>
                <a:blip r:embed="rId6"/>
                <a:stretch>
                  <a:fillRect l="-26316" r="-21053" b="-4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D59382E-D910-5640-92B9-25C7344492C3}"/>
                  </a:ext>
                </a:extLst>
              </p:cNvPr>
              <p:cNvSpPr txBox="1"/>
              <p:nvPr/>
            </p:nvSpPr>
            <p:spPr>
              <a:xfrm>
                <a:off x="3707904" y="2572353"/>
                <a:ext cx="14760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𝑙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D59382E-D910-5640-92B9-25C7344492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7904" y="2572353"/>
                <a:ext cx="147605" cy="307777"/>
              </a:xfrm>
              <a:prstGeom prst="rect">
                <a:avLst/>
              </a:prstGeom>
              <a:blipFill>
                <a:blip r:embed="rId7"/>
                <a:stretch>
                  <a:fillRect l="-30769" r="-30769" b="-8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52935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104984" y="235117"/>
            <a:ext cx="8979617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400" b="1" kern="0" dirty="0"/>
              <a:t>ВЗАИМНОЕ РАСПОЛОЖЕНИЕ ПРЯМОЙ И ОКРУЖНОСТИ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Объект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3070978" y="3481422"/>
                <a:ext cx="4587129" cy="944216"/>
              </a:xfrm>
              <a:prstGeom prst="rect">
                <a:avLst/>
              </a:prstGeom>
            </p:spPr>
            <p:txBody>
              <a:bodyPr lIns="81643" tIns="40822" rIns="81643" bIns="40822"/>
              <a:lstStyle/>
              <a:p>
                <a:r>
                  <a:rPr lang="en-US" sz="3200" b="1" dirty="0"/>
                  <a:t> </a:t>
                </a:r>
                <a:r>
                  <a:rPr lang="en-US" sz="3200" b="1" i="1" dirty="0"/>
                  <a:t> </a:t>
                </a:r>
                <a:r>
                  <a:rPr lang="en-US" sz="3200" b="1" dirty="0"/>
                  <a:t> 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𝑶𝑨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𝒅</m:t>
                      </m:r>
                      <m:r>
                        <a:rPr lang="ru-RU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𝑹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7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3070978" y="3481422"/>
                <a:ext cx="4587129" cy="94421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B2ADE061-CAFC-6846-BE48-70E786FC9C92}"/>
              </a:ext>
            </a:extLst>
          </p:cNvPr>
          <p:cNvSpPr txBox="1"/>
          <p:nvPr/>
        </p:nvSpPr>
        <p:spPr>
          <a:xfrm>
            <a:off x="104984" y="915566"/>
            <a:ext cx="885950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Случай 3.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Если расстояние от центра окружности до прямой меньше радиусу окружности, то эта прямая и окружность пересекаются, т. е. имеют две общие точки. </a:t>
            </a:r>
            <a:endParaRPr lang="ru-U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U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U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6B93B2AB-F125-7A4D-A4A8-97742CE786D6}"/>
              </a:ext>
            </a:extLst>
          </p:cNvPr>
          <p:cNvSpPr/>
          <p:nvPr/>
        </p:nvSpPr>
        <p:spPr>
          <a:xfrm>
            <a:off x="1979712" y="2918996"/>
            <a:ext cx="1533550" cy="1453515"/>
          </a:xfrm>
          <a:prstGeom prst="ellipse">
            <a:avLst/>
          </a:prstGeom>
          <a:noFill/>
          <a:ln>
            <a:solidFill>
              <a:srgbClr val="00A8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E564D3FE-D144-E84A-9D91-52340B30357B}"/>
              </a:ext>
            </a:extLst>
          </p:cNvPr>
          <p:cNvCxnSpPr>
            <a:cxnSpLocks/>
          </p:cNvCxnSpPr>
          <p:nvPr/>
        </p:nvCxnSpPr>
        <p:spPr>
          <a:xfrm flipV="1">
            <a:off x="2699792" y="3116982"/>
            <a:ext cx="32238" cy="556868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72C8793-3756-0548-A4F9-F40114AF8BCC}"/>
                  </a:ext>
                </a:extLst>
              </p:cNvPr>
              <p:cNvSpPr txBox="1"/>
              <p:nvPr/>
            </p:nvSpPr>
            <p:spPr>
              <a:xfrm>
                <a:off x="2494914" y="3645753"/>
                <a:ext cx="23711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0" i="1" smtClean="0">
                          <a:latin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72C8793-3756-0548-A4F9-F40114AF8B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4914" y="3645753"/>
                <a:ext cx="237116" cy="307777"/>
              </a:xfrm>
              <a:prstGeom prst="rect">
                <a:avLst/>
              </a:prstGeom>
              <a:blipFill>
                <a:blip r:embed="rId3"/>
                <a:stretch>
                  <a:fillRect l="-20000" r="-15000" b="-4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BECE565-AC83-9C43-9E19-08984317354D}"/>
                  </a:ext>
                </a:extLst>
              </p:cNvPr>
              <p:cNvSpPr txBox="1"/>
              <p:nvPr/>
            </p:nvSpPr>
            <p:spPr>
              <a:xfrm>
                <a:off x="2755559" y="3161079"/>
                <a:ext cx="21493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BECE565-AC83-9C43-9E19-0898431735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5559" y="3161079"/>
                <a:ext cx="214931" cy="307777"/>
              </a:xfrm>
              <a:prstGeom prst="rect">
                <a:avLst/>
              </a:prstGeom>
              <a:blipFill>
                <a:blip r:embed="rId4"/>
                <a:stretch>
                  <a:fillRect l="-22222" r="-27778" b="-8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E0A1FF2-4DDA-C44B-B115-031350113675}"/>
                  </a:ext>
                </a:extLst>
              </p:cNvPr>
              <p:cNvSpPr txBox="1"/>
              <p:nvPr/>
            </p:nvSpPr>
            <p:spPr>
              <a:xfrm>
                <a:off x="2034850" y="2827098"/>
                <a:ext cx="22211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E0A1FF2-4DDA-C44B-B115-0313501136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4850" y="2827098"/>
                <a:ext cx="222112" cy="307777"/>
              </a:xfrm>
              <a:prstGeom prst="rect">
                <a:avLst/>
              </a:prstGeom>
              <a:blipFill>
                <a:blip r:embed="rId5"/>
                <a:stretch>
                  <a:fillRect l="-27778" r="-22222" b="-8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EBE4CB83-E959-8F4D-86BE-CFF04BD8646C}"/>
              </a:ext>
            </a:extLst>
          </p:cNvPr>
          <p:cNvCxnSpPr>
            <a:cxnSpLocks/>
          </p:cNvCxnSpPr>
          <p:nvPr/>
        </p:nvCxnSpPr>
        <p:spPr>
          <a:xfrm flipH="1" flipV="1">
            <a:off x="2269030" y="3134875"/>
            <a:ext cx="430764" cy="538975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8251BBCF-2477-4E4A-A649-87FC30B8EEB0}"/>
              </a:ext>
            </a:extLst>
          </p:cNvPr>
          <p:cNvCxnSpPr>
            <a:cxnSpLocks/>
          </p:cNvCxnSpPr>
          <p:nvPr/>
        </p:nvCxnSpPr>
        <p:spPr>
          <a:xfrm flipV="1">
            <a:off x="1652940" y="3116982"/>
            <a:ext cx="2440086" cy="574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D498C799-3DA3-E640-8449-CB27399484EA}"/>
                  </a:ext>
                </a:extLst>
              </p:cNvPr>
              <p:cNvSpPr txBox="1"/>
              <p:nvPr/>
            </p:nvSpPr>
            <p:spPr>
              <a:xfrm>
                <a:off x="3249136" y="2811243"/>
                <a:ext cx="23288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D498C799-3DA3-E640-8449-CB27399484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9136" y="2811243"/>
                <a:ext cx="232884" cy="307777"/>
              </a:xfrm>
              <a:prstGeom prst="rect">
                <a:avLst/>
              </a:prstGeom>
              <a:blipFill>
                <a:blip r:embed="rId6"/>
                <a:stretch>
                  <a:fillRect l="-20000" r="-15000" b="-8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D59382E-D910-5640-92B9-25C7344492C3}"/>
                  </a:ext>
                </a:extLst>
              </p:cNvPr>
              <p:cNvSpPr txBox="1"/>
              <p:nvPr/>
            </p:nvSpPr>
            <p:spPr>
              <a:xfrm>
                <a:off x="3707904" y="2572353"/>
                <a:ext cx="14760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𝑙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D59382E-D910-5640-92B9-25C7344492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7904" y="2572353"/>
                <a:ext cx="147605" cy="307777"/>
              </a:xfrm>
              <a:prstGeom prst="rect">
                <a:avLst/>
              </a:prstGeom>
              <a:blipFill>
                <a:blip r:embed="rId7"/>
                <a:stretch>
                  <a:fillRect l="-30769" r="-30769" b="-8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4DB505F-8E77-844C-AF33-7704C08E8739}"/>
                  </a:ext>
                </a:extLst>
              </p:cNvPr>
              <p:cNvSpPr txBox="1"/>
              <p:nvPr/>
            </p:nvSpPr>
            <p:spPr>
              <a:xfrm>
                <a:off x="2590726" y="2809205"/>
                <a:ext cx="22127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4DB505F-8E77-844C-AF33-7704C08E87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726" y="2809205"/>
                <a:ext cx="221279" cy="307777"/>
              </a:xfrm>
              <a:prstGeom prst="rect">
                <a:avLst/>
              </a:prstGeom>
              <a:blipFill>
                <a:blip r:embed="rId8"/>
                <a:stretch>
                  <a:fillRect l="-27778" r="-22222" b="-4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5122F20B-5E83-0049-84DB-1EE6BF647790}"/>
              </a:ext>
            </a:extLst>
          </p:cNvPr>
          <p:cNvCxnSpPr>
            <a:cxnSpLocks/>
          </p:cNvCxnSpPr>
          <p:nvPr/>
        </p:nvCxnSpPr>
        <p:spPr>
          <a:xfrm flipV="1">
            <a:off x="2699792" y="3134875"/>
            <a:ext cx="544043" cy="538975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33901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104984" y="235117"/>
            <a:ext cx="8979617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КАСАТЕЛЬНАЯ К ОКРУЖНОСТИ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Объект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3975236" y="2988979"/>
                <a:ext cx="4397762" cy="1313548"/>
              </a:xfrm>
              <a:prstGeom prst="rect">
                <a:avLst/>
              </a:prstGeom>
            </p:spPr>
            <p:txBody>
              <a:bodyPr lIns="81643" tIns="40822" rIns="81643" bIns="40822"/>
              <a:lstStyle/>
              <a:p>
                <a:r>
                  <a:rPr lang="en-US" sz="3200" dirty="0"/>
                  <a:t> </a:t>
                </a:r>
                <a:r>
                  <a:rPr lang="en-US" sz="3200" i="1" dirty="0"/>
                  <a:t> </a:t>
                </a:r>
                <a:r>
                  <a:rPr lang="en-US" sz="3200" dirty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ru-RU" sz="2400" b="0" i="1" smtClean="0">
                        <a:latin typeface="Cambria Math" panose="02040503050406030204" pitchFamily="18" charset="0"/>
                      </a:rPr>
                      <m:t>𝑙</m:t>
                    </m:r>
                  </m:oMath>
                </a14:m>
                <a:r>
                  <a:rPr lang="en-US" sz="2400" dirty="0"/>
                  <a:t> </a:t>
                </a:r>
                <a:r>
                  <a:rPr lang="ru-RU" sz="2400" dirty="0"/>
                  <a:t>– касательная к окружности</a:t>
                </a:r>
              </a:p>
              <a:p>
                <a14:m>
                  <m:oMath xmlns:m="http://schemas.openxmlformats.org/officeDocument/2006/math">
                    <m:r>
                      <a:rPr lang="ru-RU" sz="24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ru-RU" sz="2400" dirty="0"/>
                  <a:t> - точка касания</a:t>
                </a:r>
                <a:endParaRPr lang="en-US" sz="2400" dirty="0"/>
              </a:p>
            </p:txBody>
          </p:sp>
        </mc:Choice>
        <mc:Fallback>
          <p:sp>
            <p:nvSpPr>
              <p:cNvPr id="7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3975236" y="2988979"/>
                <a:ext cx="4397762" cy="1313548"/>
              </a:xfrm>
              <a:prstGeom prst="rect">
                <a:avLst/>
              </a:prstGeom>
              <a:blipFill>
                <a:blip r:embed="rId2"/>
                <a:stretch>
                  <a:fillRect l="-575" r="-287" b="-1057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B2ADE061-CAFC-6846-BE48-70E786FC9C92}"/>
              </a:ext>
            </a:extLst>
          </p:cNvPr>
          <p:cNvSpPr txBox="1"/>
          <p:nvPr/>
        </p:nvSpPr>
        <p:spPr>
          <a:xfrm>
            <a:off x="104984" y="915566"/>
            <a:ext cx="885950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Определение.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Прямая имеющая с окружностью только одну общую точку, называется </a:t>
            </a:r>
            <a:r>
              <a:rPr lang="ru-RU" sz="2000" b="1" i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касательной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к этой окружности, а их общая точка называется </a:t>
            </a:r>
            <a:r>
              <a:rPr lang="ru-RU" sz="2000" b="1" i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точкой касания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прямой и окружности. </a:t>
            </a:r>
            <a:endParaRPr lang="ru-U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U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U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DEF71EF6-8DC2-EA47-8529-49565435C7D3}"/>
              </a:ext>
            </a:extLst>
          </p:cNvPr>
          <p:cNvSpPr/>
          <p:nvPr/>
        </p:nvSpPr>
        <p:spPr>
          <a:xfrm>
            <a:off x="1979712" y="2918996"/>
            <a:ext cx="1533550" cy="1453515"/>
          </a:xfrm>
          <a:prstGeom prst="ellipse">
            <a:avLst/>
          </a:prstGeom>
          <a:noFill/>
          <a:ln>
            <a:solidFill>
              <a:srgbClr val="00A8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D7EF8F50-260F-6A4F-B983-CC27B4FC92D7}"/>
              </a:ext>
            </a:extLst>
          </p:cNvPr>
          <p:cNvCxnSpPr>
            <a:cxnSpLocks/>
            <a:endCxn id="19" idx="0"/>
          </p:cNvCxnSpPr>
          <p:nvPr/>
        </p:nvCxnSpPr>
        <p:spPr>
          <a:xfrm flipV="1">
            <a:off x="2699792" y="2918996"/>
            <a:ext cx="46695" cy="754854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01773A8D-CF58-B041-B685-3D35C572E5C3}"/>
                  </a:ext>
                </a:extLst>
              </p:cNvPr>
              <p:cNvSpPr txBox="1"/>
              <p:nvPr/>
            </p:nvSpPr>
            <p:spPr>
              <a:xfrm>
                <a:off x="2494914" y="3645753"/>
                <a:ext cx="23711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0" i="1" smtClean="0">
                          <a:latin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01773A8D-CF58-B041-B685-3D35C572E5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4914" y="3645753"/>
                <a:ext cx="237116" cy="307777"/>
              </a:xfrm>
              <a:prstGeom prst="rect">
                <a:avLst/>
              </a:prstGeom>
              <a:blipFill>
                <a:blip r:embed="rId3"/>
                <a:stretch>
                  <a:fillRect l="-20000" r="-15000" b="-4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44BA868-74F6-9A4C-A5C9-F9B8A720B474}"/>
                  </a:ext>
                </a:extLst>
              </p:cNvPr>
              <p:cNvSpPr txBox="1"/>
              <p:nvPr/>
            </p:nvSpPr>
            <p:spPr>
              <a:xfrm>
                <a:off x="2765518" y="3076900"/>
                <a:ext cx="21493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44BA868-74F6-9A4C-A5C9-F9B8A720B4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5518" y="3076900"/>
                <a:ext cx="214931" cy="307777"/>
              </a:xfrm>
              <a:prstGeom prst="rect">
                <a:avLst/>
              </a:prstGeom>
              <a:blipFill>
                <a:blip r:embed="rId4"/>
                <a:stretch>
                  <a:fillRect l="-27778" r="-27778" b="-8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2F1AC064-3ACB-6141-8BF9-E6CBD756A4CA}"/>
                  </a:ext>
                </a:extLst>
              </p:cNvPr>
              <p:cNvSpPr txBox="1"/>
              <p:nvPr/>
            </p:nvSpPr>
            <p:spPr>
              <a:xfrm>
                <a:off x="2654462" y="2595597"/>
                <a:ext cx="22211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2F1AC064-3ACB-6141-8BF9-E6CBD756A4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4462" y="2595597"/>
                <a:ext cx="222112" cy="307777"/>
              </a:xfrm>
              <a:prstGeom prst="rect">
                <a:avLst/>
              </a:prstGeom>
              <a:blipFill>
                <a:blip r:embed="rId5"/>
                <a:stretch>
                  <a:fillRect l="-21053" r="-21053" b="-4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9079FF21-9513-2644-9B93-E06C8A98A544}"/>
              </a:ext>
            </a:extLst>
          </p:cNvPr>
          <p:cNvCxnSpPr>
            <a:cxnSpLocks/>
          </p:cNvCxnSpPr>
          <p:nvPr/>
        </p:nvCxnSpPr>
        <p:spPr>
          <a:xfrm flipH="1" flipV="1">
            <a:off x="2251316" y="2918996"/>
            <a:ext cx="448477" cy="754853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C9E5884A-E5E5-2D43-96E6-85F3AE7071D9}"/>
              </a:ext>
            </a:extLst>
          </p:cNvPr>
          <p:cNvCxnSpPr>
            <a:cxnSpLocks/>
          </p:cNvCxnSpPr>
          <p:nvPr/>
        </p:nvCxnSpPr>
        <p:spPr>
          <a:xfrm flipV="1">
            <a:off x="1652940" y="2908055"/>
            <a:ext cx="2440086" cy="574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EA6D5E0E-D875-E049-A1FD-EE2A9AD2881E}"/>
                  </a:ext>
                </a:extLst>
              </p:cNvPr>
              <p:cNvSpPr txBox="1"/>
              <p:nvPr/>
            </p:nvSpPr>
            <p:spPr>
              <a:xfrm>
                <a:off x="2134874" y="2595598"/>
                <a:ext cx="23288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EA6D5E0E-D875-E049-A1FD-EE2A9AD288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4874" y="2595598"/>
                <a:ext cx="232884" cy="307777"/>
              </a:xfrm>
              <a:prstGeom prst="rect">
                <a:avLst/>
              </a:prstGeom>
              <a:blipFill>
                <a:blip r:embed="rId6"/>
                <a:stretch>
                  <a:fillRect l="-26316" r="-21053" b="-4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8503EB7-3D0D-4D4E-BD63-B5DFCD7ADC8D}"/>
                  </a:ext>
                </a:extLst>
              </p:cNvPr>
              <p:cNvSpPr txBox="1"/>
              <p:nvPr/>
            </p:nvSpPr>
            <p:spPr>
              <a:xfrm>
                <a:off x="3707904" y="2572353"/>
                <a:ext cx="14760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𝑙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8503EB7-3D0D-4D4E-BD63-B5DFCD7ADC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7904" y="2572353"/>
                <a:ext cx="147605" cy="307777"/>
              </a:xfrm>
              <a:prstGeom prst="rect">
                <a:avLst/>
              </a:prstGeom>
              <a:blipFill>
                <a:blip r:embed="rId7"/>
                <a:stretch>
                  <a:fillRect l="-30769" r="-30769" b="-8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6195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104984" y="235117"/>
            <a:ext cx="8979617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КАСАТЕЛЬНАЯ К ОКРУЖНОСТИ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ADE061-CAFC-6846-BE48-70E786FC9C92}"/>
              </a:ext>
            </a:extLst>
          </p:cNvPr>
          <p:cNvSpPr txBox="1"/>
          <p:nvPr/>
        </p:nvSpPr>
        <p:spPr>
          <a:xfrm>
            <a:off x="112461" y="1563638"/>
            <a:ext cx="8859503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Теорема 1.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Касательная к окружности перпендикулярна радиусу, проведенному к точке касания. </a:t>
            </a:r>
            <a:endParaRPr lang="ru-U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U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UZ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еорема 2. </a:t>
            </a:r>
            <a:r>
              <a:rPr lang="ru-UZ" sz="2400" dirty="0">
                <a:latin typeface="Arial" panose="020B0604020202020204" pitchFamily="34" charset="0"/>
                <a:cs typeface="Arial" panose="020B0604020202020204" pitchFamily="34" charset="0"/>
              </a:rPr>
              <a:t>Если прямая проходит через конец радиуса, лежащий на окружности, и перпендикулярна этому радиусу, то она является касательной. </a:t>
            </a:r>
          </a:p>
          <a:p>
            <a:endParaRPr lang="ru-U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0484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104984" y="235117"/>
            <a:ext cx="8979617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2ADE061-CAFC-6846-BE48-70E786FC9C92}"/>
                  </a:ext>
                </a:extLst>
              </p:cNvPr>
              <p:cNvSpPr txBox="1"/>
              <p:nvPr/>
            </p:nvSpPr>
            <p:spPr>
              <a:xfrm>
                <a:off x="104984" y="915566"/>
                <a:ext cx="8859503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Задача.  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Катеты прямоугольного треугольника </a:t>
                </a:r>
                <a14:m>
                  <m:oMath xmlns:m="http://schemas.openxmlformats.org/officeDocument/2006/math"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𝐶𝐵</m:t>
                    </m:r>
                  </m:oMath>
                </a14:m>
                <a:r>
                  <a:rPr 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ru-RU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=90°)</m:t>
                    </m:r>
                  </m:oMath>
                </a14:m>
                <a:r>
                  <a:rPr 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равны </a:t>
                </a:r>
                <a14:m>
                  <m:oMath xmlns:m="http://schemas.openxmlformats.org/officeDocument/2006/math"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 с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 и 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 с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м. </m:t>
                    </m:r>
                  </m:oMath>
                </a14:m>
                <a:r>
                  <a:rPr 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Проведена окружность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e>
                    </m:d>
                    <m:r>
                      <a:rPr lang="en-US" sz="2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R</m:t>
                    </m:r>
                    <m:r>
                      <a:rPr lang="en-US" sz="2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=2,4 с</m:t>
                    </m:r>
                    <m:r>
                      <a:rPr lang="ru-RU" sz="2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 </m:t>
                    </m:r>
                  </m:oMath>
                </a14:m>
                <a:r>
                  <a:rPr 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Каково взаимное расположение прямой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</m:t>
                    </m:r>
                  </m:oMath>
                </a14:m>
                <a:r>
                  <a:rPr 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и этой окружности?</a:t>
                </a:r>
              </a:p>
              <a:p>
                <a:pPr algn="just"/>
                <a:endParaRPr 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Дано: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 с</m:t>
                    </m:r>
                    <m:r>
                      <a:rPr lang="ru-RU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 </m:t>
                    </m:r>
                  </m:oMath>
                </a14:m>
                <a:r>
                  <a:rPr lang="ru-RU" sz="200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 с</m:t>
                    </m:r>
                    <m:r>
                      <a:rPr lang="ru-RU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</m:t>
                    </m:r>
                  </m:oMath>
                </a14:m>
                <a:r>
                  <a:rPr lang="ru-RU" sz="200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=2,4</m:t>
                    </m:r>
                  </m:oMath>
                </a14:m>
                <a:r>
                  <a:rPr 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см</a:t>
                </a:r>
              </a:p>
              <a:p>
                <a14:m>
                  <m:oMath xmlns:m="http://schemas.openxmlformats.org/officeDocument/2006/math"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2ADE061-CAFC-6846-BE48-70E786FC9C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984" y="915566"/>
                <a:ext cx="8859503" cy="2862322"/>
              </a:xfrm>
              <a:prstGeom prst="rect">
                <a:avLst/>
              </a:prstGeom>
              <a:blipFill>
                <a:blip r:embed="rId2"/>
                <a:stretch>
                  <a:fillRect l="-715" t="-1327" r="-57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Овал 4">
            <a:extLst>
              <a:ext uri="{FF2B5EF4-FFF2-40B4-BE49-F238E27FC236}">
                <a16:creationId xmlns:a16="http://schemas.microsoft.com/office/drawing/2014/main" id="{3644CE74-48CA-7A4A-917E-154CDC894D1B}"/>
              </a:ext>
            </a:extLst>
          </p:cNvPr>
          <p:cNvSpPr/>
          <p:nvPr/>
        </p:nvSpPr>
        <p:spPr>
          <a:xfrm>
            <a:off x="1416481" y="3337679"/>
            <a:ext cx="1533550" cy="1453515"/>
          </a:xfrm>
          <a:prstGeom prst="ellipse">
            <a:avLst/>
          </a:prstGeom>
          <a:noFill/>
          <a:ln>
            <a:solidFill>
              <a:srgbClr val="00A8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41F26F38-2481-284F-9553-FE54AD2630D1}"/>
              </a:ext>
            </a:extLst>
          </p:cNvPr>
          <p:cNvCxnSpPr>
            <a:cxnSpLocks/>
          </p:cNvCxnSpPr>
          <p:nvPr/>
        </p:nvCxnSpPr>
        <p:spPr>
          <a:xfrm flipH="1" flipV="1">
            <a:off x="2136561" y="2963818"/>
            <a:ext cx="7689" cy="1150375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291F0AA7-7966-134D-8E53-7DC1330483E8}"/>
              </a:ext>
            </a:extLst>
          </p:cNvPr>
          <p:cNvCxnSpPr>
            <a:cxnSpLocks/>
          </p:cNvCxnSpPr>
          <p:nvPr/>
        </p:nvCxnSpPr>
        <p:spPr>
          <a:xfrm>
            <a:off x="2136561" y="2963818"/>
            <a:ext cx="1224136" cy="112871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70A9A9A5-7B34-9D4F-AC00-F6EF280E3BEE}"/>
              </a:ext>
            </a:extLst>
          </p:cNvPr>
          <p:cNvCxnSpPr>
            <a:cxnSpLocks/>
          </p:cNvCxnSpPr>
          <p:nvPr/>
        </p:nvCxnSpPr>
        <p:spPr>
          <a:xfrm flipV="1">
            <a:off x="2136561" y="4093735"/>
            <a:ext cx="1224136" cy="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1062A36-4DAA-604B-834A-9DF3B83E8DF6}"/>
                  </a:ext>
                </a:extLst>
              </p:cNvPr>
              <p:cNvSpPr txBox="1"/>
              <p:nvPr/>
            </p:nvSpPr>
            <p:spPr>
              <a:xfrm>
                <a:off x="1935449" y="4064436"/>
                <a:ext cx="22127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1062A36-4DAA-604B-834A-9DF3B83E8D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5449" y="4064436"/>
                <a:ext cx="221279" cy="307777"/>
              </a:xfrm>
              <a:prstGeom prst="rect">
                <a:avLst/>
              </a:prstGeom>
              <a:blipFill>
                <a:blip r:embed="rId3"/>
                <a:stretch>
                  <a:fillRect l="-27778" r="-22222" b="-4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BE8F60F-B5B5-4A4C-8006-F63165749470}"/>
                  </a:ext>
                </a:extLst>
              </p:cNvPr>
              <p:cNvSpPr txBox="1"/>
              <p:nvPr/>
            </p:nvSpPr>
            <p:spPr>
              <a:xfrm>
                <a:off x="1960405" y="2672850"/>
                <a:ext cx="132002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BE8F60F-B5B5-4A4C-8006-F631657494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0405" y="2672850"/>
                <a:ext cx="132002" cy="307777"/>
              </a:xfrm>
              <a:prstGeom prst="rect">
                <a:avLst/>
              </a:prstGeom>
              <a:blipFill>
                <a:blip r:embed="rId4"/>
                <a:stretch>
                  <a:fillRect l="-63636" r="-81818" b="-8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271D71B-679D-544A-BE48-46C24530A8E7}"/>
                  </a:ext>
                </a:extLst>
              </p:cNvPr>
              <p:cNvSpPr txBox="1"/>
              <p:nvPr/>
            </p:nvSpPr>
            <p:spPr>
              <a:xfrm>
                <a:off x="3189525" y="3902123"/>
                <a:ext cx="568192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271D71B-679D-544A-BE48-46C24530A8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9525" y="3902123"/>
                <a:ext cx="568192" cy="307777"/>
              </a:xfrm>
              <a:prstGeom prst="rect">
                <a:avLst/>
              </a:prstGeom>
              <a:blipFill>
                <a:blip r:embed="rId5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6F9F744-A999-374B-BEEC-90EEF7A92E4B}"/>
                  </a:ext>
                </a:extLst>
              </p:cNvPr>
              <p:cNvSpPr txBox="1"/>
              <p:nvPr/>
            </p:nvSpPr>
            <p:spPr>
              <a:xfrm>
                <a:off x="3681108" y="1937874"/>
                <a:ext cx="5134644" cy="30267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</a:t>
                </a:r>
                <a:r>
                  <a:rPr 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ешение. </a:t>
                </a: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ru-UZ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∡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∆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𝑂𝐶𝐵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прямоугольный</a:t>
                </a:r>
              </a:p>
              <a:p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По теореме Пифагора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𝐴𝐶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𝐶𝐵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𝑂𝐵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𝐴𝐵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𝑂𝐴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с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Проводим </a:t>
                </a:r>
                <a14:m>
                  <m:oMath xmlns:m="http://schemas.openxmlformats.org/officeDocument/2006/math"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𝐴𝐵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𝐶𝐴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𝐶𝐵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𝐴𝐵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𝐶𝐷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𝐶𝐷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𝐶𝐴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𝐶𝐵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𝐴𝐵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=3∙4:5=2,4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см</a:t>
                </a:r>
              </a:p>
              <a:p>
                <a14:m>
                  <m:oMath xmlns:m="http://schemas.openxmlformats.org/officeDocument/2006/math"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касательная</m:t>
                    </m:r>
                  </m:oMath>
                </a14:m>
                <a:r>
                  <a:rPr 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6F9F744-A999-374B-BEEC-90EEF7A92E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1108" y="1937874"/>
                <a:ext cx="5134644" cy="3026791"/>
              </a:xfrm>
              <a:prstGeom prst="rect">
                <a:avLst/>
              </a:prstGeom>
              <a:blipFill>
                <a:blip r:embed="rId6"/>
                <a:stretch>
                  <a:fillRect l="-1232" t="-125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Соединительная линия уступом 19">
            <a:extLst>
              <a:ext uri="{FF2B5EF4-FFF2-40B4-BE49-F238E27FC236}">
                <a16:creationId xmlns:a16="http://schemas.microsoft.com/office/drawing/2014/main" id="{F399631E-D38D-7B4C-8248-6F2409EA8326}"/>
              </a:ext>
            </a:extLst>
          </p:cNvPr>
          <p:cNvCxnSpPr>
            <a:cxnSpLocks/>
          </p:cNvCxnSpPr>
          <p:nvPr/>
        </p:nvCxnSpPr>
        <p:spPr>
          <a:xfrm rot="16200000" flipV="1">
            <a:off x="2042331" y="3848637"/>
            <a:ext cx="345351" cy="156890"/>
          </a:xfrm>
          <a:prstGeom prst="bentConnector3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23451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2368c2cd8a2735ddf2c7012c4124d0e8ed30f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19358</TotalTime>
  <Words>580</Words>
  <Application>Microsoft Macintosh PowerPoint</Application>
  <PresentationFormat>Экран (16:9)</PresentationFormat>
  <Paragraphs>121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Cambria Math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Rano7kh@icloud.com</cp:lastModifiedBy>
  <cp:revision>1442</cp:revision>
  <dcterms:created xsi:type="dcterms:W3CDTF">2020-04-09T07:32:19Z</dcterms:created>
  <dcterms:modified xsi:type="dcterms:W3CDTF">2021-02-21T13:23:18Z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