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6" r:id="rId2"/>
    <p:sldId id="1613" r:id="rId3"/>
    <p:sldId id="1608" r:id="rId4"/>
    <p:sldId id="1609" r:id="rId5"/>
    <p:sldId id="1610" r:id="rId6"/>
    <p:sldId id="1612" r:id="rId7"/>
    <p:sldId id="1611" r:id="rId8"/>
    <p:sldId id="1536" r:id="rId9"/>
  </p:sldIdLst>
  <p:sldSz cx="9144000" cy="5143500" type="screen16x9"/>
  <p:notesSz cx="5765800" cy="3244850"/>
  <p:custDataLst>
    <p:tags r:id="rId1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 autoAdjust="0"/>
    <p:restoredTop sz="94618" autoAdjust="0"/>
  </p:normalViewPr>
  <p:slideViewPr>
    <p:cSldViewPr>
      <p:cViewPr varScale="1">
        <p:scale>
          <a:sx n="139" d="100"/>
          <a:sy n="139" d="100"/>
        </p:scale>
        <p:origin x="432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243412" y="3286110"/>
            <a:ext cx="1548751" cy="1478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963720" y="1979301"/>
            <a:ext cx="712634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ПРАКТИЧЕСКИЕ ЗАДАНИЯ И ПРИМЕНЕНИЯ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7" y="1951950"/>
            <a:ext cx="545421" cy="1075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51837" y="3197333"/>
            <a:ext cx="545421" cy="1075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ЗАДАЧИ НА ИССЛЕДОВАНИЕ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Рассмотрим задачу. Стороны прямоугольника натуральные числа и периметр кратен 4.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Периметр прямоугольника равен 72 см и стороны выражены натуральными числами. Найдите среди них прямоугольник с наибольшей площадью. Какая это фигура? 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44504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ЗАДАЧИ НА ИССЛЕДОВАНИЕ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97320" y="915566"/>
                <a:ext cx="879516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прямоугольнике: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=72 с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периметр, </a:t>
                </a:r>
                <a:endParaRPr lang="ru-RU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полупериметр, т.е. сумма смежных сторон.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значение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будут известны, то тогда можем вычислить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𝑎𝑏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Чтобы ответить на вопрос задачи, надо найти значение смежных сторон прямоугольника.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этого представим 36 в виде суммы двух натуральных чисел: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=36=1+35=…=35+1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" y="915566"/>
                <a:ext cx="8795160" cy="3785652"/>
              </a:xfrm>
              <a:prstGeom prst="rect">
                <a:avLst/>
              </a:prstGeom>
              <a:blipFill>
                <a:blip r:embed="rId2"/>
                <a:stretch>
                  <a:fillRect l="-1009" t="-1338" r="-28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65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ЗАДАЧИ НА ИССЛЕДОВАНИЕ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97320" y="915566"/>
                <a:ext cx="8795160" cy="4475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Отсюда видно, что существует 35 разных прямоугольников, сумма смежных сторон равна 36.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таблицы видно, что наименьшая площадь достигается при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ru-RU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2000" b="1" i="0" smtClean="0">
                        <a:latin typeface="Cambria Math" panose="02040503050406030204" pitchFamily="18" charset="0"/>
                      </a:rPr>
                      <m:t> см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ru-RU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b="1" i="0" smtClean="0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ru-RU" sz="2000" b="1" i="0" smtClean="0">
                        <a:latin typeface="Cambria Math" panose="02040503050406030204" pitchFamily="18" charset="0"/>
                      </a:rPr>
                      <m:t> см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ru-RU" sz="2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b="1" i="0" smtClean="0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ru-RU" sz="2000" b="1">
                        <a:latin typeface="Cambria Math" panose="02040503050406030204" pitchFamily="18" charset="0"/>
                      </a:rPr>
                      <m:t> см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ru-RU" sz="2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2000" b="1">
                        <a:latin typeface="Cambria Math" panose="02040503050406030204" pitchFamily="18" charset="0"/>
                      </a:rPr>
                      <m:t> см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а наибольшая площадь при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 с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м,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т.е. когда сторона квадрата равна 18 см. В остальных прямоугольниках периметр равен 72 см, но площади их будут меньше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∙18=324 (</m:t>
                      </m:r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см</m:t>
                          </m:r>
                        </m:e>
                        <m:sup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" y="915566"/>
                <a:ext cx="8795160" cy="4475521"/>
              </a:xfrm>
              <a:prstGeom prst="rect">
                <a:avLst/>
              </a:prstGeom>
              <a:blipFill>
                <a:blip r:embed="rId2"/>
                <a:stretch>
                  <a:fillRect l="-720" t="-850" r="-7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id="{B5F39C4D-5079-BC4F-9EF4-A7DC7CED23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6559"/>
                  </p:ext>
                </p:extLst>
              </p:nvPr>
            </p:nvGraphicFramePr>
            <p:xfrm>
              <a:off x="467544" y="1830070"/>
              <a:ext cx="8208910" cy="1533768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3794844659"/>
                        </a:ext>
                      </a:extLst>
                    </a:gridCol>
                    <a:gridCol w="633670">
                      <a:extLst>
                        <a:ext uri="{9D8B030D-6E8A-4147-A177-3AD203B41FA5}">
                          <a16:colId xmlns:a16="http://schemas.microsoft.com/office/drawing/2014/main" val="1106747125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3275671719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1087176262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2290579560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247605273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2694450005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2719137756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3851674891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1076589805"/>
                        </a:ext>
                      </a:extLst>
                    </a:gridCol>
                  </a:tblGrid>
                  <a:tr h="383442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/>
                                  <m:t>𝒂</m:t>
                                </m:r>
                                <m:r>
                                  <a:rPr lang="en-US" b="1" smtClean="0"/>
                                  <m:t> с</m:t>
                                </m:r>
                                <m:r>
                                  <a:rPr lang="ru-RU" b="1" smtClean="0"/>
                                  <m:t>м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34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35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5043755"/>
                      </a:ext>
                    </a:extLst>
                  </a:tr>
                  <a:tr h="383442"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/>
                                  <m:t>𝒃</m:t>
                                </m:r>
                                <m:r>
                                  <a:rPr lang="en-US" b="1" smtClean="0"/>
                                  <m:t> с</m:t>
                                </m:r>
                                <m:r>
                                  <a:rPr lang="ru-RU" b="1" smtClean="0"/>
                                  <m:t>м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35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34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0887820"/>
                      </a:ext>
                    </a:extLst>
                  </a:tr>
                  <a:tr h="383442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/>
                                  <m:t>𝑎</m:t>
                                </m:r>
                                <m:r>
                                  <a:rPr lang="en-US" b="0" smtClean="0"/>
                                  <m:t>+</m:t>
                                </m:r>
                                <m:r>
                                  <a:rPr lang="en-US" b="0" smtClean="0"/>
                                  <m:t>𝑏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54625866"/>
                      </a:ext>
                    </a:extLst>
                  </a:tr>
                  <a:tr h="383442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/>
                                  <m:t>𝑆</m:t>
                                </m:r>
                                <m:r>
                                  <a:rPr lang="en-US" b="0" smtClean="0"/>
                                  <m:t>=</m:t>
                                </m:r>
                                <m:r>
                                  <a:rPr lang="en-US" b="0" smtClean="0"/>
                                  <m:t>𝑎𝑏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35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63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323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324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323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68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35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1453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id="{B5F39C4D-5079-BC4F-9EF4-A7DC7CED23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6559"/>
                  </p:ext>
                </p:extLst>
              </p:nvPr>
            </p:nvGraphicFramePr>
            <p:xfrm>
              <a:off x="467544" y="1830070"/>
              <a:ext cx="8208910" cy="1533768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3794844659"/>
                        </a:ext>
                      </a:extLst>
                    </a:gridCol>
                    <a:gridCol w="633670">
                      <a:extLst>
                        <a:ext uri="{9D8B030D-6E8A-4147-A177-3AD203B41FA5}">
                          <a16:colId xmlns:a16="http://schemas.microsoft.com/office/drawing/2014/main" val="1106747125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3275671719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1087176262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2290579560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247605273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2694450005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2719137756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3851674891"/>
                        </a:ext>
                      </a:extLst>
                    </a:gridCol>
                    <a:gridCol w="820891">
                      <a:extLst>
                        <a:ext uri="{9D8B030D-6E8A-4147-A177-3AD203B41FA5}">
                          <a16:colId xmlns:a16="http://schemas.microsoft.com/office/drawing/2014/main" val="1076589805"/>
                        </a:ext>
                      </a:extLst>
                    </a:gridCol>
                  </a:tblGrid>
                  <a:tr h="383442"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667" r="-71125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34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35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5043755"/>
                      </a:ext>
                    </a:extLst>
                  </a:tr>
                  <a:tr h="383442"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3226" r="-711250" b="-2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35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34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0887820"/>
                      </a:ext>
                    </a:extLst>
                  </a:tr>
                  <a:tr h="383442"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0000" r="-71125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54625866"/>
                      </a:ext>
                    </a:extLst>
                  </a:tr>
                  <a:tr h="383442"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10000" r="-71125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35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63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323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324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323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68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35</a:t>
                          </a:r>
                          <a:endParaRPr lang="ru-U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145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15127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ЗАДАЧИ НА ИССЛЕДОВАНИЕ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2656552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79512" y="987574"/>
                <a:ext cx="8640960" cy="2976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осле анализа таблицы, сделаем следующие выводы.</a:t>
                </a: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UZ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ывод 1. 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стороны прямоугольника натуральные числа и периметр кратен 4, то наибольшая площадь вычисляется по формуле:</a:t>
                </a:r>
              </a:p>
              <a:p>
                <a:pPr algn="ctr"/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7574"/>
                <a:ext cx="8640960" cy="2976712"/>
              </a:xfrm>
              <a:prstGeom prst="rect">
                <a:avLst/>
              </a:prstGeom>
              <a:blipFill>
                <a:blip r:embed="rId2"/>
                <a:stretch>
                  <a:fillRect l="-1320" t="-212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194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ЗАДАЧИ НА ИССЛЕДОВАНИЕ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2656552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79512" y="987574"/>
                <a:ext cx="864096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ывод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стороны прямоугольника натуральные числа и периметр кратен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то тогда среди прямоугольников с равными периметрами наименьшую площадь имеет тот прямоугольник, в котором одна сторона равна 1, а вторая дополнение 1 до числового значения полупериметра: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ывод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лины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смежных сторон прямоугольника сближаются, то площадь увеличивается. </a:t>
                </a:r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7574"/>
                <a:ext cx="8640960" cy="3046988"/>
              </a:xfrm>
              <a:prstGeom prst="rect">
                <a:avLst/>
              </a:prstGeom>
              <a:blipFill>
                <a:blip r:embed="rId2"/>
                <a:stretch>
                  <a:fillRect l="-1026" t="-1660" b="-33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428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ЗАДАЧИ НА ИССЛЕДОВАНИЕ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2656552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79512" y="987574"/>
                <a:ext cx="864096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</a:t>
                </a:r>
                <a:r>
                  <a:rPr 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Часть стены, имеющей форму прямоугольника со стороны 2,25 м и 1,8 м, необходимо покрыть кафелем.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колько плиток для этого понадобиться, если плитка имеет форму квадрата со стороной 15 см. </a:t>
                </a:r>
              </a:p>
              <a:p>
                <a:endParaRPr 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ешение. </a:t>
                </a:r>
              </a:p>
              <a:p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1) Находим площадь части стены, которую необходимо покрыть кафелем и выразим в квадратных сантиметрах: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2,25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∙1,8=4,05 </m:t>
                      </m:r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м</m:t>
                          </m:r>
                        </m:e>
                        <m:sup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=4,05∙10000 </m:t>
                      </m:r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см</m:t>
                          </m:r>
                        </m:e>
                        <m:sup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=40500 </m:t>
                      </m:r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см</m:t>
                          </m:r>
                        </m:e>
                        <m:sup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2) Находим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лощадь одного кафеля: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=225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</a:t>
                </a:r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аходим, сколько плиток понадобиться для покрытия части стены в форме прямоугольника: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40500:225=180</m:t>
                    </m:r>
                  </m:oMath>
                </a14:m>
                <a:endParaRPr lang="ru-RU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твет: необходимо 180 штук кафеля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7574"/>
                <a:ext cx="8640960" cy="4093428"/>
              </a:xfrm>
              <a:prstGeom prst="rect">
                <a:avLst/>
              </a:prstGeom>
              <a:blipFill>
                <a:blip r:embed="rId2"/>
                <a:stretch>
                  <a:fillRect l="-587" t="-619" r="-440" b="-18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189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49104"/>
            <a:ext cx="3024336" cy="19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1556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Сколько потребуется кафельных плиток квадратной формы со стороной 20см, чтобы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облицовать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дорожку имеющую форму квадрата со стороной 4 м? 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18886</TotalTime>
  <Words>518</Words>
  <Application>Microsoft Macintosh PowerPoint</Application>
  <PresentationFormat>Экран (16:9)</PresentationFormat>
  <Paragraphs>88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1421</cp:revision>
  <dcterms:created xsi:type="dcterms:W3CDTF">2020-04-09T07:32:19Z</dcterms:created>
  <dcterms:modified xsi:type="dcterms:W3CDTF">2021-01-30T12:35:01Z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