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306" r:id="rId2"/>
    <p:sldId id="1588" r:id="rId3"/>
    <p:sldId id="1601" r:id="rId4"/>
    <p:sldId id="1602" r:id="rId5"/>
    <p:sldId id="1603" r:id="rId6"/>
    <p:sldId id="1604" r:id="rId7"/>
    <p:sldId id="1605" r:id="rId8"/>
    <p:sldId id="1606" r:id="rId9"/>
    <p:sldId id="1536" r:id="rId10"/>
  </p:sldIdLst>
  <p:sldSz cx="9144000" cy="5143500" type="screen16x9"/>
  <p:notesSz cx="5765800" cy="3244850"/>
  <p:custDataLst>
    <p:tags r:id="rId1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4" autoAdjust="0"/>
    <p:restoredTop sz="94618" autoAdjust="0"/>
  </p:normalViewPr>
  <p:slideViewPr>
    <p:cSldViewPr>
      <p:cViewPr varScale="1">
        <p:scale>
          <a:sx n="106" d="100"/>
          <a:sy n="106" d="100"/>
        </p:scale>
        <p:origin x="192" y="712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29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732240" y="2787774"/>
            <a:ext cx="1836783" cy="20546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963720" y="1979301"/>
            <a:ext cx="712634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ПЛОЩАДЬ РОМБА И ТРАПЕЦИИ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10 (стр. 113).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Площадь треугольника равна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150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периметр треугольника, если его высоты равны 15 см, 12 см и 2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см.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150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3170099"/>
              </a:xfrm>
              <a:prstGeom prst="rect">
                <a:avLst/>
              </a:prstGeom>
              <a:blipFill>
                <a:blip r:embed="rId2"/>
                <a:stretch>
                  <a:fillRect l="-720" t="-1200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546693" y="1707654"/>
                <a:ext cx="4711514" cy="3523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0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000" b="1" i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</m:oMath>
                  </m:oMathPara>
                </a14:m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=25+15+20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693" y="1707654"/>
                <a:ext cx="4711514" cy="3523785"/>
              </a:xfrm>
              <a:prstGeom prst="rect">
                <a:avLst/>
              </a:prstGeom>
              <a:blipFill>
                <a:blip r:embed="rId3"/>
                <a:stretch>
                  <a:fillRect l="-1613" t="-7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554E55A-3FA3-1A4B-8536-FA6F218899A0}"/>
                  </a:ext>
                </a:extLst>
              </p:cNvPr>
              <p:cNvSpPr/>
              <p:nvPr/>
            </p:nvSpPr>
            <p:spPr>
              <a:xfrm>
                <a:off x="1938838" y="4283909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554E55A-3FA3-1A4B-8536-FA6F21889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838" y="4283909"/>
                <a:ext cx="54136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E105AAB-E92F-964F-8046-B627DC4F0E18}"/>
                  </a:ext>
                </a:extLst>
              </p:cNvPr>
              <p:cNvSpPr/>
              <p:nvPr/>
            </p:nvSpPr>
            <p:spPr>
              <a:xfrm>
                <a:off x="2771800" y="2360708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E105AAB-E92F-964F-8046-B627DC4F0E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360708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CC5B7C-DF4B-D648-8678-32CF5525C8FA}"/>
                  </a:ext>
                </a:extLst>
              </p:cNvPr>
              <p:cNvSpPr/>
              <p:nvPr/>
            </p:nvSpPr>
            <p:spPr>
              <a:xfrm>
                <a:off x="3797017" y="4306991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CC5B7C-DF4B-D648-8678-32CF5525C8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017" y="4306991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AE70B272-CECC-EB4C-8EF9-7425034A4804}"/>
              </a:ext>
            </a:extLst>
          </p:cNvPr>
          <p:cNvSpPr/>
          <p:nvPr/>
        </p:nvSpPr>
        <p:spPr>
          <a:xfrm>
            <a:off x="2406073" y="2782792"/>
            <a:ext cx="1440160" cy="199019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4B1836-7724-8E4E-91CD-BF11398194EB}"/>
                  </a:ext>
                </a:extLst>
              </p:cNvPr>
              <p:cNvSpPr txBox="1"/>
              <p:nvPr/>
            </p:nvSpPr>
            <p:spPr>
              <a:xfrm>
                <a:off x="5801130" y="2839982"/>
                <a:ext cx="1817485" cy="4396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=2∙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150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=25</m:t>
                    </m:r>
                  </m:oMath>
                </a14:m>
                <a:r>
                  <a:rPr lang="en-US" sz="2000" dirty="0"/>
                  <a:t> </a:t>
                </a:r>
                <a:endParaRPr lang="ru-UZ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24B1836-7724-8E4E-91CD-BF1139819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130" y="2839982"/>
                <a:ext cx="1817485" cy="439672"/>
              </a:xfrm>
              <a:prstGeom prst="rect">
                <a:avLst/>
              </a:prstGeom>
              <a:blipFill>
                <a:blip r:embed="rId7"/>
                <a:stretch>
                  <a:fillRect l="-3472" r="-1389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C23D700-8846-F84B-92F5-1DD6CC82FF3A}"/>
                  </a:ext>
                </a:extLst>
              </p:cNvPr>
              <p:cNvSpPr/>
              <p:nvPr/>
            </p:nvSpPr>
            <p:spPr>
              <a:xfrm>
                <a:off x="5700018" y="3315658"/>
                <a:ext cx="2052806" cy="5339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=2∙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150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US" sz="2000" dirty="0"/>
                  <a:t> </a:t>
                </a:r>
                <a:endParaRPr lang="ru-UZ" sz="2000" dirty="0"/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C23D700-8846-F84B-92F5-1DD6CC82FF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018" y="3315658"/>
                <a:ext cx="2052806" cy="533929"/>
              </a:xfrm>
              <a:prstGeom prst="rect">
                <a:avLst/>
              </a:prstGeom>
              <a:blipFill>
                <a:blip r:embed="rId8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939D7A0-84DB-A845-A85D-38E48F9FCF2C}"/>
                  </a:ext>
                </a:extLst>
              </p:cNvPr>
              <p:cNvSpPr/>
              <p:nvPr/>
            </p:nvSpPr>
            <p:spPr>
              <a:xfrm>
                <a:off x="5700018" y="3738520"/>
                <a:ext cx="2036070" cy="5339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=2∙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150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dirty="0"/>
                  <a:t> </a:t>
                </a:r>
                <a:endParaRPr lang="ru-UZ" sz="2000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939D7A0-84DB-A845-A85D-38E48F9FCF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018" y="3738520"/>
                <a:ext cx="2036070" cy="533929"/>
              </a:xfrm>
              <a:prstGeom prst="rect">
                <a:avLst/>
              </a:prstGeom>
              <a:blipFill>
                <a:blip r:embed="rId9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12023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РОМБА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12500" y="987574"/>
                <a:ext cx="8795160" cy="2999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Площадь ромба равна половине произведения его диагоналей: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где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диагонали ромба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00" y="987574"/>
                <a:ext cx="8795160" cy="2999796"/>
              </a:xfrm>
              <a:prstGeom prst="rect">
                <a:avLst/>
              </a:prstGeom>
              <a:blipFill>
                <a:blip r:embed="rId2"/>
                <a:stretch>
                  <a:fillRect l="-1009" t="-1688" r="-1009" b="-37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830841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РОМБА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65019"/>
                <a:ext cx="8795160" cy="4278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Сторона ромба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 острый угол равен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площадь этого ромба. Вычислите площадь ромба, если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=30°. 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Пусть у ромба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Проведем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 высота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является катетом, лежащим напротив острого угла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прямоугольном треугольнике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Выразим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через синус острого угла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65019"/>
                <a:ext cx="8795160" cy="4278094"/>
              </a:xfrm>
              <a:prstGeom prst="rect">
                <a:avLst/>
              </a:prstGeom>
              <a:blipFill>
                <a:blip r:embed="rId2"/>
                <a:stretch>
                  <a:fillRect l="-720" t="-888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CD56F0-2CFF-FA44-839B-C25FB24956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0544"/>
          <a:stretch/>
        </p:blipFill>
        <p:spPr>
          <a:xfrm>
            <a:off x="5691707" y="3493050"/>
            <a:ext cx="3218097" cy="13257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B949FBD-BDE4-3245-BCDE-720FC1E7C950}"/>
                  </a:ext>
                </a:extLst>
              </p:cNvPr>
              <p:cNvSpPr/>
              <p:nvPr/>
            </p:nvSpPr>
            <p:spPr>
              <a:xfrm>
                <a:off x="2110575" y="4519292"/>
                <a:ext cx="4572000" cy="47000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𝒔𝒊𝒏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sSup>
                      <m:sSupPr>
                        <m:ctrlP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B949FBD-BDE4-3245-BCDE-720FC1E7C9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575" y="4519292"/>
                <a:ext cx="4572000" cy="470000"/>
              </a:xfrm>
              <a:prstGeom prst="rect">
                <a:avLst/>
              </a:prstGeom>
              <a:blipFill>
                <a:blip r:embed="rId4"/>
                <a:stretch>
                  <a:fillRect l="-2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61896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РОМБА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65019"/>
                <a:ext cx="8795160" cy="3077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диагонали ромба, если одна из них в 1,5 раза больше другой, а площадь ромба равна 27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омб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65019"/>
                <a:ext cx="8795160" cy="3077766"/>
              </a:xfrm>
              <a:prstGeom prst="rect">
                <a:avLst/>
              </a:prstGeom>
              <a:blipFill>
                <a:blip r:embed="rId2"/>
                <a:stretch>
                  <a:fillRect l="-1009" t="-1235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омб 3">
            <a:extLst>
              <a:ext uri="{FF2B5EF4-FFF2-40B4-BE49-F238E27FC236}">
                <a16:creationId xmlns:a16="http://schemas.microsoft.com/office/drawing/2014/main" id="{77FC18BF-0664-8148-A71D-742B1AE79A30}"/>
              </a:ext>
            </a:extLst>
          </p:cNvPr>
          <p:cNvSpPr/>
          <p:nvPr/>
        </p:nvSpPr>
        <p:spPr>
          <a:xfrm>
            <a:off x="1984388" y="3316175"/>
            <a:ext cx="2160240" cy="1296144"/>
          </a:xfrm>
          <a:prstGeom prst="diamon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/>
              <p:nvPr/>
            </p:nvSpPr>
            <p:spPr>
              <a:xfrm>
                <a:off x="1487180" y="3650397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180" y="3650397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/>
              <p:nvPr/>
            </p:nvSpPr>
            <p:spPr>
              <a:xfrm>
                <a:off x="2793825" y="2787774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825" y="2787774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/>
              <p:nvPr/>
            </p:nvSpPr>
            <p:spPr>
              <a:xfrm>
                <a:off x="4120155" y="3550369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0155" y="3550369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/>
              <p:nvPr/>
            </p:nvSpPr>
            <p:spPr>
              <a:xfrm>
                <a:off x="2811714" y="4550371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714" y="4550371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FC14CF7-1C31-D648-8AC0-7D3297EEC885}"/>
              </a:ext>
            </a:extLst>
          </p:cNvPr>
          <p:cNvCxnSpPr>
            <a:cxnSpLocks/>
            <a:stCxn id="4" idx="0"/>
          </p:cNvCxnSpPr>
          <p:nvPr/>
        </p:nvCxnSpPr>
        <p:spPr>
          <a:xfrm flipH="1">
            <a:off x="3054665" y="3316175"/>
            <a:ext cx="9843" cy="129614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FA1AFFF-6BF3-1643-8326-76B80ABBFC9D}"/>
              </a:ext>
            </a:extLst>
          </p:cNvPr>
          <p:cNvCxnSpPr>
            <a:stCxn id="4" idx="1"/>
            <a:endCxn id="4" idx="3"/>
          </p:cNvCxnSpPr>
          <p:nvPr/>
        </p:nvCxnSpPr>
        <p:spPr>
          <a:xfrm>
            <a:off x="1984388" y="3964247"/>
            <a:ext cx="216024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/>
              <p:nvPr/>
            </p:nvSpPr>
            <p:spPr>
              <a:xfrm>
                <a:off x="4644008" y="2181371"/>
                <a:ext cx="4325571" cy="24080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см, тогда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см</a:t>
                </a:r>
              </a:p>
              <a:p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1,5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 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2181371"/>
                <a:ext cx="4325571" cy="2408095"/>
              </a:xfrm>
              <a:prstGeom prst="rect">
                <a:avLst/>
              </a:prstGeom>
              <a:blipFill>
                <a:blip r:embed="rId7"/>
                <a:stretch>
                  <a:fillRect l="-3509" t="-3141" r="-23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3637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ТРАПЕЦИИ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30400" y="915566"/>
                <a:ext cx="8795160" cy="4115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Площадь трапеции равна произведению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полусуммы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ее оснований на высоту: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основания трапеции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высота трапеции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Следствие.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Площадь трапеции равна произведению ее средней линии на высоту. 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00" y="915566"/>
                <a:ext cx="8795160" cy="4115422"/>
              </a:xfrm>
              <a:prstGeom prst="rect">
                <a:avLst/>
              </a:prstGeom>
              <a:blipFill>
                <a:blip r:embed="rId2"/>
                <a:stretch>
                  <a:fillRect l="-1154" t="-1235" r="-1154" b="-24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3378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РОМБА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65019"/>
                <a:ext cx="8795160" cy="34470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Основания трапеции равны 15 см и 30 см, а площадь равна 225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ее высоту.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трапеция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с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65019"/>
                <a:ext cx="8795160" cy="3447098"/>
              </a:xfrm>
              <a:prstGeom prst="rect">
                <a:avLst/>
              </a:prstGeom>
              <a:blipFill>
                <a:blip r:embed="rId2"/>
                <a:stretch>
                  <a:fillRect l="-1009" t="-1103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/>
              <p:nvPr/>
            </p:nvSpPr>
            <p:spPr>
              <a:xfrm>
                <a:off x="1487180" y="4464598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180" y="4464598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/>
              <p:nvPr/>
            </p:nvSpPr>
            <p:spPr>
              <a:xfrm>
                <a:off x="1918179" y="3498320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179" y="3498320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/>
              <p:nvPr/>
            </p:nvSpPr>
            <p:spPr>
              <a:xfrm>
                <a:off x="3539900" y="3459247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900" y="3459247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/>
              <p:nvPr/>
            </p:nvSpPr>
            <p:spPr>
              <a:xfrm>
                <a:off x="3962988" y="4469170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988" y="4469170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/>
              <p:nvPr/>
            </p:nvSpPr>
            <p:spPr>
              <a:xfrm>
                <a:off x="4644008" y="2181371"/>
                <a:ext cx="4325571" cy="27474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24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225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15+30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endParaRPr lang="en-US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2181371"/>
                <a:ext cx="4325571" cy="2747483"/>
              </a:xfrm>
              <a:prstGeom prst="rect">
                <a:avLst/>
              </a:prstGeom>
              <a:blipFill>
                <a:blip r:embed="rId7"/>
                <a:stretch>
                  <a:fillRect l="-4386" t="-32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апеция 1">
            <a:extLst>
              <a:ext uri="{FF2B5EF4-FFF2-40B4-BE49-F238E27FC236}">
                <a16:creationId xmlns:a16="http://schemas.microsoft.com/office/drawing/2014/main" id="{8EF01528-EE5C-F44F-B915-D39577E772C9}"/>
              </a:ext>
            </a:extLst>
          </p:cNvPr>
          <p:cNvSpPr/>
          <p:nvPr/>
        </p:nvSpPr>
        <p:spPr>
          <a:xfrm>
            <a:off x="1936444" y="3780394"/>
            <a:ext cx="2088232" cy="1039097"/>
          </a:xfrm>
          <a:prstGeom prst="trapezoid">
            <a:avLst>
              <a:gd name="adj" fmla="val 399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484FBA7-4C76-DC4B-8F77-31F247E535FA}"/>
              </a:ext>
            </a:extLst>
          </p:cNvPr>
          <p:cNvCxnSpPr/>
          <p:nvPr/>
        </p:nvCxnSpPr>
        <p:spPr>
          <a:xfrm>
            <a:off x="2339752" y="3791800"/>
            <a:ext cx="0" cy="103909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D375EB24-7FD8-434B-A98B-F266B93C8B26}"/>
                  </a:ext>
                </a:extLst>
              </p:cNvPr>
              <p:cNvSpPr/>
              <p:nvPr/>
            </p:nvSpPr>
            <p:spPr>
              <a:xfrm>
                <a:off x="2305593" y="4025433"/>
                <a:ext cx="5122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D375EB24-7FD8-434B-A98B-F266B93C8B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593" y="4025433"/>
                <a:ext cx="51225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37829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65019"/>
                <a:ext cx="8795160" cy="28315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6 (стр. 117).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ромб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с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65019"/>
                <a:ext cx="8795160" cy="2831544"/>
              </a:xfrm>
              <a:prstGeom prst="rect">
                <a:avLst/>
              </a:prstGeom>
              <a:blipFill>
                <a:blip r:embed="rId2"/>
                <a:stretch>
                  <a:fillRect l="-1009" t="-13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/>
              <p:nvPr/>
            </p:nvSpPr>
            <p:spPr>
              <a:xfrm>
                <a:off x="4104566" y="1563638"/>
                <a:ext cx="4818253" cy="37755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</a:t>
                </a:r>
                <a14:m>
                  <m:oMath xmlns:m="http://schemas.openxmlformats.org/officeDocument/2006/math">
                    <m:r>
                      <a:rPr lang="ru-R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𝐵𝑃𝐴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𝐵𝑃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𝐵𝑃</m:t>
                        </m:r>
                      </m:num>
                      <m:den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𝑠𝑖𝑛𝐴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60°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</a:p>
              <a:p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24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e>
                            </m:rad>
                          </m:den>
                        </m:f>
                      </m:e>
                      <m:sup/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60°=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60°=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24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=96</m:t>
                    </m:r>
                    <m:rad>
                      <m:radPr>
                        <m:degHide m:val="on"/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566" y="1563638"/>
                <a:ext cx="4818253" cy="3775521"/>
              </a:xfrm>
              <a:prstGeom prst="rect">
                <a:avLst/>
              </a:prstGeom>
              <a:blipFill>
                <a:blip r:embed="rId3"/>
                <a:stretch>
                  <a:fillRect l="-3947" t="-2685" r="-2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Ромб 12">
            <a:extLst>
              <a:ext uri="{FF2B5EF4-FFF2-40B4-BE49-F238E27FC236}">
                <a16:creationId xmlns:a16="http://schemas.microsoft.com/office/drawing/2014/main" id="{84B72301-2294-0E4C-98EC-EF680A63A22B}"/>
              </a:ext>
            </a:extLst>
          </p:cNvPr>
          <p:cNvSpPr/>
          <p:nvPr/>
        </p:nvSpPr>
        <p:spPr>
          <a:xfrm>
            <a:off x="1299191" y="3281301"/>
            <a:ext cx="2160240" cy="1296144"/>
          </a:xfrm>
          <a:prstGeom prst="diamon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E9AD2B8C-08CE-8C49-B6B5-017DECA357B5}"/>
                  </a:ext>
                </a:extLst>
              </p:cNvPr>
              <p:cNvSpPr/>
              <p:nvPr/>
            </p:nvSpPr>
            <p:spPr>
              <a:xfrm>
                <a:off x="801983" y="3615523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E9AD2B8C-08CE-8C49-B6B5-017DECA357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83" y="3615523"/>
                <a:ext cx="541366" cy="584775"/>
              </a:xfrm>
              <a:prstGeom prst="rect">
                <a:avLst/>
              </a:prstGeom>
              <a:blipFill>
                <a:blip r:embed="rId4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3AA1B5A-CC99-1142-89BD-0608F26838C4}"/>
                  </a:ext>
                </a:extLst>
              </p:cNvPr>
              <p:cNvSpPr/>
              <p:nvPr/>
            </p:nvSpPr>
            <p:spPr>
              <a:xfrm>
                <a:off x="2108628" y="2752900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3AA1B5A-CC99-1142-89BD-0608F26838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628" y="2752900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28E143C4-EA3C-A646-A38A-3454D7003D9E}"/>
                  </a:ext>
                </a:extLst>
              </p:cNvPr>
              <p:cNvSpPr/>
              <p:nvPr/>
            </p:nvSpPr>
            <p:spPr>
              <a:xfrm>
                <a:off x="3434958" y="3515495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28E143C4-EA3C-A646-A38A-3454D7003D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958" y="3515495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F7ED9A18-6358-4343-A9E4-318FA60874FE}"/>
                  </a:ext>
                </a:extLst>
              </p:cNvPr>
              <p:cNvSpPr/>
              <p:nvPr/>
            </p:nvSpPr>
            <p:spPr>
              <a:xfrm>
                <a:off x="2126517" y="4515497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F7ED9A18-6358-4343-A9E4-318FA60874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517" y="4515497"/>
                <a:ext cx="537005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EE93D81-BB29-504B-9981-A719FEF5BB46}"/>
              </a:ext>
            </a:extLst>
          </p:cNvPr>
          <p:cNvCxnSpPr>
            <a:cxnSpLocks/>
            <a:stCxn id="13" idx="0"/>
          </p:cNvCxnSpPr>
          <p:nvPr/>
        </p:nvCxnSpPr>
        <p:spPr>
          <a:xfrm flipH="1">
            <a:off x="1582547" y="3281301"/>
            <a:ext cx="796764" cy="77280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76DA6F97-31A2-DD43-A7BB-D1BE776174E6}"/>
                  </a:ext>
                </a:extLst>
              </p:cNvPr>
              <p:cNvSpPr/>
              <p:nvPr/>
            </p:nvSpPr>
            <p:spPr>
              <a:xfrm>
                <a:off x="1197588" y="3938613"/>
                <a:ext cx="54252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76DA6F97-31A2-DD43-A7BB-D1BE776174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588" y="3938613"/>
                <a:ext cx="542521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49448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7694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Выполнить 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18755</TotalTime>
  <Words>566</Words>
  <Application>Microsoft Macintosh PowerPoint</Application>
  <PresentationFormat>Экран (16:9)</PresentationFormat>
  <Paragraphs>127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1411</cp:revision>
  <dcterms:created xsi:type="dcterms:W3CDTF">2020-04-09T07:32:19Z</dcterms:created>
  <dcterms:modified xsi:type="dcterms:W3CDTF">2021-01-30T10:20:31Z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