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06" r:id="rId2"/>
    <p:sldId id="1588" r:id="rId3"/>
    <p:sldId id="1601" r:id="rId4"/>
    <p:sldId id="1602" r:id="rId5"/>
    <p:sldId id="1603" r:id="rId6"/>
    <p:sldId id="1604" r:id="rId7"/>
    <p:sldId id="1605" r:id="rId8"/>
    <p:sldId id="1606" r:id="rId9"/>
    <p:sldId id="1536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 autoAdjust="0"/>
    <p:restoredTop sz="94618" autoAdjust="0"/>
  </p:normalViewPr>
  <p:slideViewPr>
    <p:cSldViewPr>
      <p:cViewPr varScale="1">
        <p:scale>
          <a:sx n="106" d="100"/>
          <a:sy n="106" d="100"/>
        </p:scale>
        <p:origin x="192" y="712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32240" y="2787774"/>
            <a:ext cx="1836783" cy="205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63720" y="1979301"/>
            <a:ext cx="71263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ПЛОЩАДЬ РОМБА И ТРАПЕЦИИ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10 (стр. 113).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треугольника равна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периметр треугольника, если его высоты равны 15 см, 12 см и 2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см.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3170099"/>
              </a:xfrm>
              <a:prstGeom prst="rect">
                <a:avLst/>
              </a:prstGeom>
              <a:blipFill>
                <a:blip r:embed="rId2"/>
                <a:stretch>
                  <a:fillRect l="-720" t="-1200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546693" y="1707654"/>
                <a:ext cx="4711514" cy="352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=25+15+20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93" y="1707654"/>
                <a:ext cx="4711514" cy="3523785"/>
              </a:xfrm>
              <a:prstGeom prst="rect">
                <a:avLst/>
              </a:prstGeom>
              <a:blipFill>
                <a:blip r:embed="rId3"/>
                <a:stretch>
                  <a:fillRect l="-1613" t="-7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/>
              <p:nvPr/>
            </p:nvSpPr>
            <p:spPr>
              <a:xfrm>
                <a:off x="1938838" y="4283909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38" y="4283909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/>
              <p:nvPr/>
            </p:nvSpPr>
            <p:spPr>
              <a:xfrm>
                <a:off x="2771800" y="2360708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60708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/>
              <p:nvPr/>
            </p:nvSpPr>
            <p:spPr>
              <a:xfrm>
                <a:off x="3797017" y="4306991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17" y="4306991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AE70B272-CECC-EB4C-8EF9-7425034A4804}"/>
              </a:ext>
            </a:extLst>
          </p:cNvPr>
          <p:cNvSpPr/>
          <p:nvPr/>
        </p:nvSpPr>
        <p:spPr>
          <a:xfrm>
            <a:off x="2406073" y="2782792"/>
            <a:ext cx="1440160" cy="1990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B1836-7724-8E4E-91CD-BF11398194EB}"/>
                  </a:ext>
                </a:extLst>
              </p:cNvPr>
              <p:cNvSpPr txBox="1"/>
              <p:nvPr/>
            </p:nvSpPr>
            <p:spPr>
              <a:xfrm>
                <a:off x="5801130" y="2839982"/>
                <a:ext cx="1817485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000" dirty="0"/>
                  <a:t> </a:t>
                </a:r>
                <a:endParaRPr lang="ru-UZ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B1836-7724-8E4E-91CD-BF113981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0" y="2839982"/>
                <a:ext cx="1817485" cy="439672"/>
              </a:xfrm>
              <a:prstGeom prst="rect">
                <a:avLst/>
              </a:prstGeom>
              <a:blipFill>
                <a:blip r:embed="rId7"/>
                <a:stretch>
                  <a:fillRect l="-3472" r="-1389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23D700-8846-F84B-92F5-1DD6CC82FF3A}"/>
                  </a:ext>
                </a:extLst>
              </p:cNvPr>
              <p:cNvSpPr/>
              <p:nvPr/>
            </p:nvSpPr>
            <p:spPr>
              <a:xfrm>
                <a:off x="5700018" y="3315658"/>
                <a:ext cx="2052806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</a:t>
                </a:r>
                <a:endParaRPr lang="ru-UZ" sz="2000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23D700-8846-F84B-92F5-1DD6CC82F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18" y="3315658"/>
                <a:ext cx="2052806" cy="533929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939D7A0-84DB-A845-A85D-38E48F9FCF2C}"/>
                  </a:ext>
                </a:extLst>
              </p:cNvPr>
              <p:cNvSpPr/>
              <p:nvPr/>
            </p:nvSpPr>
            <p:spPr>
              <a:xfrm>
                <a:off x="5700018" y="3738520"/>
                <a:ext cx="2036070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endParaRPr lang="ru-UZ" sz="20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939D7A0-84DB-A845-A85D-38E48F9FC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18" y="3738520"/>
                <a:ext cx="2036070" cy="533929"/>
              </a:xfrm>
              <a:prstGeom prst="rect">
                <a:avLst/>
              </a:prstGeom>
              <a:blipFill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0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РОМБА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12500" y="987574"/>
                <a:ext cx="8795160" cy="299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ромба равна половине произведения его диагоналей: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диагонали ромба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0" y="987574"/>
                <a:ext cx="8795160" cy="2999796"/>
              </a:xfrm>
              <a:prstGeom prst="rect">
                <a:avLst/>
              </a:prstGeom>
              <a:blipFill>
                <a:blip r:embed="rId2"/>
                <a:stretch>
                  <a:fillRect l="-1009" t="-1688" r="-1009" b="-37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084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РОМБА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Сторона ромба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острый угол равен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площадь этого ромба. Вычислите площадь ромба, если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=30°.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Пусть у ромба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высота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является катетом, лежащим напротив острого угла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прямоугольном треугольнике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Выразим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через синус острого угла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4278094"/>
              </a:xfrm>
              <a:prstGeom prst="rect">
                <a:avLst/>
              </a:prstGeom>
              <a:blipFill>
                <a:blip r:embed="rId2"/>
                <a:stretch>
                  <a:fillRect l="-720" t="-888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CD56F0-2CFF-FA44-839B-C25FB2495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44"/>
          <a:stretch/>
        </p:blipFill>
        <p:spPr>
          <a:xfrm>
            <a:off x="5691707" y="3493050"/>
            <a:ext cx="3218097" cy="1325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B949FBD-BDE4-3245-BCDE-720FC1E7C950}"/>
                  </a:ext>
                </a:extLst>
              </p:cNvPr>
              <p:cNvSpPr/>
              <p:nvPr/>
            </p:nvSpPr>
            <p:spPr>
              <a:xfrm>
                <a:off x="2110575" y="4519292"/>
                <a:ext cx="4572000" cy="4700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𝒔𝒊𝒏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B949FBD-BDE4-3245-BCDE-720FC1E7C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75" y="4519292"/>
                <a:ext cx="4572000" cy="470000"/>
              </a:xfrm>
              <a:prstGeom prst="rect">
                <a:avLst/>
              </a:prstGeom>
              <a:blipFill>
                <a:blip r:embed="rId4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189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РОМБА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диагонали ромба, если одна из них в 1,5 раза больше другой, а площадь ромба равна 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омб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3077766"/>
              </a:xfrm>
              <a:prstGeom prst="rect">
                <a:avLst/>
              </a:prstGeom>
              <a:blipFill>
                <a:blip r:embed="rId2"/>
                <a:stretch>
                  <a:fillRect l="-1009" t="-1235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омб 3">
            <a:extLst>
              <a:ext uri="{FF2B5EF4-FFF2-40B4-BE49-F238E27FC236}">
                <a16:creationId xmlns:a16="http://schemas.microsoft.com/office/drawing/2014/main" id="{77FC18BF-0664-8148-A71D-742B1AE79A30}"/>
              </a:ext>
            </a:extLst>
          </p:cNvPr>
          <p:cNvSpPr/>
          <p:nvPr/>
        </p:nvSpPr>
        <p:spPr>
          <a:xfrm>
            <a:off x="1984388" y="3316175"/>
            <a:ext cx="2160240" cy="1296144"/>
          </a:xfrm>
          <a:prstGeom prst="diamon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/>
              <p:nvPr/>
            </p:nvSpPr>
            <p:spPr>
              <a:xfrm>
                <a:off x="1487180" y="3650397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80" y="3650397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/>
              <p:nvPr/>
            </p:nvSpPr>
            <p:spPr>
              <a:xfrm>
                <a:off x="2793825" y="2787774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5" y="2787774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/>
              <p:nvPr/>
            </p:nvSpPr>
            <p:spPr>
              <a:xfrm>
                <a:off x="4120155" y="3550369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55" y="3550369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/>
              <p:nvPr/>
            </p:nvSpPr>
            <p:spPr>
              <a:xfrm>
                <a:off x="2811714" y="4550371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14" y="4550371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FC14CF7-1C31-D648-8AC0-7D3297EEC885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3054665" y="3316175"/>
            <a:ext cx="9843" cy="129614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FA1AFFF-6BF3-1643-8326-76B80ABBFC9D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984388" y="3964247"/>
            <a:ext cx="21602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/>
              <p:nvPr/>
            </p:nvSpPr>
            <p:spPr>
              <a:xfrm>
                <a:off x="4644008" y="2181371"/>
                <a:ext cx="4325571" cy="2408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см, тогда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см</a:t>
                </a:r>
              </a:p>
              <a:p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81371"/>
                <a:ext cx="4325571" cy="2408095"/>
              </a:xfrm>
              <a:prstGeom prst="rect">
                <a:avLst/>
              </a:prstGeom>
              <a:blipFill>
                <a:blip r:embed="rId7"/>
                <a:stretch>
                  <a:fillRect l="-3509" t="-3141" r="-23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37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ТРАПЕЦИИ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30400" y="915566"/>
                <a:ext cx="8795160" cy="411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трапеции равна произведению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полусуммы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ее оснований на высоту: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основания трапеции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высота трапеции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трапеции равна произведению ее средней линии на высоту. 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" y="915566"/>
                <a:ext cx="8795160" cy="4115422"/>
              </a:xfrm>
              <a:prstGeom prst="rect">
                <a:avLst/>
              </a:prstGeom>
              <a:blipFill>
                <a:blip r:embed="rId2"/>
                <a:stretch>
                  <a:fillRect l="-1154" t="-1235" r="-1154" b="-24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378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ПЛОЩАДЬ РОМБА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344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Основания трапеции равны 15 см и 30 см, а площадь равна 225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ее высоту.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трапеция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3447098"/>
              </a:xfrm>
              <a:prstGeom prst="rect">
                <a:avLst/>
              </a:prstGeom>
              <a:blipFill>
                <a:blip r:embed="rId2"/>
                <a:stretch>
                  <a:fillRect l="-1009" t="-1103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/>
              <p:nvPr/>
            </p:nvSpPr>
            <p:spPr>
              <a:xfrm>
                <a:off x="1487180" y="4464598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80" y="4464598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/>
              <p:nvPr/>
            </p:nvSpPr>
            <p:spPr>
              <a:xfrm>
                <a:off x="1918179" y="3498320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79" y="3498320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/>
              <p:nvPr/>
            </p:nvSpPr>
            <p:spPr>
              <a:xfrm>
                <a:off x="3539900" y="3459247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00" y="3459247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/>
              <p:nvPr/>
            </p:nvSpPr>
            <p:spPr>
              <a:xfrm>
                <a:off x="3962988" y="4469170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88" y="4469170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/>
              <p:nvPr/>
            </p:nvSpPr>
            <p:spPr>
              <a:xfrm>
                <a:off x="4644008" y="2181371"/>
                <a:ext cx="4325571" cy="2747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15+30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81371"/>
                <a:ext cx="4325571" cy="2747483"/>
              </a:xfrm>
              <a:prstGeom prst="rect">
                <a:avLst/>
              </a:prstGeom>
              <a:blipFill>
                <a:blip r:embed="rId7"/>
                <a:stretch>
                  <a:fillRect l="-4386" t="-32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8EF01528-EE5C-F44F-B915-D39577E772C9}"/>
              </a:ext>
            </a:extLst>
          </p:cNvPr>
          <p:cNvSpPr/>
          <p:nvPr/>
        </p:nvSpPr>
        <p:spPr>
          <a:xfrm>
            <a:off x="1936444" y="3780394"/>
            <a:ext cx="2088232" cy="1039097"/>
          </a:xfrm>
          <a:prstGeom prst="trapezoid">
            <a:avLst>
              <a:gd name="adj" fmla="val 399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84FBA7-4C76-DC4B-8F77-31F247E535FA}"/>
              </a:ext>
            </a:extLst>
          </p:cNvPr>
          <p:cNvCxnSpPr/>
          <p:nvPr/>
        </p:nvCxnSpPr>
        <p:spPr>
          <a:xfrm>
            <a:off x="2339752" y="3791800"/>
            <a:ext cx="0" cy="103909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375EB24-7FD8-434B-A98B-F266B93C8B26}"/>
                  </a:ext>
                </a:extLst>
              </p:cNvPr>
              <p:cNvSpPr/>
              <p:nvPr/>
            </p:nvSpPr>
            <p:spPr>
              <a:xfrm>
                <a:off x="2305593" y="4025433"/>
                <a:ext cx="512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375EB24-7FD8-434B-A98B-F266B93C8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93" y="4025433"/>
                <a:ext cx="5122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8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6 (стр. 117).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ромб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2831544"/>
              </a:xfrm>
              <a:prstGeom prst="rect">
                <a:avLst/>
              </a:prstGeom>
              <a:blipFill>
                <a:blip r:embed="rId2"/>
                <a:stretch>
                  <a:fillRect l="-1009" t="-1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/>
              <p:nvPr/>
            </p:nvSpPr>
            <p:spPr>
              <a:xfrm>
                <a:off x="4104566" y="1563638"/>
                <a:ext cx="4818253" cy="3775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𝐵𝑃𝐴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𝑠𝑖𝑛𝐴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60°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  <m:sup/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=96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66" y="1563638"/>
                <a:ext cx="4818253" cy="3775521"/>
              </a:xfrm>
              <a:prstGeom prst="rect">
                <a:avLst/>
              </a:prstGeom>
              <a:blipFill>
                <a:blip r:embed="rId3"/>
                <a:stretch>
                  <a:fillRect l="-3947" t="-2685" r="-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омб 12">
            <a:extLst>
              <a:ext uri="{FF2B5EF4-FFF2-40B4-BE49-F238E27FC236}">
                <a16:creationId xmlns:a16="http://schemas.microsoft.com/office/drawing/2014/main" id="{84B72301-2294-0E4C-98EC-EF680A63A22B}"/>
              </a:ext>
            </a:extLst>
          </p:cNvPr>
          <p:cNvSpPr/>
          <p:nvPr/>
        </p:nvSpPr>
        <p:spPr>
          <a:xfrm>
            <a:off x="1299191" y="3281301"/>
            <a:ext cx="2160240" cy="1296144"/>
          </a:xfrm>
          <a:prstGeom prst="diamon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9AD2B8C-08CE-8C49-B6B5-017DECA357B5}"/>
                  </a:ext>
                </a:extLst>
              </p:cNvPr>
              <p:cNvSpPr/>
              <p:nvPr/>
            </p:nvSpPr>
            <p:spPr>
              <a:xfrm>
                <a:off x="801983" y="3615523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9AD2B8C-08CE-8C49-B6B5-017DECA3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83" y="3615523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3AA1B5A-CC99-1142-89BD-0608F26838C4}"/>
                  </a:ext>
                </a:extLst>
              </p:cNvPr>
              <p:cNvSpPr/>
              <p:nvPr/>
            </p:nvSpPr>
            <p:spPr>
              <a:xfrm>
                <a:off x="2108628" y="2752900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3AA1B5A-CC99-1142-89BD-0608F2683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28" y="2752900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8E143C4-EA3C-A646-A38A-3454D7003D9E}"/>
                  </a:ext>
                </a:extLst>
              </p:cNvPr>
              <p:cNvSpPr/>
              <p:nvPr/>
            </p:nvSpPr>
            <p:spPr>
              <a:xfrm>
                <a:off x="3434958" y="3515495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8E143C4-EA3C-A646-A38A-3454D7003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58" y="3515495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7ED9A18-6358-4343-A9E4-318FA60874FE}"/>
                  </a:ext>
                </a:extLst>
              </p:cNvPr>
              <p:cNvSpPr/>
              <p:nvPr/>
            </p:nvSpPr>
            <p:spPr>
              <a:xfrm>
                <a:off x="2126517" y="4515497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7ED9A18-6358-4343-A9E4-318FA6087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7" y="4515497"/>
                <a:ext cx="537005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E93D81-BB29-504B-9981-A719FEF5BB46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1582547" y="3281301"/>
            <a:ext cx="796764" cy="7728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6DA6F97-31A2-DD43-A7BB-D1BE776174E6}"/>
                  </a:ext>
                </a:extLst>
              </p:cNvPr>
              <p:cNvSpPr/>
              <p:nvPr/>
            </p:nvSpPr>
            <p:spPr>
              <a:xfrm>
                <a:off x="1197588" y="3938613"/>
                <a:ext cx="5425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6DA6F97-31A2-DD43-A7BB-D1BE77617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88" y="3938613"/>
                <a:ext cx="54252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44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7694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18755</TotalTime>
  <Words>566</Words>
  <Application>Microsoft Macintosh PowerPoint</Application>
  <PresentationFormat>Экран (16:9)</PresentationFormat>
  <Paragraphs>127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1411</cp:revision>
  <dcterms:created xsi:type="dcterms:W3CDTF">2020-04-09T07:32:19Z</dcterms:created>
  <dcterms:modified xsi:type="dcterms:W3CDTF">2021-01-30T10:20:31Z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