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06" r:id="rId2"/>
    <p:sldId id="1588" r:id="rId3"/>
    <p:sldId id="1593" r:id="rId4"/>
    <p:sldId id="1594" r:id="rId5"/>
    <p:sldId id="1595" r:id="rId6"/>
    <p:sldId id="1596" r:id="rId7"/>
    <p:sldId id="1597" r:id="rId8"/>
    <p:sldId id="1598" r:id="rId9"/>
    <p:sldId id="1599" r:id="rId10"/>
    <p:sldId id="1600" r:id="rId11"/>
    <p:sldId id="1601" r:id="rId12"/>
    <p:sldId id="1536" r:id="rId13"/>
  </p:sldIdLst>
  <p:sldSz cx="9144000" cy="5143500" type="screen16x9"/>
  <p:notesSz cx="5765800" cy="3244850"/>
  <p:custDataLst>
    <p:tags r:id="rId1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34" autoAdjust="0"/>
    <p:restoredTop sz="94618" autoAdjust="0"/>
  </p:normalViewPr>
  <p:slideViewPr>
    <p:cSldViewPr>
      <p:cViewPr varScale="1">
        <p:scale>
          <a:sx n="139" d="100"/>
          <a:sy n="139" d="100"/>
        </p:scale>
        <p:origin x="432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732240" y="2787774"/>
            <a:ext cx="1836783" cy="20546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963720" y="1979301"/>
            <a:ext cx="7126344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ПЛОЩАДЬ ТРЕУГОЛЬНИКА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1837" y="1951950"/>
            <a:ext cx="545421" cy="10756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51837" y="3197333"/>
            <a:ext cx="545421" cy="10756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ТРЕУГОЛЬНИКА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887767"/>
                <a:ext cx="8795160" cy="22611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Следствие 6.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Площадь треугольника равна половине произведения двух его сторон на синус угла между ними. </a:t>
                </a:r>
              </a:p>
              <a:p>
                <a:pPr algn="just"/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𝒂𝒃𝒔𝒊𝒏𝑪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𝒂𝒄𝒔𝒊𝒏𝑩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𝒃𝒄𝒔𝒊𝒏𝑨</m:t>
                      </m:r>
                    </m:oMath>
                  </m:oMathPara>
                </a14:m>
                <a:endParaRPr lang="ru-RU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87767"/>
                <a:ext cx="8795160" cy="2261132"/>
              </a:xfrm>
              <a:prstGeom prst="rect">
                <a:avLst/>
              </a:prstGeom>
              <a:blipFill>
                <a:blip r:embed="rId2"/>
                <a:stretch>
                  <a:fillRect l="-1154" t="-2235" r="-1154" b="-111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059441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887767"/>
                <a:ext cx="8795160" cy="30469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адача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прямоугольник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𝐴𝐵𝐶𝐷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87767"/>
                <a:ext cx="8795160" cy="3046988"/>
              </a:xfrm>
              <a:prstGeom prst="rect">
                <a:avLst/>
              </a:prstGeom>
              <a:blipFill>
                <a:blip r:embed="rId2"/>
                <a:stretch>
                  <a:fillRect l="-1154" t="-1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DB41555-B42F-A14D-867B-F85FA9AFF098}"/>
              </a:ext>
            </a:extLst>
          </p:cNvPr>
          <p:cNvSpPr/>
          <p:nvPr/>
        </p:nvSpPr>
        <p:spPr>
          <a:xfrm>
            <a:off x="1952786" y="3436103"/>
            <a:ext cx="2664296" cy="129614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09318DF-402D-C844-8516-06C1348C26FD}"/>
                  </a:ext>
                </a:extLst>
              </p:cNvPr>
              <p:cNvSpPr/>
              <p:nvPr/>
            </p:nvSpPr>
            <p:spPr>
              <a:xfrm>
                <a:off x="1441140" y="4359411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B09318DF-402D-C844-8516-06C1348C26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140" y="4359411"/>
                <a:ext cx="54136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9204B5F-396F-EE44-B52D-060D96A7182F}"/>
                  </a:ext>
                </a:extLst>
              </p:cNvPr>
              <p:cNvSpPr/>
              <p:nvPr/>
            </p:nvSpPr>
            <p:spPr>
              <a:xfrm>
                <a:off x="1507488" y="3063267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E9204B5F-396F-EE44-B52D-060D96A718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488" y="3063267"/>
                <a:ext cx="521681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57D981FB-AD62-7948-AF89-C5E2DCF5C567}"/>
                  </a:ext>
                </a:extLst>
              </p:cNvPr>
              <p:cNvSpPr/>
              <p:nvPr/>
            </p:nvSpPr>
            <p:spPr>
              <a:xfrm>
                <a:off x="4489912" y="2980381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57D981FB-AD62-7948-AF89-C5E2DCF5C5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9912" y="2980381"/>
                <a:ext cx="505588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131A551-E3A5-1245-B023-65A5C0E1CA3B}"/>
                  </a:ext>
                </a:extLst>
              </p:cNvPr>
              <p:cNvSpPr/>
              <p:nvPr/>
            </p:nvSpPr>
            <p:spPr>
              <a:xfrm>
                <a:off x="4553497" y="4408993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131A551-E3A5-1245-B023-65A5C0E1CA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3497" y="4408993"/>
                <a:ext cx="537005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E1093D6-4128-044A-97A5-45677CFC4258}"/>
              </a:ext>
            </a:extLst>
          </p:cNvPr>
          <p:cNvCxnSpPr/>
          <p:nvPr/>
        </p:nvCxnSpPr>
        <p:spPr>
          <a:xfrm flipV="1">
            <a:off x="1982506" y="3436103"/>
            <a:ext cx="2634576" cy="1296144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BF6B7ECD-19B1-A94E-B07A-496231B3195F}"/>
              </a:ext>
            </a:extLst>
          </p:cNvPr>
          <p:cNvCxnSpPr/>
          <p:nvPr/>
        </p:nvCxnSpPr>
        <p:spPr>
          <a:xfrm>
            <a:off x="1982506" y="3436103"/>
            <a:ext cx="632020" cy="97289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DB38C0E-F805-704A-B3DE-441AA4E366F3}"/>
                  </a:ext>
                </a:extLst>
              </p:cNvPr>
              <p:cNvSpPr/>
              <p:nvPr/>
            </p:nvSpPr>
            <p:spPr>
              <a:xfrm>
                <a:off x="2554327" y="4243220"/>
                <a:ext cx="50796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DB38C0E-F805-704A-B3DE-441AA4E366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327" y="4243220"/>
                <a:ext cx="507960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585B0F4-D301-484C-B813-387917366BA6}"/>
                  </a:ext>
                </a:extLst>
              </p:cNvPr>
              <p:cNvSpPr txBox="1"/>
              <p:nvPr/>
            </p:nvSpPr>
            <p:spPr>
              <a:xfrm>
                <a:off x="4944876" y="2089496"/>
                <a:ext cx="4091620" cy="21511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𝐴𝐵𝐶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𝐴𝐶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𝐵𝑃</m:t>
                    </m:r>
                  </m:oMath>
                </a14:m>
                <a:r>
                  <a:rPr lang="ru-UZ" sz="2400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𝐴𝐵𝐶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∙20∙12=120 </m:t>
                    </m:r>
                    <m:sSup>
                      <m:sSupPr>
                        <m:ctrlP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UZ" sz="2400" dirty="0"/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𝐴𝐵𝐶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</m:t>
                    </m:r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𝐴𝐵𝐶</m:t>
                        </m:r>
                      </m:sub>
                    </m:sSub>
                  </m:oMath>
                </a14:m>
                <a:r>
                  <a:rPr lang="ru-RU" sz="2400" i="1" dirty="0">
                    <a:latin typeface="Cambria Math" panose="02040503050406030204" pitchFamily="18" charset="0"/>
                  </a:rPr>
                  <a:t> </a:t>
                </a:r>
              </a:p>
              <a:p>
                <a:r>
                  <a:rPr lang="ru-RU" sz="24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𝐴𝐵𝐶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400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∙120=240</m:t>
                    </m:r>
                  </m:oMath>
                </a14:m>
                <a:r>
                  <a:rPr lang="ru-RU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UZ" sz="2400" dirty="0"/>
                  <a:t> 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585B0F4-D301-484C-B813-387917366B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4876" y="2089496"/>
                <a:ext cx="4091620" cy="2151102"/>
              </a:xfrm>
              <a:prstGeom prst="rect">
                <a:avLst/>
              </a:prstGeom>
              <a:blipFill>
                <a:blip r:embed="rId8"/>
                <a:stretch>
                  <a:fillRect l="-4644" t="-4678" b="-584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83084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67694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10, 11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29153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14 (стр. 109).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Площадь параллелограмма равна 36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ru-RU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высоты 3 см и 4 см. Найдите периметр этого параллелограмма. </a:t>
                </a: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Дано.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параллелограмм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36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2915350"/>
              </a:xfrm>
              <a:prstGeom prst="rect">
                <a:avLst/>
              </a:prstGeom>
              <a:blipFill>
                <a:blip r:embed="rId2"/>
                <a:stretch>
                  <a:fillRect l="-720" t="-130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4863088" y="1745438"/>
                <a:ext cx="4029391" cy="34266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0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b>
                      <m:sSubPr>
                        <m:ctrlPr>
                          <a:rPr lang="en-US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ru-UZ" sz="20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b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0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</m:t>
                    </m:r>
                  </m:oMath>
                </a14:m>
                <a:r>
                  <a:rPr lang="en-US" sz="2000" dirty="0"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+9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2=4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endParaRPr lang="en-US" sz="2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3088" y="1745438"/>
                <a:ext cx="4029391" cy="3426644"/>
              </a:xfrm>
              <a:prstGeom prst="rect">
                <a:avLst/>
              </a:prstGeom>
              <a:blipFill>
                <a:blip r:embed="rId3"/>
                <a:stretch>
                  <a:fillRect l="-1887" t="-1107" r="-1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араллелограмм 9">
            <a:extLst>
              <a:ext uri="{FF2B5EF4-FFF2-40B4-BE49-F238E27FC236}">
                <a16:creationId xmlns:a16="http://schemas.microsoft.com/office/drawing/2014/main" id="{F6A221F4-98B6-124B-BD1D-22EB9FECA17D}"/>
              </a:ext>
            </a:extLst>
          </p:cNvPr>
          <p:cNvSpPr/>
          <p:nvPr/>
        </p:nvSpPr>
        <p:spPr>
          <a:xfrm>
            <a:off x="1916263" y="3522104"/>
            <a:ext cx="2448272" cy="1152128"/>
          </a:xfrm>
          <a:prstGeom prst="parallelogram">
            <a:avLst>
              <a:gd name="adj" fmla="val 5039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554E55A-3FA3-1A4B-8536-FA6F218899A0}"/>
                  </a:ext>
                </a:extLst>
              </p:cNvPr>
              <p:cNvSpPr/>
              <p:nvPr/>
            </p:nvSpPr>
            <p:spPr>
              <a:xfrm>
                <a:off x="1417709" y="4337207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554E55A-3FA3-1A4B-8536-FA6F218899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709" y="4337207"/>
                <a:ext cx="54136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E105AAB-E92F-964F-8046-B627DC4F0E18}"/>
                  </a:ext>
                </a:extLst>
              </p:cNvPr>
              <p:cNvSpPr/>
              <p:nvPr/>
            </p:nvSpPr>
            <p:spPr>
              <a:xfrm>
                <a:off x="2060279" y="3056452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E105AAB-E92F-964F-8046-B627DC4F0E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279" y="3056452"/>
                <a:ext cx="521681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8CC5B7C-DF4B-D648-8678-32CF5525C8FA}"/>
                  </a:ext>
                </a:extLst>
              </p:cNvPr>
              <p:cNvSpPr/>
              <p:nvPr/>
            </p:nvSpPr>
            <p:spPr>
              <a:xfrm>
                <a:off x="4093852" y="3010286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28CC5B7C-DF4B-D648-8678-32CF5525C8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852" y="3010286"/>
                <a:ext cx="505588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5DD91EED-082B-DF45-A1E7-EB85652963F0}"/>
                  </a:ext>
                </a:extLst>
              </p:cNvPr>
              <p:cNvSpPr/>
              <p:nvPr/>
            </p:nvSpPr>
            <p:spPr>
              <a:xfrm>
                <a:off x="3784601" y="4314193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5DD91EED-082B-DF45-A1E7-EB85652963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4601" y="4314193"/>
                <a:ext cx="537005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ECAA013-5DD6-A447-BDB9-34B6B80DDA03}"/>
              </a:ext>
            </a:extLst>
          </p:cNvPr>
          <p:cNvCxnSpPr/>
          <p:nvPr/>
        </p:nvCxnSpPr>
        <p:spPr>
          <a:xfrm>
            <a:off x="2492327" y="3522104"/>
            <a:ext cx="0" cy="115212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2023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887767"/>
                <a:ext cx="879516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15 (стр. 109). </a:t>
                </a:r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параллелограмм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28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𝐵𝐷𝐴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=30°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𝐴𝐵𝐶𝐷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87767"/>
                <a:ext cx="8795160" cy="3785652"/>
              </a:xfrm>
              <a:prstGeom prst="rect">
                <a:avLst/>
              </a:prstGeom>
              <a:blipFill>
                <a:blip r:embed="rId2"/>
                <a:stretch>
                  <a:fillRect l="-1154" t="-13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2D9503C-8B13-EB4E-9924-92F0E563F7BC}"/>
                  </a:ext>
                </a:extLst>
              </p:cNvPr>
              <p:cNvSpPr/>
              <p:nvPr/>
            </p:nvSpPr>
            <p:spPr>
              <a:xfrm>
                <a:off x="1391597" y="4109640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2D9503C-8B13-EB4E-9924-92F0E563F7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597" y="4109640"/>
                <a:ext cx="54136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6DB6E34-5DAA-BE45-ABB0-92A919934FA8}"/>
                  </a:ext>
                </a:extLst>
              </p:cNvPr>
              <p:cNvSpPr/>
              <p:nvPr/>
            </p:nvSpPr>
            <p:spPr>
              <a:xfrm>
                <a:off x="2034167" y="2828885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6DB6E34-5DAA-BE45-ABB0-92A919934F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167" y="2828885"/>
                <a:ext cx="521681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016E282-33F8-6E45-A04F-335D399FD2FA}"/>
                  </a:ext>
                </a:extLst>
              </p:cNvPr>
              <p:cNvSpPr/>
              <p:nvPr/>
            </p:nvSpPr>
            <p:spPr>
              <a:xfrm>
                <a:off x="4067740" y="2782719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016E282-33F8-6E45-A04F-335D399FD2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740" y="2782719"/>
                <a:ext cx="505588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AC7E3ACC-FFC8-8B44-BDBF-0B24D44FBDF5}"/>
                  </a:ext>
                </a:extLst>
              </p:cNvPr>
              <p:cNvSpPr/>
              <p:nvPr/>
            </p:nvSpPr>
            <p:spPr>
              <a:xfrm>
                <a:off x="3758489" y="4086626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AC7E3ACC-FFC8-8B44-BDBF-0B24D44FBD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489" y="4086626"/>
                <a:ext cx="537005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F908238-8668-1D40-BB21-26A34D028E16}"/>
                  </a:ext>
                </a:extLst>
              </p:cNvPr>
              <p:cNvSpPr/>
              <p:nvPr/>
            </p:nvSpPr>
            <p:spPr>
              <a:xfrm>
                <a:off x="4606093" y="1539565"/>
                <a:ext cx="4422893" cy="32444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0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Проведем высоту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данного параллелограмма и рассмотрим </a:t>
                </a:r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𝐵𝐷𝑃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Он прямоугольный, так как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Теперь находим высоту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Катет напротив угла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равен половине гипотенузы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=0,5∙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28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14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=20∙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14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28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0 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b="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F908238-8668-1D40-BB21-26A34D028E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093" y="1539565"/>
                <a:ext cx="4422893" cy="3244414"/>
              </a:xfrm>
              <a:prstGeom prst="rect">
                <a:avLst/>
              </a:prstGeom>
              <a:blipFill>
                <a:blip r:embed="rId7"/>
                <a:stretch>
                  <a:fillRect l="-1433" t="-1172" r="-14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6D94C49-AB68-B04F-97BF-813612F27589}"/>
              </a:ext>
            </a:extLst>
          </p:cNvPr>
          <p:cNvCxnSpPr>
            <a:cxnSpLocks/>
          </p:cNvCxnSpPr>
          <p:nvPr/>
        </p:nvCxnSpPr>
        <p:spPr>
          <a:xfrm>
            <a:off x="2466215" y="3321328"/>
            <a:ext cx="1292274" cy="112533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3F755BA-03EB-4E4E-BFA1-5C4A9915E3C4}"/>
              </a:ext>
            </a:extLst>
          </p:cNvPr>
          <p:cNvCxnSpPr>
            <a:cxnSpLocks/>
          </p:cNvCxnSpPr>
          <p:nvPr/>
        </p:nvCxnSpPr>
        <p:spPr>
          <a:xfrm flipH="1">
            <a:off x="2431517" y="3321328"/>
            <a:ext cx="34698" cy="116954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476648F9-ED27-6746-8C1E-484680DB4135}"/>
                  </a:ext>
                </a:extLst>
              </p:cNvPr>
              <p:cNvSpPr/>
              <p:nvPr/>
            </p:nvSpPr>
            <p:spPr>
              <a:xfrm>
                <a:off x="2156964" y="4355930"/>
                <a:ext cx="50796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476648F9-ED27-6746-8C1E-484680DB41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964" y="4355930"/>
                <a:ext cx="507960" cy="5386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id="{336FDB28-B62D-8E4A-A365-C75A1AE0064D}"/>
              </a:ext>
            </a:extLst>
          </p:cNvPr>
          <p:cNvSpPr/>
          <p:nvPr/>
        </p:nvSpPr>
        <p:spPr>
          <a:xfrm>
            <a:off x="1890151" y="3294537"/>
            <a:ext cx="2448272" cy="1152128"/>
          </a:xfrm>
          <a:prstGeom prst="parallelogram">
            <a:avLst>
              <a:gd name="adj" fmla="val 5039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</p:spTree>
    <p:extLst>
      <p:ext uri="{BB962C8B-B14F-4D97-AF65-F5344CB8AC3E}">
        <p14:creationId xmlns:p14="http://schemas.microsoft.com/office/powerpoint/2010/main" val="25240974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ТРЕУГОЛЬНИКА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887767"/>
                <a:ext cx="8795160" cy="29997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Теорема.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Площадь треугольника равна половине произведения его основания на высоту: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4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где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основание треугольника,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высота произведенная к основанию. </a:t>
                </a:r>
              </a:p>
              <a:p>
                <a:pPr algn="just"/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87767"/>
                <a:ext cx="8795160" cy="2999796"/>
              </a:xfrm>
              <a:prstGeom prst="rect">
                <a:avLst/>
              </a:prstGeom>
              <a:blipFill>
                <a:blip r:embed="rId2"/>
                <a:stretch>
                  <a:fillRect l="-1154" t="-1688" r="-115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353795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ТРЕУГОЛЬНИКА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887767"/>
            <a:ext cx="87951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Следствие 1.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Площадь прямоугольного треугольника равна половине произведения его катетов, так как один из катетов можно брать за основание, а второй за высоту.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F43351-F62B-254A-9B63-9DD74F55D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518771"/>
            <a:ext cx="1669945" cy="215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382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ТРЕУГОЛЬНИКА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887767"/>
            <a:ext cx="8795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Следствие 2.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Площадь двух треугольников относятся как произведения каждого основания на соответствующую высоту.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реугольник 4">
            <a:extLst>
              <a:ext uri="{FF2B5EF4-FFF2-40B4-BE49-F238E27FC236}">
                <a16:creationId xmlns:a16="http://schemas.microsoft.com/office/drawing/2014/main" id="{FDFAF3D9-70C1-FE43-8EB3-E8A26B8BD512}"/>
              </a:ext>
            </a:extLst>
          </p:cNvPr>
          <p:cNvSpPr/>
          <p:nvPr/>
        </p:nvSpPr>
        <p:spPr>
          <a:xfrm>
            <a:off x="755576" y="2600308"/>
            <a:ext cx="1440160" cy="1683983"/>
          </a:xfrm>
          <a:prstGeom prst="triangle">
            <a:avLst>
              <a:gd name="adj" fmla="val 63968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 dirty="0"/>
          </a:p>
        </p:txBody>
      </p:sp>
      <p:sp>
        <p:nvSpPr>
          <p:cNvPr id="8" name="Треугольник 7">
            <a:extLst>
              <a:ext uri="{FF2B5EF4-FFF2-40B4-BE49-F238E27FC236}">
                <a16:creationId xmlns:a16="http://schemas.microsoft.com/office/drawing/2014/main" id="{10EEA9C9-28F5-534A-A109-5C3955FCAE84}"/>
              </a:ext>
            </a:extLst>
          </p:cNvPr>
          <p:cNvSpPr/>
          <p:nvPr/>
        </p:nvSpPr>
        <p:spPr>
          <a:xfrm>
            <a:off x="2987824" y="3003798"/>
            <a:ext cx="1224136" cy="1296145"/>
          </a:xfrm>
          <a:prstGeom prst="triangle">
            <a:avLst>
              <a:gd name="adj" fmla="val 63968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2869836-4F40-C142-A0CC-C9EE4D476CEE}"/>
                  </a:ext>
                </a:extLst>
              </p:cNvPr>
              <p:cNvSpPr txBox="1"/>
              <p:nvPr/>
            </p:nvSpPr>
            <p:spPr>
              <a:xfrm>
                <a:off x="432924" y="4248619"/>
                <a:ext cx="32265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2869836-4F40-C142-A0CC-C9EE4D476C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924" y="4248619"/>
                <a:ext cx="322652" cy="446276"/>
              </a:xfrm>
              <a:prstGeom prst="rect">
                <a:avLst/>
              </a:prstGeom>
              <a:blipFill>
                <a:blip r:embed="rId2"/>
                <a:stretch>
                  <a:fillRect l="-26923" r="-26923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0BAF582-88D0-3442-A800-3B40609E48A9}"/>
                  </a:ext>
                </a:extLst>
              </p:cNvPr>
              <p:cNvSpPr txBox="1"/>
              <p:nvPr/>
            </p:nvSpPr>
            <p:spPr>
              <a:xfrm>
                <a:off x="1314330" y="2320054"/>
                <a:ext cx="33701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0BAF582-88D0-3442-A800-3B40609E48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330" y="2320054"/>
                <a:ext cx="337015" cy="446276"/>
              </a:xfrm>
              <a:prstGeom prst="rect">
                <a:avLst/>
              </a:prstGeom>
              <a:blipFill>
                <a:blip r:embed="rId3"/>
                <a:stretch>
                  <a:fillRect l="-25000" r="-1785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46902C-A5CD-D042-B321-1676D94B3754}"/>
                  </a:ext>
                </a:extLst>
              </p:cNvPr>
              <p:cNvSpPr txBox="1"/>
              <p:nvPr/>
            </p:nvSpPr>
            <p:spPr>
              <a:xfrm>
                <a:off x="2131362" y="4274872"/>
                <a:ext cx="320922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46902C-A5CD-D042-B321-1676D94B3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362" y="4274872"/>
                <a:ext cx="320922" cy="446276"/>
              </a:xfrm>
              <a:prstGeom prst="rect">
                <a:avLst/>
              </a:prstGeom>
              <a:blipFill>
                <a:blip r:embed="rId4"/>
                <a:stretch>
                  <a:fillRect l="-32000" r="-24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7C50C25-08D3-2647-9FAE-FB9DDCB233A2}"/>
              </a:ext>
            </a:extLst>
          </p:cNvPr>
          <p:cNvCxnSpPr>
            <a:stCxn id="5" idx="0"/>
            <a:endCxn id="5" idx="3"/>
          </p:cNvCxnSpPr>
          <p:nvPr/>
        </p:nvCxnSpPr>
        <p:spPr>
          <a:xfrm>
            <a:off x="1676818" y="2600308"/>
            <a:ext cx="0" cy="1683983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2161EF8-999B-8A4A-8EE3-2A82774A106D}"/>
              </a:ext>
            </a:extLst>
          </p:cNvPr>
          <p:cNvCxnSpPr>
            <a:cxnSpLocks/>
            <a:endCxn id="8" idx="3"/>
          </p:cNvCxnSpPr>
          <p:nvPr/>
        </p:nvCxnSpPr>
        <p:spPr>
          <a:xfrm flipH="1">
            <a:off x="3770879" y="3010912"/>
            <a:ext cx="9034" cy="128903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42B1207-CF1D-5E40-989E-B751529AE6C2}"/>
                  </a:ext>
                </a:extLst>
              </p:cNvPr>
              <p:cNvSpPr txBox="1"/>
              <p:nvPr/>
            </p:nvSpPr>
            <p:spPr>
              <a:xfrm>
                <a:off x="2731276" y="4248619"/>
                <a:ext cx="482953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42B1207-CF1D-5E40-989E-B751529AE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1276" y="4248619"/>
                <a:ext cx="482953" cy="446276"/>
              </a:xfrm>
              <a:prstGeom prst="rect">
                <a:avLst/>
              </a:prstGeom>
              <a:blipFill>
                <a:blip r:embed="rId5"/>
                <a:stretch>
                  <a:fillRect l="-18421" r="-7895" b="-138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D26264-9AB4-E54C-B166-2B04C1C6921B}"/>
                  </a:ext>
                </a:extLst>
              </p:cNvPr>
              <p:cNvSpPr txBox="1"/>
              <p:nvPr/>
            </p:nvSpPr>
            <p:spPr>
              <a:xfrm>
                <a:off x="3429039" y="2512070"/>
                <a:ext cx="474617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D26264-9AB4-E54C-B166-2B04C1C692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9039" y="2512070"/>
                <a:ext cx="474617" cy="446276"/>
              </a:xfrm>
              <a:prstGeom prst="rect">
                <a:avLst/>
              </a:prstGeom>
              <a:blipFill>
                <a:blip r:embed="rId6"/>
                <a:stretch>
                  <a:fillRect l="-18421" r="-5263" b="-138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6928620-F7A9-E048-918A-25058770B455}"/>
                  </a:ext>
                </a:extLst>
              </p:cNvPr>
              <p:cNvSpPr txBox="1"/>
              <p:nvPr/>
            </p:nvSpPr>
            <p:spPr>
              <a:xfrm>
                <a:off x="4207750" y="4202178"/>
                <a:ext cx="446724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6928620-F7A9-E048-918A-25058770B4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7750" y="4202178"/>
                <a:ext cx="446724" cy="446276"/>
              </a:xfrm>
              <a:prstGeom prst="rect">
                <a:avLst/>
              </a:prstGeom>
              <a:blipFill>
                <a:blip r:embed="rId7"/>
                <a:stretch>
                  <a:fillRect l="-19444" r="-5556" b="-108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6F4C719-7D9D-E34E-BFA5-144490B1E700}"/>
                  </a:ext>
                </a:extLst>
              </p:cNvPr>
              <p:cNvSpPr txBox="1"/>
              <p:nvPr/>
            </p:nvSpPr>
            <p:spPr>
              <a:xfrm>
                <a:off x="1443456" y="4299943"/>
                <a:ext cx="35234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6F4C719-7D9D-E34E-BFA5-144490B1E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456" y="4299943"/>
                <a:ext cx="352340" cy="446276"/>
              </a:xfrm>
              <a:prstGeom prst="rect">
                <a:avLst/>
              </a:prstGeom>
              <a:blipFill>
                <a:blip r:embed="rId8"/>
                <a:stretch>
                  <a:fillRect l="-20690" r="-17241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6DC6B3D-D118-0347-AB5A-7411D09C735C}"/>
                  </a:ext>
                </a:extLst>
              </p:cNvPr>
              <p:cNvSpPr txBox="1"/>
              <p:nvPr/>
            </p:nvSpPr>
            <p:spPr>
              <a:xfrm>
                <a:off x="3599892" y="4255733"/>
                <a:ext cx="483594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6DC6B3D-D118-0347-AB5A-7411D09C73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9892" y="4255733"/>
                <a:ext cx="483594" cy="446276"/>
              </a:xfrm>
              <a:prstGeom prst="rect">
                <a:avLst/>
              </a:prstGeom>
              <a:blipFill>
                <a:blip r:embed="rId9"/>
                <a:stretch>
                  <a:fillRect l="-17949" r="-5128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868303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ТРЕУГОЛЬНИКА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887767"/>
            <a:ext cx="8795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Следствие </a:t>
            </a:r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тношение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площадей двух треугольников с одинаковыми основаниями равно отношению их высот.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F2FAED-6B8D-A44D-9ED1-478E76AA9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345612"/>
            <a:ext cx="4155589" cy="256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0151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ТРЕУГОЛЬНИКА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887767"/>
            <a:ext cx="8795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Следствие 4.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тношение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площадей двух треугольников с одинаковыми высотами равно отношению их оснований.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B1B61B-211D-3548-8489-493B3D652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132306"/>
            <a:ext cx="2990056" cy="274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4822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ПЛОЩАДЬ ТРЕУГОЛЬНИКА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887767"/>
            <a:ext cx="8795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Следствие 5.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Треугольники с одинаковыми основаниями и высотами равновелики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729E4AF-D8B0-D94F-9636-80AF85F49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088096"/>
            <a:ext cx="3049364" cy="276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17953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18650</TotalTime>
  <Words>451</Words>
  <Application>Microsoft Macintosh PowerPoint</Application>
  <PresentationFormat>Экран (16:9)</PresentationFormat>
  <Paragraphs>115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1404</cp:revision>
  <dcterms:created xsi:type="dcterms:W3CDTF">2020-04-09T07:32:19Z</dcterms:created>
  <dcterms:modified xsi:type="dcterms:W3CDTF">2021-01-30T03:55:49Z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