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06" r:id="rId2"/>
    <p:sldId id="1588" r:id="rId3"/>
    <p:sldId id="1589" r:id="rId4"/>
    <p:sldId id="1590" r:id="rId5"/>
    <p:sldId id="1591" r:id="rId6"/>
    <p:sldId id="1592" r:id="rId7"/>
    <p:sldId id="1593" r:id="rId8"/>
    <p:sldId id="1536" r:id="rId9"/>
  </p:sldIdLst>
  <p:sldSz cx="9144000" cy="5143500" type="screen16x9"/>
  <p:notesSz cx="5765800" cy="3244850"/>
  <p:custDataLst>
    <p:tags r:id="rId11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34" autoAdjust="0"/>
    <p:restoredTop sz="94618" autoAdjust="0"/>
  </p:normalViewPr>
  <p:slideViewPr>
    <p:cSldViewPr>
      <p:cViewPr varScale="1">
        <p:scale>
          <a:sx n="106" d="100"/>
          <a:sy n="106" d="100"/>
        </p:scale>
        <p:origin x="192" y="712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8.png"/><Relationship Id="rId7" Type="http://schemas.openxmlformats.org/officeDocument/2006/relationships/image" Target="../media/image2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6732240" y="2787774"/>
            <a:ext cx="1836783" cy="20546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963720" y="1979301"/>
            <a:ext cx="712634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ПЛОЩАДЬ ПАРАЛЛЕЛОГРАММА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1837" y="1951950"/>
            <a:ext cx="545421" cy="10756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51837" y="3197333"/>
            <a:ext cx="545421" cy="10756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ПРОВЕРКА САМОСТОЯТЕЛЬНОЙ РАБОТЫ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97320" y="915566"/>
                <a:ext cx="8795160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5 (стр. 109). 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периметр и площадь прямоугольника, если одна сторона равна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23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м, а вторая на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17 см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больше первой. </a:t>
                </a:r>
              </a:p>
              <a:p>
                <a:pPr algn="just"/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Дано. </a:t>
                </a:r>
              </a:p>
              <a:p>
                <a14:m>
                  <m:oMath xmlns:m="http://schemas.openxmlformats.org/officeDocument/2006/math"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−п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рямоугольник</m:t>
                    </m:r>
                  </m:oMath>
                </a14:m>
                <a:r>
                  <a:rPr lang="en-US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23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 </m:t>
                    </m:r>
                  </m:oMath>
                </a14:m>
                <a:r>
                  <a:rPr lang="ru-RU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+17</m:t>
                    </m:r>
                  </m:oMath>
                </a14:m>
                <a:r>
                  <a:rPr lang="ru-RU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r>
                  <a:rPr lang="en-US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20" y="915566"/>
                <a:ext cx="8795160" cy="2554545"/>
              </a:xfrm>
              <a:prstGeom prst="rect">
                <a:avLst/>
              </a:prstGeom>
              <a:blipFill>
                <a:blip r:embed="rId2"/>
                <a:stretch>
                  <a:fillRect l="-720" t="-1485" r="-7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/>
              <p:nvPr/>
            </p:nvSpPr>
            <p:spPr>
              <a:xfrm>
                <a:off x="4211960" y="2054774"/>
                <a:ext cx="4932038" cy="29366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en-US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+17</m:t>
                    </m:r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17+23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40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126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23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0=9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054774"/>
                <a:ext cx="4932038" cy="2936638"/>
              </a:xfrm>
              <a:prstGeom prst="rect">
                <a:avLst/>
              </a:prstGeom>
              <a:blipFill>
                <a:blip r:embed="rId3"/>
                <a:stretch>
                  <a:fillRect l="-1285" t="-85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076E252-37E2-154F-980D-5F20D8B11D1C}"/>
              </a:ext>
            </a:extLst>
          </p:cNvPr>
          <p:cNvSpPr/>
          <p:nvPr/>
        </p:nvSpPr>
        <p:spPr>
          <a:xfrm>
            <a:off x="1547664" y="3553527"/>
            <a:ext cx="2088232" cy="115735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/>
              <p:nvPr/>
            </p:nvSpPr>
            <p:spPr>
              <a:xfrm>
                <a:off x="1115616" y="3791084"/>
                <a:ext cx="5168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791084"/>
                <a:ext cx="51687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/>
              <p:nvPr/>
            </p:nvSpPr>
            <p:spPr>
              <a:xfrm>
                <a:off x="2337832" y="3029227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832" y="3029227"/>
                <a:ext cx="507896" cy="584775"/>
              </a:xfrm>
              <a:prstGeom prst="rect">
                <a:avLst/>
              </a:prstGeom>
              <a:blipFill>
                <a:blip r:embed="rId5"/>
                <a:stretch>
                  <a:fillRect l="-243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12023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ПРОВЕРКА САМОСТОЯТЕЛЬНОЙ РАБОТЫ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97320" y="915566"/>
                <a:ext cx="879516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7 (стр. 109). 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прямоугольника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</m:oMath>
                </a14:m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если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1) 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 с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м, 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с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 </m:t>
                    </m:r>
                  </m:oMath>
                </a14:m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=5:7,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=48 с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endParaRPr lang="ru-RU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20" y="915566"/>
                <a:ext cx="8795160" cy="1323439"/>
              </a:xfrm>
              <a:prstGeom prst="rect">
                <a:avLst/>
              </a:prstGeom>
              <a:blipFill>
                <a:blip r:embed="rId2"/>
                <a:stretch>
                  <a:fillRect l="-720" t="-2857" r="-7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/>
              <p:nvPr/>
            </p:nvSpPr>
            <p:spPr>
              <a:xfrm>
                <a:off x="3301008" y="1855149"/>
                <a:ext cx="4932038" cy="38327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en-US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b="0" dirty="0"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𝟑𝟔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  <m:r>
                          <a:rPr lang="ru-RU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US" sz="2000" b="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2=48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2=48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2=48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𝑨𝑩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𝑩𝑪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𝟏𝟒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𝟏𝟒𝟎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008" y="1855149"/>
                <a:ext cx="4932038" cy="3832716"/>
              </a:xfrm>
              <a:prstGeom prst="rect">
                <a:avLst/>
              </a:prstGeom>
              <a:blipFill>
                <a:blip r:embed="rId3"/>
                <a:stretch>
                  <a:fillRect l="-1542" t="-66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076E252-37E2-154F-980D-5F20D8B11D1C}"/>
              </a:ext>
            </a:extLst>
          </p:cNvPr>
          <p:cNvSpPr/>
          <p:nvPr/>
        </p:nvSpPr>
        <p:spPr>
          <a:xfrm>
            <a:off x="655048" y="2612208"/>
            <a:ext cx="2088232" cy="115735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/>
              <p:nvPr/>
            </p:nvSpPr>
            <p:spPr>
              <a:xfrm>
                <a:off x="208418" y="3500255"/>
                <a:ext cx="50731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18" y="3500255"/>
                <a:ext cx="507318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/>
              <p:nvPr/>
            </p:nvSpPr>
            <p:spPr>
              <a:xfrm>
                <a:off x="208418" y="2214155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18" y="2214155"/>
                <a:ext cx="521681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F7A7CCE-5676-EE42-ADA1-BDDE28BD10C6}"/>
                  </a:ext>
                </a:extLst>
              </p:cNvPr>
              <p:cNvSpPr/>
              <p:nvPr/>
            </p:nvSpPr>
            <p:spPr>
              <a:xfrm>
                <a:off x="2668229" y="2214154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F7A7CCE-5676-EE42-ADA1-BDDE28BD10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229" y="2214154"/>
                <a:ext cx="505588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2E31C80-00EB-E040-B85E-FA25770160E7}"/>
                  </a:ext>
                </a:extLst>
              </p:cNvPr>
              <p:cNvSpPr/>
              <p:nvPr/>
            </p:nvSpPr>
            <p:spPr>
              <a:xfrm>
                <a:off x="2743280" y="3478671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2E31C80-00EB-E040-B85E-FA25770160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80" y="3478671"/>
                <a:ext cx="537005" cy="53860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00071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94534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ПЛОЩАДЬ ПАРАЛЛЕЛОГРАММА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07504" y="1059582"/>
                <a:ext cx="8795160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32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Теорема. </a:t>
                </a:r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</a:t>
                </a:r>
                <a:r>
                  <a:rPr lang="ru-UZ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лощадь параллелограмма равна произведению его основания на высоту: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r>
                      <a:rPr lang="en-US" sz="32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32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ru-UZ" sz="32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059582"/>
                <a:ext cx="8795160" cy="2062103"/>
              </a:xfrm>
              <a:prstGeom prst="rect">
                <a:avLst/>
              </a:prstGeom>
              <a:blipFill>
                <a:blip r:embed="rId2"/>
                <a:stretch>
                  <a:fillRect l="-1732" t="-3681" r="-1732" b="-61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араллелограмм 8">
            <a:extLst>
              <a:ext uri="{FF2B5EF4-FFF2-40B4-BE49-F238E27FC236}">
                <a16:creationId xmlns:a16="http://schemas.microsoft.com/office/drawing/2014/main" id="{FA127354-FD88-A647-894C-22E3DC030E19}"/>
              </a:ext>
            </a:extLst>
          </p:cNvPr>
          <p:cNvSpPr/>
          <p:nvPr/>
        </p:nvSpPr>
        <p:spPr>
          <a:xfrm>
            <a:off x="5508104" y="3149267"/>
            <a:ext cx="2952328" cy="1499372"/>
          </a:xfrm>
          <a:prstGeom prst="parallelogram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16D024-7DC2-E843-A853-19B6915989CB}"/>
                  </a:ext>
                </a:extLst>
              </p:cNvPr>
              <p:cNvSpPr txBox="1"/>
              <p:nvPr/>
            </p:nvSpPr>
            <p:spPr>
              <a:xfrm>
                <a:off x="5185452" y="4312574"/>
                <a:ext cx="32265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16D024-7DC2-E843-A853-19B6915989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5452" y="4312574"/>
                <a:ext cx="322652" cy="446276"/>
              </a:xfrm>
              <a:prstGeom prst="rect">
                <a:avLst/>
              </a:prstGeom>
              <a:blipFill>
                <a:blip r:embed="rId3"/>
                <a:stretch>
                  <a:fillRect l="-26923" r="-26923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7CD9348-60CB-1A47-874B-7C1606523A25}"/>
                  </a:ext>
                </a:extLst>
              </p:cNvPr>
              <p:cNvSpPr txBox="1"/>
              <p:nvPr/>
            </p:nvSpPr>
            <p:spPr>
              <a:xfrm>
                <a:off x="5534376" y="2815918"/>
                <a:ext cx="33701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7CD9348-60CB-1A47-874B-7C1606523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4376" y="2815918"/>
                <a:ext cx="337015" cy="446276"/>
              </a:xfrm>
              <a:prstGeom prst="rect">
                <a:avLst/>
              </a:prstGeom>
              <a:blipFill>
                <a:blip r:embed="rId4"/>
                <a:stretch>
                  <a:fillRect l="-21429" r="-2142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6A33577-1708-9842-8AB6-DDB78D3B8568}"/>
                  </a:ext>
                </a:extLst>
              </p:cNvPr>
              <p:cNvSpPr txBox="1"/>
              <p:nvPr/>
            </p:nvSpPr>
            <p:spPr>
              <a:xfrm>
                <a:off x="8510568" y="2815918"/>
                <a:ext cx="32092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6A33577-1708-9842-8AB6-DDB78D3B85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68" y="2815918"/>
                <a:ext cx="320922" cy="446276"/>
              </a:xfrm>
              <a:prstGeom prst="rect">
                <a:avLst/>
              </a:prstGeom>
              <a:blipFill>
                <a:blip r:embed="rId5"/>
                <a:stretch>
                  <a:fillRect l="-26923" r="-19231" b="-83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ED5862D-2E21-6146-8C66-503A998FBEEB}"/>
                  </a:ext>
                </a:extLst>
              </p:cNvPr>
              <p:cNvSpPr txBox="1"/>
              <p:nvPr/>
            </p:nvSpPr>
            <p:spPr>
              <a:xfrm>
                <a:off x="8145062" y="4319420"/>
                <a:ext cx="35234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ED5862D-2E21-6146-8C66-503A998FBE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5062" y="4319420"/>
                <a:ext cx="352340" cy="446276"/>
              </a:xfrm>
              <a:prstGeom prst="rect">
                <a:avLst/>
              </a:prstGeom>
              <a:blipFill>
                <a:blip r:embed="rId6"/>
                <a:stretch>
                  <a:fillRect l="-20690" r="-17241" b="-277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7497184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ПЛОЩАДЬ ПАРАЛЛЕЛОГРАММА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887767"/>
            <a:ext cx="87951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Следствие 1. 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 двух параллелограммах одно основание и  высоты равно, то они равносоставленные. 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Следствие 2.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Площадь параллелограмма равна произведению двух его смежных сторон на синус угла между ними. </a:t>
            </a:r>
            <a:endParaRPr lang="ru-U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432143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7476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07504" y="887767"/>
                <a:ext cx="8795160" cy="48936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1. </a:t>
                </a:r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Стороны параллелограмма равны 25 см и 20 см. Высота, опущенная на первую сторону, равна 8 см. Найдите высоту, опущенную на вторую сторону параллелограмма. </a:t>
                </a:r>
              </a:p>
              <a:p>
                <a:pPr algn="jus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параллелограмм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 с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 с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887767"/>
                <a:ext cx="8795160" cy="4893647"/>
              </a:xfrm>
              <a:prstGeom prst="rect">
                <a:avLst/>
              </a:prstGeom>
              <a:blipFill>
                <a:blip r:embed="rId2"/>
                <a:stretch>
                  <a:fillRect l="-1154" t="-1036" r="-115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араллелограмм 1">
            <a:extLst>
              <a:ext uri="{FF2B5EF4-FFF2-40B4-BE49-F238E27FC236}">
                <a16:creationId xmlns:a16="http://schemas.microsoft.com/office/drawing/2014/main" id="{336FDB28-B62D-8E4A-A365-C75A1AE0064D}"/>
              </a:ext>
            </a:extLst>
          </p:cNvPr>
          <p:cNvSpPr/>
          <p:nvPr/>
        </p:nvSpPr>
        <p:spPr>
          <a:xfrm>
            <a:off x="2987824" y="3507854"/>
            <a:ext cx="2448272" cy="1152128"/>
          </a:xfrm>
          <a:prstGeom prst="parallelogram">
            <a:avLst>
              <a:gd name="adj" fmla="val 5039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2D9503C-8B13-EB4E-9924-92F0E563F7BC}"/>
                  </a:ext>
                </a:extLst>
              </p:cNvPr>
              <p:cNvSpPr/>
              <p:nvPr/>
            </p:nvSpPr>
            <p:spPr>
              <a:xfrm>
                <a:off x="2489270" y="4322957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2D9503C-8B13-EB4E-9924-92F0E563F7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270" y="4322957"/>
                <a:ext cx="541366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26DB6E34-5DAA-BE45-ABB0-92A919934FA8}"/>
                  </a:ext>
                </a:extLst>
              </p:cNvPr>
              <p:cNvSpPr/>
              <p:nvPr/>
            </p:nvSpPr>
            <p:spPr>
              <a:xfrm>
                <a:off x="3131840" y="3042202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26DB6E34-5DAA-BE45-ABB0-92A919934F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3042202"/>
                <a:ext cx="521681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D016E282-33F8-6E45-A04F-335D399FD2FA}"/>
                  </a:ext>
                </a:extLst>
              </p:cNvPr>
              <p:cNvSpPr/>
              <p:nvPr/>
            </p:nvSpPr>
            <p:spPr>
              <a:xfrm>
                <a:off x="5165413" y="2996036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D016E282-33F8-6E45-A04F-335D399FD2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5413" y="2996036"/>
                <a:ext cx="505588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AC7E3ACC-FFC8-8B44-BDBF-0B24D44FBDF5}"/>
                  </a:ext>
                </a:extLst>
              </p:cNvPr>
              <p:cNvSpPr/>
              <p:nvPr/>
            </p:nvSpPr>
            <p:spPr>
              <a:xfrm>
                <a:off x="4856162" y="4299943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AC7E3ACC-FFC8-8B44-BDBF-0B24D44FBD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6162" y="4299943"/>
                <a:ext cx="537005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F908238-8668-1D40-BB21-26A34D028E16}"/>
                  </a:ext>
                </a:extLst>
              </p:cNvPr>
              <p:cNvSpPr/>
              <p:nvPr/>
            </p:nvSpPr>
            <p:spPr>
              <a:xfrm>
                <a:off x="5796136" y="2434343"/>
                <a:ext cx="4572000" cy="209429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/>
                <a:r>
                  <a:rPr lang="en-US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endParaRPr lang="ru-RU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∙8=200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400" b="0" dirty="0"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2400" b="0" dirty="0"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200=20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</m:oMath>
                </a14:m>
                <a:r>
                  <a:rPr lang="en-US" sz="2400" dirty="0"/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  <a:endParaRPr lang="ru-UZ" sz="2400" dirty="0"/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F908238-8668-1D40-BB21-26A34D028E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2434343"/>
                <a:ext cx="4572000" cy="2094291"/>
              </a:xfrm>
              <a:prstGeom prst="rect">
                <a:avLst/>
              </a:prstGeom>
              <a:blipFill>
                <a:blip r:embed="rId7"/>
                <a:stretch>
                  <a:fillRect l="-2216" t="-2410" b="-180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FBC8B1E-A40E-E549-AB42-226B56A56488}"/>
              </a:ext>
            </a:extLst>
          </p:cNvPr>
          <p:cNvCxnSpPr/>
          <p:nvPr/>
        </p:nvCxnSpPr>
        <p:spPr>
          <a:xfrm>
            <a:off x="3563888" y="3507854"/>
            <a:ext cx="0" cy="115212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1649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21897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07504" y="887767"/>
                <a:ext cx="8795160" cy="37856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2. </a:t>
                </a: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параллелограмм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𝐵𝐷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16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𝐵𝐷𝐴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=30°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𝐴𝐵𝐶𝐷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887767"/>
                <a:ext cx="8795160" cy="3785652"/>
              </a:xfrm>
              <a:prstGeom prst="rect">
                <a:avLst/>
              </a:prstGeom>
              <a:blipFill>
                <a:blip r:embed="rId2"/>
                <a:stretch>
                  <a:fillRect l="-1154" t="-133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2D9503C-8B13-EB4E-9924-92F0E563F7BC}"/>
                  </a:ext>
                </a:extLst>
              </p:cNvPr>
              <p:cNvSpPr/>
              <p:nvPr/>
            </p:nvSpPr>
            <p:spPr>
              <a:xfrm>
                <a:off x="1391597" y="4109640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2D9503C-8B13-EB4E-9924-92F0E563F7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597" y="4109640"/>
                <a:ext cx="541366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26DB6E34-5DAA-BE45-ABB0-92A919934FA8}"/>
                  </a:ext>
                </a:extLst>
              </p:cNvPr>
              <p:cNvSpPr/>
              <p:nvPr/>
            </p:nvSpPr>
            <p:spPr>
              <a:xfrm>
                <a:off x="2034167" y="2828885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26DB6E34-5DAA-BE45-ABB0-92A919934F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4167" y="2828885"/>
                <a:ext cx="521681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D016E282-33F8-6E45-A04F-335D399FD2FA}"/>
                  </a:ext>
                </a:extLst>
              </p:cNvPr>
              <p:cNvSpPr/>
              <p:nvPr/>
            </p:nvSpPr>
            <p:spPr>
              <a:xfrm>
                <a:off x="4067740" y="2782719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D016E282-33F8-6E45-A04F-335D399FD2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740" y="2782719"/>
                <a:ext cx="505588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AC7E3ACC-FFC8-8B44-BDBF-0B24D44FBDF5}"/>
                  </a:ext>
                </a:extLst>
              </p:cNvPr>
              <p:cNvSpPr/>
              <p:nvPr/>
            </p:nvSpPr>
            <p:spPr>
              <a:xfrm>
                <a:off x="3758489" y="4086626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AC7E3ACC-FFC8-8B44-BDBF-0B24D44FBD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489" y="4086626"/>
                <a:ext cx="537005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F908238-8668-1D40-BB21-26A34D028E16}"/>
                  </a:ext>
                </a:extLst>
              </p:cNvPr>
              <p:cNvSpPr/>
              <p:nvPr/>
            </p:nvSpPr>
            <p:spPr>
              <a:xfrm>
                <a:off x="4606093" y="1539565"/>
                <a:ext cx="4422893" cy="3244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0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endParaRPr lang="ru-RU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Проведем высоту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данного параллелограмма и рассмотрим 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𝐵𝐷𝑃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Он прямоугольный, так как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Теперь находим высоту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𝐵𝑃</m:t>
                    </m:r>
                  </m:oMath>
                </a14:m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Катет напротив угла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30</m:t>
                    </m:r>
                    <m:r>
                      <a:rPr lang="ru-RU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равен половине гипотенузы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𝐵𝑃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=0,5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=0,5∙16=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=20∙8=160 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b="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F908238-8668-1D40-BB21-26A34D028E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6093" y="1539565"/>
                <a:ext cx="4422893" cy="3244414"/>
              </a:xfrm>
              <a:prstGeom prst="rect">
                <a:avLst/>
              </a:prstGeom>
              <a:blipFill>
                <a:blip r:embed="rId7"/>
                <a:stretch>
                  <a:fillRect l="-1433" t="-1172" r="-14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26D94C49-AB68-B04F-97BF-813612F27589}"/>
              </a:ext>
            </a:extLst>
          </p:cNvPr>
          <p:cNvCxnSpPr>
            <a:cxnSpLocks/>
          </p:cNvCxnSpPr>
          <p:nvPr/>
        </p:nvCxnSpPr>
        <p:spPr>
          <a:xfrm>
            <a:off x="2466215" y="3321328"/>
            <a:ext cx="1292274" cy="1125337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3F755BA-03EB-4E4E-BFA1-5C4A9915E3C4}"/>
              </a:ext>
            </a:extLst>
          </p:cNvPr>
          <p:cNvCxnSpPr>
            <a:cxnSpLocks/>
          </p:cNvCxnSpPr>
          <p:nvPr/>
        </p:nvCxnSpPr>
        <p:spPr>
          <a:xfrm flipH="1">
            <a:off x="2431517" y="3321328"/>
            <a:ext cx="34698" cy="1169547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476648F9-ED27-6746-8C1E-484680DB4135}"/>
                  </a:ext>
                </a:extLst>
              </p:cNvPr>
              <p:cNvSpPr/>
              <p:nvPr/>
            </p:nvSpPr>
            <p:spPr>
              <a:xfrm>
                <a:off x="2156964" y="4355930"/>
                <a:ext cx="50796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476648F9-ED27-6746-8C1E-484680DB41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6964" y="4355930"/>
                <a:ext cx="507960" cy="53860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араллелограмм 1">
            <a:extLst>
              <a:ext uri="{FF2B5EF4-FFF2-40B4-BE49-F238E27FC236}">
                <a16:creationId xmlns:a16="http://schemas.microsoft.com/office/drawing/2014/main" id="{336FDB28-B62D-8E4A-A365-C75A1AE0064D}"/>
              </a:ext>
            </a:extLst>
          </p:cNvPr>
          <p:cNvSpPr/>
          <p:nvPr/>
        </p:nvSpPr>
        <p:spPr>
          <a:xfrm>
            <a:off x="1890151" y="3294537"/>
            <a:ext cx="2448272" cy="1152128"/>
          </a:xfrm>
          <a:prstGeom prst="parallelogram">
            <a:avLst>
              <a:gd name="adj" fmla="val 5039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</p:spTree>
    <p:extLst>
      <p:ext uri="{BB962C8B-B14F-4D97-AF65-F5344CB8AC3E}">
        <p14:creationId xmlns:p14="http://schemas.microsoft.com/office/powerpoint/2010/main" val="25240974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067694"/>
            <a:ext cx="439248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320" y="915566"/>
            <a:ext cx="8795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14, 15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На стр.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109</a:t>
            </a: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18611</TotalTime>
  <Words>452</Words>
  <Application>Microsoft Macintosh PowerPoint</Application>
  <PresentationFormat>Экран (16:9)</PresentationFormat>
  <Paragraphs>104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1400</cp:revision>
  <dcterms:created xsi:type="dcterms:W3CDTF">2020-04-09T07:32:19Z</dcterms:created>
  <dcterms:modified xsi:type="dcterms:W3CDTF">2021-01-30T03:15:27Z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