
<file path=[Content_Types].xml><?xml version="1.0" encoding="utf-8"?>
<Types xmlns="http://schemas.openxmlformats.org/package/2006/content-types">
  <Default Extension="gif" ContentType="image/gi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sldIdLst>
    <p:sldId id="306" r:id="rId2"/>
    <p:sldId id="1588" r:id="rId3"/>
    <p:sldId id="1589" r:id="rId4"/>
    <p:sldId id="1590" r:id="rId5"/>
    <p:sldId id="1591" r:id="rId6"/>
    <p:sldId id="1592" r:id="rId7"/>
    <p:sldId id="1593" r:id="rId8"/>
    <p:sldId id="1536" r:id="rId9"/>
  </p:sldIdLst>
  <p:sldSz cx="9144000" cy="5143500" type="screen16x9"/>
  <p:notesSz cx="5765800" cy="3244850"/>
  <p:custDataLst>
    <p:tags r:id="rId11"/>
  </p:custDataLst>
  <p:defaultTextStyle>
    <a:defPPr>
      <a:defRPr lang="ru-RU"/>
    </a:defPPr>
    <a:lvl1pPr marL="0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24883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49768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174652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899537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24422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349305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074190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799074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6391">
          <p15:clr>
            <a:srgbClr val="A4A3A4"/>
          </p15:clr>
        </p15:guide>
        <p15:guide id="4" pos="4451">
          <p15:clr>
            <a:srgbClr val="A4A3A4"/>
          </p15:clr>
        </p15:guide>
        <p15:guide id="5" orient="horz" pos="2057">
          <p15:clr>
            <a:srgbClr val="A4A3A4"/>
          </p15:clr>
        </p15:guide>
        <p15:guide id="6" orient="horz" pos="4566">
          <p15:clr>
            <a:srgbClr val="A4A3A4"/>
          </p15:clr>
        </p15:guide>
        <p15:guide id="7" pos="1662">
          <p15:clr>
            <a:srgbClr val="A4A3A4"/>
          </p15:clr>
        </p15:guide>
        <p15:guide id="8" pos="342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8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7292A2E-F333-43FB-9621-5CBBE7FDCDCB}" styleName="Светлый стиль 2 -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734" autoAdjust="0"/>
    <p:restoredTop sz="94618" autoAdjust="0"/>
  </p:normalViewPr>
  <p:slideViewPr>
    <p:cSldViewPr>
      <p:cViewPr varScale="1">
        <p:scale>
          <a:sx n="106" d="100"/>
          <a:sy n="106" d="100"/>
        </p:scale>
        <p:origin x="192" y="712"/>
      </p:cViewPr>
      <p:guideLst>
        <p:guide orient="horz" pos="2880"/>
        <p:guide pos="2160"/>
        <p:guide orient="horz" pos="6391"/>
        <p:guide pos="4451"/>
        <p:guide orient="horz" pos="2057"/>
        <p:guide orient="horz" pos="4566"/>
        <p:guide pos="1662"/>
        <p:guide pos="342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3350CF-C603-4114-B932-646F91D14650}" type="datetimeFigureOut">
              <a:rPr lang="ru-RU" smtClean="0"/>
              <a:pPr/>
              <a:t>30.01.2021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01813" y="242888"/>
            <a:ext cx="21621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909EBE-9F82-4E48-A1EA-E1BF2E0BBA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20460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342319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684637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1026958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369276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711595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053914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396234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2738553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38113" y="766763"/>
            <a:ext cx="6823075" cy="38385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5318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1" y="1594483"/>
            <a:ext cx="7772401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1" y="2880359"/>
            <a:ext cx="6400801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1/30/21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94499" y="2127559"/>
            <a:ext cx="2555002" cy="635157"/>
          </a:xfrm>
        </p:spPr>
        <p:txBody>
          <a:bodyPr lIns="0" tIns="0" rIns="0" bIns="0"/>
          <a:lstStyle>
            <a:lvl1pPr>
              <a:defRPr sz="41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416988" y="1557182"/>
            <a:ext cx="6310028" cy="537440"/>
          </a:xfrm>
        </p:spPr>
        <p:txBody>
          <a:bodyPr lIns="0" tIns="0" rIns="0" bIns="0"/>
          <a:lstStyle>
            <a:lvl1pPr>
              <a:defRPr sz="35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1/30/21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06002" y="849896"/>
            <a:ext cx="8961724" cy="419935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06015" y="112796"/>
            <a:ext cx="8961724" cy="68043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94499" y="2127559"/>
            <a:ext cx="2555002" cy="635157"/>
          </a:xfrm>
        </p:spPr>
        <p:txBody>
          <a:bodyPr lIns="0" tIns="0" rIns="0" bIns="0"/>
          <a:lstStyle>
            <a:lvl1pPr>
              <a:defRPr sz="41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93481" y="1142501"/>
            <a:ext cx="2893250" cy="34200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1" y="1183005"/>
            <a:ext cx="3977641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1/30/21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2508137" y="1674387"/>
            <a:ext cx="4158102" cy="1639679"/>
          </a:xfrm>
          <a:custGeom>
            <a:avLst/>
            <a:gdLst/>
            <a:ahLst/>
            <a:cxnLst/>
            <a:rect l="l" t="t" r="r" b="b"/>
            <a:pathLst>
              <a:path w="2621915" h="1034414">
                <a:moveTo>
                  <a:pt x="2621368" y="0"/>
                </a:moveTo>
                <a:lnTo>
                  <a:pt x="0" y="0"/>
                </a:lnTo>
                <a:lnTo>
                  <a:pt x="0" y="1034140"/>
                </a:lnTo>
                <a:lnTo>
                  <a:pt x="2621368" y="1034140"/>
                </a:lnTo>
                <a:lnTo>
                  <a:pt x="262136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94499" y="2127559"/>
            <a:ext cx="2555002" cy="635157"/>
          </a:xfrm>
        </p:spPr>
        <p:txBody>
          <a:bodyPr lIns="0" tIns="0" rIns="0" bIns="0"/>
          <a:lstStyle>
            <a:lvl1pPr>
              <a:defRPr sz="41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1/30/21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1/30/21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468925" y="2387250"/>
            <a:ext cx="3636600" cy="225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2930" b="1">
                <a:solidFill>
                  <a:srgbClr val="F6703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2930" b="1">
                <a:solidFill>
                  <a:srgbClr val="F6703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2930" b="1">
                <a:solidFill>
                  <a:srgbClr val="F6703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2930" b="1">
                <a:solidFill>
                  <a:srgbClr val="F6703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2930" b="1">
                <a:solidFill>
                  <a:srgbClr val="F6703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2930" b="1">
                <a:solidFill>
                  <a:srgbClr val="F6703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2930" b="1">
                <a:solidFill>
                  <a:srgbClr val="F6703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2930" b="1">
                <a:solidFill>
                  <a:srgbClr val="F6703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2930" b="1">
                <a:solidFill>
                  <a:srgbClr val="F67031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96468430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06002" y="849896"/>
            <a:ext cx="8961724" cy="419935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94499" y="2127557"/>
            <a:ext cx="2555002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416988" y="1557182"/>
            <a:ext cx="6310028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6"/>
            <a:ext cx="2926080" cy="4462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1" y="4783456"/>
            <a:ext cx="2103120" cy="4462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1/30/21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4783456"/>
            <a:ext cx="2103120" cy="4462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7" r:id="rId6"/>
  </p:sldLayoutIdLst>
  <p:transition spd="slow">
    <p:wipe/>
  </p:transition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724883">
        <a:defRPr>
          <a:latin typeface="+mn-lt"/>
          <a:ea typeface="+mn-ea"/>
          <a:cs typeface="+mn-cs"/>
        </a:defRPr>
      </a:lvl2pPr>
      <a:lvl3pPr marL="1449768">
        <a:defRPr>
          <a:latin typeface="+mn-lt"/>
          <a:ea typeface="+mn-ea"/>
          <a:cs typeface="+mn-cs"/>
        </a:defRPr>
      </a:lvl3pPr>
      <a:lvl4pPr marL="2174652">
        <a:defRPr>
          <a:latin typeface="+mn-lt"/>
          <a:ea typeface="+mn-ea"/>
          <a:cs typeface="+mn-cs"/>
        </a:defRPr>
      </a:lvl4pPr>
      <a:lvl5pPr marL="2899537">
        <a:defRPr>
          <a:latin typeface="+mn-lt"/>
          <a:ea typeface="+mn-ea"/>
          <a:cs typeface="+mn-cs"/>
        </a:defRPr>
      </a:lvl5pPr>
      <a:lvl6pPr marL="3624422">
        <a:defRPr>
          <a:latin typeface="+mn-lt"/>
          <a:ea typeface="+mn-ea"/>
          <a:cs typeface="+mn-cs"/>
        </a:defRPr>
      </a:lvl6pPr>
      <a:lvl7pPr marL="4349305">
        <a:defRPr>
          <a:latin typeface="+mn-lt"/>
          <a:ea typeface="+mn-ea"/>
          <a:cs typeface="+mn-cs"/>
        </a:defRPr>
      </a:lvl7pPr>
      <a:lvl8pPr marL="5074190">
        <a:defRPr>
          <a:latin typeface="+mn-lt"/>
          <a:ea typeface="+mn-ea"/>
          <a:cs typeface="+mn-cs"/>
        </a:defRPr>
      </a:lvl8pPr>
      <a:lvl9pPr marL="5799074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724883">
        <a:defRPr>
          <a:latin typeface="+mn-lt"/>
          <a:ea typeface="+mn-ea"/>
          <a:cs typeface="+mn-cs"/>
        </a:defRPr>
      </a:lvl2pPr>
      <a:lvl3pPr marL="1449768">
        <a:defRPr>
          <a:latin typeface="+mn-lt"/>
          <a:ea typeface="+mn-ea"/>
          <a:cs typeface="+mn-cs"/>
        </a:defRPr>
      </a:lvl3pPr>
      <a:lvl4pPr marL="2174652">
        <a:defRPr>
          <a:latin typeface="+mn-lt"/>
          <a:ea typeface="+mn-ea"/>
          <a:cs typeface="+mn-cs"/>
        </a:defRPr>
      </a:lvl4pPr>
      <a:lvl5pPr marL="2899537">
        <a:defRPr>
          <a:latin typeface="+mn-lt"/>
          <a:ea typeface="+mn-ea"/>
          <a:cs typeface="+mn-cs"/>
        </a:defRPr>
      </a:lvl5pPr>
      <a:lvl6pPr marL="3624422">
        <a:defRPr>
          <a:latin typeface="+mn-lt"/>
          <a:ea typeface="+mn-ea"/>
          <a:cs typeface="+mn-cs"/>
        </a:defRPr>
      </a:lvl6pPr>
      <a:lvl7pPr marL="4349305">
        <a:defRPr>
          <a:latin typeface="+mn-lt"/>
          <a:ea typeface="+mn-ea"/>
          <a:cs typeface="+mn-cs"/>
        </a:defRPr>
      </a:lvl7pPr>
      <a:lvl8pPr marL="5074190">
        <a:defRPr>
          <a:latin typeface="+mn-lt"/>
          <a:ea typeface="+mn-ea"/>
          <a:cs typeface="+mn-cs"/>
        </a:defRPr>
      </a:lvl8pPr>
      <a:lvl9pPr marL="5799074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18.png"/><Relationship Id="rId7" Type="http://schemas.openxmlformats.org/officeDocument/2006/relationships/image" Target="../media/image26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1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gi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22386"/>
            <a:ext cx="9144000" cy="129799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19" dirty="0"/>
          </a:p>
        </p:txBody>
      </p:sp>
      <p:sp>
        <p:nvSpPr>
          <p:cNvPr id="8" name="object 3"/>
          <p:cNvSpPr txBox="1">
            <a:spLocks/>
          </p:cNvSpPr>
          <p:nvPr/>
        </p:nvSpPr>
        <p:spPr>
          <a:xfrm>
            <a:off x="1385647" y="243913"/>
            <a:ext cx="5497998" cy="793770"/>
          </a:xfrm>
          <a:prstGeom prst="rect">
            <a:avLst/>
          </a:prstGeom>
        </p:spPr>
        <p:txBody>
          <a:bodyPr spcFirstLastPara="1" vert="horz" wrap="square" lIns="0" tIns="19013" rIns="0" bIns="0" rtlCol="0" anchor="ctr" anchorCtr="0">
            <a:spAutoFit/>
          </a:bodyPr>
          <a:lstStyle>
            <a:lvl1pPr lvl="0" algn="l" defTabSz="6858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 kern="1200">
                <a:solidFill>
                  <a:srgbClr val="F67031"/>
                </a:solidFill>
                <a:latin typeface="+mj-lt"/>
                <a:ea typeface="+mj-ea"/>
                <a:cs typeface="+mj-c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9pPr>
          </a:lstStyle>
          <a:p>
            <a:pPr marL="16533" algn="ctr">
              <a:lnSpc>
                <a:spcPct val="100000"/>
              </a:lnSpc>
              <a:spcBef>
                <a:spcPts val="149"/>
              </a:spcBef>
            </a:pPr>
            <a:r>
              <a:rPr lang="ru-RU" sz="49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ГЕОМЕТРИЯ</a:t>
            </a:r>
            <a:endParaRPr lang="en-US" sz="495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11"/>
          <p:cNvSpPr/>
          <p:nvPr/>
        </p:nvSpPr>
        <p:spPr>
          <a:xfrm>
            <a:off x="6732240" y="2787774"/>
            <a:ext cx="1836783" cy="205463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838" dirty="0"/>
          </a:p>
        </p:txBody>
      </p:sp>
      <p:sp>
        <p:nvSpPr>
          <p:cNvPr id="16" name="TextBox 15"/>
          <p:cNvSpPr txBox="1"/>
          <p:nvPr/>
        </p:nvSpPr>
        <p:spPr>
          <a:xfrm>
            <a:off x="963720" y="1979301"/>
            <a:ext cx="7126344" cy="2785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ТЕМА</a:t>
            </a:r>
            <a:r>
              <a:rPr lang="en-US" sz="4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ru-RU" sz="40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0131"/>
            <a:r>
              <a:rPr lang="ru-RU" sz="4000" b="1" dirty="0">
                <a:solidFill>
                  <a:srgbClr val="002060"/>
                </a:solidFill>
                <a:latin typeface="Arial"/>
                <a:cs typeface="Arial"/>
              </a:rPr>
              <a:t>ПЛОЩАДЬ ПАРАЛЛЕЛОГРАММА</a:t>
            </a:r>
          </a:p>
          <a:p>
            <a:pPr marL="20131"/>
            <a:endParaRPr lang="en-US" sz="2800" b="1" dirty="0">
              <a:solidFill>
                <a:srgbClr val="002060"/>
              </a:solidFill>
              <a:latin typeface="Arial"/>
              <a:cs typeface="Arial"/>
            </a:endParaRPr>
          </a:p>
          <a:p>
            <a:pPr algn="ctr"/>
            <a:endParaRPr lang="en-US" sz="27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1837" y="1951950"/>
            <a:ext cx="545421" cy="1075675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175"/>
          </a:p>
        </p:txBody>
      </p:sp>
      <p:sp>
        <p:nvSpPr>
          <p:cNvPr id="9" name="Прямоугольник 8"/>
          <p:cNvSpPr/>
          <p:nvPr/>
        </p:nvSpPr>
        <p:spPr>
          <a:xfrm>
            <a:off x="351837" y="3197333"/>
            <a:ext cx="545421" cy="107567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175"/>
          </a:p>
        </p:txBody>
      </p:sp>
      <p:sp>
        <p:nvSpPr>
          <p:cNvPr id="10" name="object 11">
            <a:extLst>
              <a:ext uri="{FF2B5EF4-FFF2-40B4-BE49-F238E27FC236}">
                <a16:creationId xmlns:a16="http://schemas.microsoft.com/office/drawing/2014/main" id="{335AFAA3-FF4F-462D-A908-93D09B272E70}"/>
              </a:ext>
            </a:extLst>
          </p:cNvPr>
          <p:cNvSpPr/>
          <p:nvPr/>
        </p:nvSpPr>
        <p:spPr>
          <a:xfrm>
            <a:off x="624548" y="271423"/>
            <a:ext cx="699000" cy="738750"/>
          </a:xfrm>
          <a:custGeom>
            <a:avLst/>
            <a:gdLst/>
            <a:ahLst/>
            <a:cxnLst/>
            <a:rect l="l" t="t" r="r" b="b"/>
            <a:pathLst>
              <a:path w="363855" h="501650">
                <a:moveTo>
                  <a:pt x="181883" y="0"/>
                </a:moveTo>
                <a:lnTo>
                  <a:pt x="169927" y="1814"/>
                </a:lnTo>
                <a:lnTo>
                  <a:pt x="160152" y="6759"/>
                </a:lnTo>
                <a:lnTo>
                  <a:pt x="153555" y="14086"/>
                </a:lnTo>
                <a:lnTo>
                  <a:pt x="151135" y="23046"/>
                </a:lnTo>
                <a:lnTo>
                  <a:pt x="151135" y="51018"/>
                </a:lnTo>
                <a:lnTo>
                  <a:pt x="125894" y="61099"/>
                </a:lnTo>
                <a:lnTo>
                  <a:pt x="106002" y="76250"/>
                </a:lnTo>
                <a:lnTo>
                  <a:pt x="92964" y="95347"/>
                </a:lnTo>
                <a:lnTo>
                  <a:pt x="88282" y="117269"/>
                </a:lnTo>
                <a:lnTo>
                  <a:pt x="89509" y="128550"/>
                </a:lnTo>
                <a:lnTo>
                  <a:pt x="93112" y="139474"/>
                </a:lnTo>
                <a:lnTo>
                  <a:pt x="98979" y="149818"/>
                </a:lnTo>
                <a:lnTo>
                  <a:pt x="107006" y="159360"/>
                </a:lnTo>
                <a:lnTo>
                  <a:pt x="55256" y="298363"/>
                </a:lnTo>
                <a:lnTo>
                  <a:pt x="29820" y="298367"/>
                </a:lnTo>
                <a:lnTo>
                  <a:pt x="25441" y="301654"/>
                </a:lnTo>
                <a:lnTo>
                  <a:pt x="25441" y="309772"/>
                </a:lnTo>
                <a:lnTo>
                  <a:pt x="29825" y="313055"/>
                </a:lnTo>
                <a:lnTo>
                  <a:pt x="49785" y="313055"/>
                </a:lnTo>
                <a:lnTo>
                  <a:pt x="0" y="446784"/>
                </a:lnTo>
                <a:lnTo>
                  <a:pt x="1008" y="453002"/>
                </a:lnTo>
                <a:lnTo>
                  <a:pt x="7405" y="461515"/>
                </a:lnTo>
                <a:lnTo>
                  <a:pt x="10670" y="464132"/>
                </a:lnTo>
                <a:lnTo>
                  <a:pt x="14559" y="466102"/>
                </a:lnTo>
                <a:lnTo>
                  <a:pt x="3398" y="496089"/>
                </a:lnTo>
                <a:lnTo>
                  <a:pt x="6440" y="500139"/>
                </a:lnTo>
                <a:lnTo>
                  <a:pt x="12538" y="501418"/>
                </a:lnTo>
                <a:lnTo>
                  <a:pt x="13425" y="501501"/>
                </a:lnTo>
                <a:lnTo>
                  <a:pt x="18583" y="501501"/>
                </a:lnTo>
                <a:lnTo>
                  <a:pt x="22522" y="499374"/>
                </a:lnTo>
                <a:lnTo>
                  <a:pt x="33436" y="470051"/>
                </a:lnTo>
                <a:lnTo>
                  <a:pt x="42830" y="468549"/>
                </a:lnTo>
                <a:lnTo>
                  <a:pt x="51014" y="465031"/>
                </a:lnTo>
                <a:lnTo>
                  <a:pt x="57410" y="459821"/>
                </a:lnTo>
                <a:lnTo>
                  <a:pt x="60112" y="455410"/>
                </a:lnTo>
                <a:lnTo>
                  <a:pt x="30830" y="455410"/>
                </a:lnTo>
                <a:lnTo>
                  <a:pt x="29825" y="455302"/>
                </a:lnTo>
                <a:lnTo>
                  <a:pt x="22910" y="453858"/>
                </a:lnTo>
                <a:lnTo>
                  <a:pt x="19442" y="449235"/>
                </a:lnTo>
                <a:lnTo>
                  <a:pt x="130050" y="152128"/>
                </a:lnTo>
                <a:lnTo>
                  <a:pt x="131922" y="150342"/>
                </a:lnTo>
                <a:lnTo>
                  <a:pt x="137110" y="148150"/>
                </a:lnTo>
                <a:lnTo>
                  <a:pt x="140108" y="147876"/>
                </a:lnTo>
                <a:lnTo>
                  <a:pt x="168772" y="147876"/>
                </a:lnTo>
                <a:lnTo>
                  <a:pt x="164548" y="142257"/>
                </a:lnTo>
                <a:lnTo>
                  <a:pt x="115814" y="142250"/>
                </a:lnTo>
                <a:lnTo>
                  <a:pt x="107885" y="117269"/>
                </a:lnTo>
                <a:lnTo>
                  <a:pt x="113708" y="95699"/>
                </a:lnTo>
                <a:lnTo>
                  <a:pt x="129581" y="78067"/>
                </a:lnTo>
                <a:lnTo>
                  <a:pt x="153105" y="66169"/>
                </a:lnTo>
                <a:lnTo>
                  <a:pt x="181883" y="61804"/>
                </a:lnTo>
                <a:lnTo>
                  <a:pt x="238790" y="61804"/>
                </a:lnTo>
                <a:lnTo>
                  <a:pt x="237860" y="61097"/>
                </a:lnTo>
                <a:lnTo>
                  <a:pt x="212627" y="51018"/>
                </a:lnTo>
                <a:lnTo>
                  <a:pt x="212627" y="47623"/>
                </a:lnTo>
                <a:lnTo>
                  <a:pt x="170726" y="47623"/>
                </a:lnTo>
                <a:lnTo>
                  <a:pt x="170726" y="18442"/>
                </a:lnTo>
                <a:lnTo>
                  <a:pt x="175731" y="14691"/>
                </a:lnTo>
                <a:lnTo>
                  <a:pt x="210370" y="14691"/>
                </a:lnTo>
                <a:lnTo>
                  <a:pt x="210206" y="14086"/>
                </a:lnTo>
                <a:lnTo>
                  <a:pt x="203611" y="6759"/>
                </a:lnTo>
                <a:lnTo>
                  <a:pt x="193837" y="1814"/>
                </a:lnTo>
                <a:lnTo>
                  <a:pt x="181883" y="0"/>
                </a:lnTo>
                <a:close/>
              </a:path>
              <a:path w="363855" h="501650">
                <a:moveTo>
                  <a:pt x="270484" y="313062"/>
                </a:moveTo>
                <a:lnTo>
                  <a:pt x="250135" y="313062"/>
                </a:lnTo>
                <a:lnTo>
                  <a:pt x="302328" y="453242"/>
                </a:lnTo>
                <a:lnTo>
                  <a:pt x="306361" y="459821"/>
                </a:lnTo>
                <a:lnTo>
                  <a:pt x="312757" y="465031"/>
                </a:lnTo>
                <a:lnTo>
                  <a:pt x="320939" y="468549"/>
                </a:lnTo>
                <a:lnTo>
                  <a:pt x="330332" y="470051"/>
                </a:lnTo>
                <a:lnTo>
                  <a:pt x="341247" y="499380"/>
                </a:lnTo>
                <a:lnTo>
                  <a:pt x="345182" y="501501"/>
                </a:lnTo>
                <a:lnTo>
                  <a:pt x="350344" y="501501"/>
                </a:lnTo>
                <a:lnTo>
                  <a:pt x="351231" y="501418"/>
                </a:lnTo>
                <a:lnTo>
                  <a:pt x="357322" y="500139"/>
                </a:lnTo>
                <a:lnTo>
                  <a:pt x="360371" y="496089"/>
                </a:lnTo>
                <a:lnTo>
                  <a:pt x="349204" y="466102"/>
                </a:lnTo>
                <a:lnTo>
                  <a:pt x="353091" y="464132"/>
                </a:lnTo>
                <a:lnTo>
                  <a:pt x="356356" y="461515"/>
                </a:lnTo>
                <a:lnTo>
                  <a:pt x="360944" y="455410"/>
                </a:lnTo>
                <a:lnTo>
                  <a:pt x="326952" y="455410"/>
                </a:lnTo>
                <a:lnTo>
                  <a:pt x="322538" y="452893"/>
                </a:lnTo>
                <a:lnTo>
                  <a:pt x="270484" y="313062"/>
                </a:lnTo>
                <a:close/>
              </a:path>
              <a:path w="363855" h="501650">
                <a:moveTo>
                  <a:pt x="53902" y="431084"/>
                </a:moveTo>
                <a:lnTo>
                  <a:pt x="48492" y="433370"/>
                </a:lnTo>
                <a:lnTo>
                  <a:pt x="41224" y="452893"/>
                </a:lnTo>
                <a:lnTo>
                  <a:pt x="36813" y="455410"/>
                </a:lnTo>
                <a:lnTo>
                  <a:pt x="60112" y="455410"/>
                </a:lnTo>
                <a:lnTo>
                  <a:pt x="61441" y="453242"/>
                </a:lnTo>
                <a:lnTo>
                  <a:pt x="67370" y="437320"/>
                </a:lnTo>
                <a:lnTo>
                  <a:pt x="64329" y="433270"/>
                </a:lnTo>
                <a:lnTo>
                  <a:pt x="53902" y="431084"/>
                </a:lnTo>
                <a:close/>
              </a:path>
              <a:path w="363855" h="501650">
                <a:moveTo>
                  <a:pt x="265884" y="147876"/>
                </a:moveTo>
                <a:lnTo>
                  <a:pt x="223653" y="147876"/>
                </a:lnTo>
                <a:lnTo>
                  <a:pt x="226656" y="148150"/>
                </a:lnTo>
                <a:lnTo>
                  <a:pt x="231847" y="150342"/>
                </a:lnTo>
                <a:lnTo>
                  <a:pt x="233719" y="152128"/>
                </a:lnTo>
                <a:lnTo>
                  <a:pt x="344322" y="449235"/>
                </a:lnTo>
                <a:lnTo>
                  <a:pt x="340851" y="453858"/>
                </a:lnTo>
                <a:lnTo>
                  <a:pt x="333946" y="455302"/>
                </a:lnTo>
                <a:lnTo>
                  <a:pt x="332931" y="455410"/>
                </a:lnTo>
                <a:lnTo>
                  <a:pt x="360944" y="455410"/>
                </a:lnTo>
                <a:lnTo>
                  <a:pt x="362753" y="453002"/>
                </a:lnTo>
                <a:lnTo>
                  <a:pt x="363762" y="446784"/>
                </a:lnTo>
                <a:lnTo>
                  <a:pt x="313978" y="313062"/>
                </a:lnTo>
                <a:lnTo>
                  <a:pt x="333942" y="313055"/>
                </a:lnTo>
                <a:lnTo>
                  <a:pt x="338321" y="309772"/>
                </a:lnTo>
                <a:lnTo>
                  <a:pt x="338321" y="301654"/>
                </a:lnTo>
                <a:lnTo>
                  <a:pt x="333932" y="298367"/>
                </a:lnTo>
                <a:lnTo>
                  <a:pt x="308504" y="298363"/>
                </a:lnTo>
                <a:lnTo>
                  <a:pt x="256755" y="159360"/>
                </a:lnTo>
                <a:lnTo>
                  <a:pt x="264783" y="149818"/>
                </a:lnTo>
                <a:lnTo>
                  <a:pt x="265884" y="147876"/>
                </a:lnTo>
                <a:close/>
              </a:path>
              <a:path w="363855" h="501650">
                <a:moveTo>
                  <a:pt x="168772" y="147876"/>
                </a:moveTo>
                <a:lnTo>
                  <a:pt x="140108" y="147876"/>
                </a:lnTo>
                <a:lnTo>
                  <a:pt x="145850" y="149082"/>
                </a:lnTo>
                <a:lnTo>
                  <a:pt x="148234" y="150479"/>
                </a:lnTo>
                <a:lnTo>
                  <a:pt x="151160" y="154371"/>
                </a:lnTo>
                <a:lnTo>
                  <a:pt x="151520" y="156621"/>
                </a:lnTo>
                <a:lnTo>
                  <a:pt x="56779" y="411109"/>
                </a:lnTo>
                <a:lnTo>
                  <a:pt x="59828" y="415159"/>
                </a:lnTo>
                <a:lnTo>
                  <a:pt x="70257" y="417343"/>
                </a:lnTo>
                <a:lnTo>
                  <a:pt x="75657" y="415057"/>
                </a:lnTo>
                <a:lnTo>
                  <a:pt x="113634" y="313062"/>
                </a:lnTo>
                <a:lnTo>
                  <a:pt x="170733" y="313062"/>
                </a:lnTo>
                <a:lnTo>
                  <a:pt x="170733" y="298367"/>
                </a:lnTo>
                <a:lnTo>
                  <a:pt x="119099" y="298367"/>
                </a:lnTo>
                <a:lnTo>
                  <a:pt x="171803" y="156798"/>
                </a:lnTo>
                <a:lnTo>
                  <a:pt x="170802" y="150576"/>
                </a:lnTo>
                <a:lnTo>
                  <a:pt x="168772" y="147876"/>
                </a:lnTo>
                <a:close/>
              </a:path>
              <a:path w="363855" h="501650">
                <a:moveTo>
                  <a:pt x="170733" y="313062"/>
                </a:moveTo>
                <a:lnTo>
                  <a:pt x="151135" y="313062"/>
                </a:lnTo>
                <a:lnTo>
                  <a:pt x="151135" y="313566"/>
                </a:lnTo>
                <a:lnTo>
                  <a:pt x="153555" y="322528"/>
                </a:lnTo>
                <a:lnTo>
                  <a:pt x="160152" y="329855"/>
                </a:lnTo>
                <a:lnTo>
                  <a:pt x="169927" y="334799"/>
                </a:lnTo>
                <a:lnTo>
                  <a:pt x="181883" y="336613"/>
                </a:lnTo>
                <a:lnTo>
                  <a:pt x="193837" y="334799"/>
                </a:lnTo>
                <a:lnTo>
                  <a:pt x="203611" y="329855"/>
                </a:lnTo>
                <a:lnTo>
                  <a:pt x="210206" y="322528"/>
                </a:lnTo>
                <a:lnTo>
                  <a:pt x="210370" y="321922"/>
                </a:lnTo>
                <a:lnTo>
                  <a:pt x="175737" y="321922"/>
                </a:lnTo>
                <a:lnTo>
                  <a:pt x="170733" y="318174"/>
                </a:lnTo>
                <a:lnTo>
                  <a:pt x="170733" y="313062"/>
                </a:lnTo>
                <a:close/>
              </a:path>
              <a:path w="363855" h="501650">
                <a:moveTo>
                  <a:pt x="210370" y="289504"/>
                </a:moveTo>
                <a:lnTo>
                  <a:pt x="188024" y="289504"/>
                </a:lnTo>
                <a:lnTo>
                  <a:pt x="193028" y="293251"/>
                </a:lnTo>
                <a:lnTo>
                  <a:pt x="193028" y="318174"/>
                </a:lnTo>
                <a:lnTo>
                  <a:pt x="188024" y="321922"/>
                </a:lnTo>
                <a:lnTo>
                  <a:pt x="210370" y="321922"/>
                </a:lnTo>
                <a:lnTo>
                  <a:pt x="212627" y="313566"/>
                </a:lnTo>
                <a:lnTo>
                  <a:pt x="212627" y="313062"/>
                </a:lnTo>
                <a:lnTo>
                  <a:pt x="270484" y="313062"/>
                </a:lnTo>
                <a:lnTo>
                  <a:pt x="265013" y="298367"/>
                </a:lnTo>
                <a:lnTo>
                  <a:pt x="212627" y="298367"/>
                </a:lnTo>
                <a:lnTo>
                  <a:pt x="212627" y="297863"/>
                </a:lnTo>
                <a:lnTo>
                  <a:pt x="210370" y="289504"/>
                </a:lnTo>
                <a:close/>
              </a:path>
              <a:path w="363855" h="501650">
                <a:moveTo>
                  <a:pt x="181883" y="274808"/>
                </a:moveTo>
                <a:lnTo>
                  <a:pt x="169927" y="276623"/>
                </a:lnTo>
                <a:lnTo>
                  <a:pt x="160152" y="281569"/>
                </a:lnTo>
                <a:lnTo>
                  <a:pt x="153555" y="288898"/>
                </a:lnTo>
                <a:lnTo>
                  <a:pt x="151135" y="297863"/>
                </a:lnTo>
                <a:lnTo>
                  <a:pt x="151135" y="298367"/>
                </a:lnTo>
                <a:lnTo>
                  <a:pt x="170733" y="298367"/>
                </a:lnTo>
                <a:lnTo>
                  <a:pt x="170733" y="293251"/>
                </a:lnTo>
                <a:lnTo>
                  <a:pt x="175737" y="289504"/>
                </a:lnTo>
                <a:lnTo>
                  <a:pt x="210370" y="289504"/>
                </a:lnTo>
                <a:lnTo>
                  <a:pt x="210206" y="288898"/>
                </a:lnTo>
                <a:lnTo>
                  <a:pt x="203611" y="281569"/>
                </a:lnTo>
                <a:lnTo>
                  <a:pt x="193837" y="276623"/>
                </a:lnTo>
                <a:lnTo>
                  <a:pt x="181883" y="274808"/>
                </a:lnTo>
                <a:close/>
              </a:path>
              <a:path w="363855" h="501650">
                <a:moveTo>
                  <a:pt x="225656" y="204872"/>
                </a:moveTo>
                <a:lnTo>
                  <a:pt x="215223" y="207050"/>
                </a:lnTo>
                <a:lnTo>
                  <a:pt x="212180" y="211107"/>
                </a:lnTo>
                <a:lnTo>
                  <a:pt x="244662" y="298367"/>
                </a:lnTo>
                <a:lnTo>
                  <a:pt x="265013" y="298367"/>
                </a:lnTo>
                <a:lnTo>
                  <a:pt x="231058" y="207158"/>
                </a:lnTo>
                <a:lnTo>
                  <a:pt x="225656" y="204872"/>
                </a:lnTo>
                <a:close/>
              </a:path>
              <a:path w="363855" h="501650">
                <a:moveTo>
                  <a:pt x="223409" y="132670"/>
                </a:moveTo>
                <a:lnTo>
                  <a:pt x="207608" y="135982"/>
                </a:lnTo>
                <a:lnTo>
                  <a:pt x="201024" y="139848"/>
                </a:lnTo>
                <a:lnTo>
                  <a:pt x="192959" y="150576"/>
                </a:lnTo>
                <a:lnTo>
                  <a:pt x="191952" y="156798"/>
                </a:lnTo>
                <a:lnTo>
                  <a:pt x="202863" y="186086"/>
                </a:lnTo>
                <a:lnTo>
                  <a:pt x="208267" y="188372"/>
                </a:lnTo>
                <a:lnTo>
                  <a:pt x="218692" y="186192"/>
                </a:lnTo>
                <a:lnTo>
                  <a:pt x="221742" y="182142"/>
                </a:lnTo>
                <a:lnTo>
                  <a:pt x="212242" y="156621"/>
                </a:lnTo>
                <a:lnTo>
                  <a:pt x="212609" y="154367"/>
                </a:lnTo>
                <a:lnTo>
                  <a:pt x="215535" y="150479"/>
                </a:lnTo>
                <a:lnTo>
                  <a:pt x="217919" y="149082"/>
                </a:lnTo>
                <a:lnTo>
                  <a:pt x="223653" y="147876"/>
                </a:lnTo>
                <a:lnTo>
                  <a:pt x="265884" y="147876"/>
                </a:lnTo>
                <a:lnTo>
                  <a:pt x="269075" y="142250"/>
                </a:lnTo>
                <a:lnTo>
                  <a:pt x="247935" y="142250"/>
                </a:lnTo>
                <a:lnTo>
                  <a:pt x="245480" y="139920"/>
                </a:lnTo>
                <a:lnTo>
                  <a:pt x="242423" y="137944"/>
                </a:lnTo>
                <a:lnTo>
                  <a:pt x="231714" y="133419"/>
                </a:lnTo>
                <a:lnTo>
                  <a:pt x="223409" y="132670"/>
                </a:lnTo>
                <a:close/>
              </a:path>
              <a:path w="363855" h="501650">
                <a:moveTo>
                  <a:pt x="140346" y="132670"/>
                </a:moveTo>
                <a:lnTo>
                  <a:pt x="132052" y="133419"/>
                </a:lnTo>
                <a:lnTo>
                  <a:pt x="121330" y="137944"/>
                </a:lnTo>
                <a:lnTo>
                  <a:pt x="118275" y="139920"/>
                </a:lnTo>
                <a:lnTo>
                  <a:pt x="115818" y="142257"/>
                </a:lnTo>
                <a:lnTo>
                  <a:pt x="164548" y="142257"/>
                </a:lnTo>
                <a:lnTo>
                  <a:pt x="162737" y="139848"/>
                </a:lnTo>
                <a:lnTo>
                  <a:pt x="156157" y="135982"/>
                </a:lnTo>
                <a:lnTo>
                  <a:pt x="140346" y="132670"/>
                </a:lnTo>
                <a:close/>
              </a:path>
              <a:path w="363855" h="501650">
                <a:moveTo>
                  <a:pt x="238790" y="61804"/>
                </a:moveTo>
                <a:lnTo>
                  <a:pt x="181883" y="61804"/>
                </a:lnTo>
                <a:lnTo>
                  <a:pt x="210656" y="66169"/>
                </a:lnTo>
                <a:lnTo>
                  <a:pt x="234178" y="78067"/>
                </a:lnTo>
                <a:lnTo>
                  <a:pt x="250050" y="95699"/>
                </a:lnTo>
                <a:lnTo>
                  <a:pt x="255874" y="117269"/>
                </a:lnTo>
                <a:lnTo>
                  <a:pt x="255361" y="123768"/>
                </a:lnTo>
                <a:lnTo>
                  <a:pt x="253845" y="130143"/>
                </a:lnTo>
                <a:lnTo>
                  <a:pt x="251357" y="136327"/>
                </a:lnTo>
                <a:lnTo>
                  <a:pt x="247935" y="142250"/>
                </a:lnTo>
                <a:lnTo>
                  <a:pt x="269075" y="142250"/>
                </a:lnTo>
                <a:lnTo>
                  <a:pt x="270650" y="139470"/>
                </a:lnTo>
                <a:lnTo>
                  <a:pt x="274249" y="128545"/>
                </a:lnTo>
                <a:lnTo>
                  <a:pt x="275471" y="117269"/>
                </a:lnTo>
                <a:lnTo>
                  <a:pt x="270791" y="95347"/>
                </a:lnTo>
                <a:lnTo>
                  <a:pt x="257752" y="76249"/>
                </a:lnTo>
                <a:lnTo>
                  <a:pt x="238790" y="61804"/>
                </a:lnTo>
                <a:close/>
              </a:path>
              <a:path w="363855" h="501650">
                <a:moveTo>
                  <a:pt x="185652" y="47105"/>
                </a:moveTo>
                <a:lnTo>
                  <a:pt x="178103" y="47105"/>
                </a:lnTo>
                <a:lnTo>
                  <a:pt x="174387" y="47296"/>
                </a:lnTo>
                <a:lnTo>
                  <a:pt x="170726" y="47623"/>
                </a:lnTo>
                <a:lnTo>
                  <a:pt x="193028" y="47623"/>
                </a:lnTo>
                <a:lnTo>
                  <a:pt x="189367" y="47296"/>
                </a:lnTo>
                <a:lnTo>
                  <a:pt x="185652" y="47105"/>
                </a:lnTo>
                <a:close/>
              </a:path>
              <a:path w="363855" h="501650">
                <a:moveTo>
                  <a:pt x="210370" y="14691"/>
                </a:moveTo>
                <a:lnTo>
                  <a:pt x="188024" y="14691"/>
                </a:lnTo>
                <a:lnTo>
                  <a:pt x="193028" y="18442"/>
                </a:lnTo>
                <a:lnTo>
                  <a:pt x="193028" y="47623"/>
                </a:lnTo>
                <a:lnTo>
                  <a:pt x="212627" y="47623"/>
                </a:lnTo>
                <a:lnTo>
                  <a:pt x="212627" y="23046"/>
                </a:lnTo>
                <a:lnTo>
                  <a:pt x="210370" y="14691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685800"/>
            <a:endParaRPr sz="135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945744" y="298787"/>
            <a:ext cx="1857773" cy="702078"/>
          </a:xfrm>
          <a:prstGeom prst="rect">
            <a:avLst/>
          </a:prstGeom>
          <a:solidFill>
            <a:srgbClr val="00B050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ru-RU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класс</a:t>
            </a:r>
          </a:p>
        </p:txBody>
      </p:sp>
    </p:spTree>
    <p:extLst>
      <p:ext uri="{BB962C8B-B14F-4D97-AF65-F5344CB8AC3E}">
        <p14:creationId xmlns:p14="http://schemas.microsoft.com/office/powerpoint/2010/main" val="407840829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2">
            <a:extLst>
              <a:ext uri="{FF2B5EF4-FFF2-40B4-BE49-F238E27FC236}">
                <a16:creationId xmlns:a16="http://schemas.microsoft.com/office/drawing/2014/main" id="{7FC1F883-1236-4202-BC5C-D62FD599365E}"/>
              </a:ext>
            </a:extLst>
          </p:cNvPr>
          <p:cNvSpPr/>
          <p:nvPr/>
        </p:nvSpPr>
        <p:spPr>
          <a:xfrm>
            <a:off x="0" y="3733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170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одержимое 17">
            <a:extLst>
              <a:ext uri="{FF2B5EF4-FFF2-40B4-BE49-F238E27FC236}">
                <a16:creationId xmlns:a16="http://schemas.microsoft.com/office/drawing/2014/main" id="{4B89BF52-4653-4201-BE3B-EC0C2DD63791}"/>
              </a:ext>
            </a:extLst>
          </p:cNvPr>
          <p:cNvSpPr txBox="1">
            <a:spLocks/>
          </p:cNvSpPr>
          <p:nvPr/>
        </p:nvSpPr>
        <p:spPr>
          <a:xfrm>
            <a:off x="251520" y="111843"/>
            <a:ext cx="8835601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2200" b="0" i="0">
                <a:solidFill>
                  <a:srgbClr val="FEFEFE"/>
                </a:solidFill>
                <a:latin typeface="Arial"/>
                <a:ea typeface="+mn-ea"/>
                <a:cs typeface="Arial"/>
              </a:defRPr>
            </a:lvl1pPr>
            <a:lvl2pPr marL="724883">
              <a:defRPr>
                <a:latin typeface="+mn-lt"/>
                <a:ea typeface="+mn-ea"/>
                <a:cs typeface="+mn-cs"/>
              </a:defRPr>
            </a:lvl2pPr>
            <a:lvl3pPr marL="1449768">
              <a:defRPr>
                <a:latin typeface="+mn-lt"/>
                <a:ea typeface="+mn-ea"/>
                <a:cs typeface="+mn-cs"/>
              </a:defRPr>
            </a:lvl3pPr>
            <a:lvl4pPr marL="2174652">
              <a:defRPr>
                <a:latin typeface="+mn-lt"/>
                <a:ea typeface="+mn-ea"/>
                <a:cs typeface="+mn-cs"/>
              </a:defRPr>
            </a:lvl4pPr>
            <a:lvl5pPr marL="2899537">
              <a:defRPr>
                <a:latin typeface="+mn-lt"/>
                <a:ea typeface="+mn-ea"/>
                <a:cs typeface="+mn-cs"/>
              </a:defRPr>
            </a:lvl5pPr>
            <a:lvl6pPr marL="3624422">
              <a:defRPr>
                <a:latin typeface="+mn-lt"/>
                <a:ea typeface="+mn-ea"/>
                <a:cs typeface="+mn-cs"/>
              </a:defRPr>
            </a:lvl6pPr>
            <a:lvl7pPr marL="4349305">
              <a:defRPr>
                <a:latin typeface="+mn-lt"/>
                <a:ea typeface="+mn-ea"/>
                <a:cs typeface="+mn-cs"/>
              </a:defRPr>
            </a:lvl7pPr>
            <a:lvl8pPr marL="5074190">
              <a:defRPr>
                <a:latin typeface="+mn-lt"/>
                <a:ea typeface="+mn-ea"/>
                <a:cs typeface="+mn-cs"/>
              </a:defRPr>
            </a:lvl8pPr>
            <a:lvl9pPr marL="5799074">
              <a:defRPr>
                <a:latin typeface="+mn-lt"/>
                <a:ea typeface="+mn-ea"/>
                <a:cs typeface="+mn-cs"/>
              </a:defRPr>
            </a:lvl9pPr>
          </a:lstStyle>
          <a:p>
            <a:pPr algn="ctr" defTabSz="914400"/>
            <a:r>
              <a:rPr lang="ru-RU" sz="3200" b="1" kern="0" dirty="0"/>
              <a:t>ПРОВЕРКА САМОСТОЯТЕЛЬНОЙ РАБОТЫ</a:t>
            </a:r>
          </a:p>
        </p:txBody>
      </p:sp>
      <p:sp>
        <p:nvSpPr>
          <p:cNvPr id="7" name="Объект 2"/>
          <p:cNvSpPr>
            <a:spLocks noGrp="1"/>
          </p:cNvSpPr>
          <p:nvPr>
            <p:ph idx="4294967295"/>
          </p:nvPr>
        </p:nvSpPr>
        <p:spPr>
          <a:xfrm>
            <a:off x="107504" y="843557"/>
            <a:ext cx="8979617" cy="1067326"/>
          </a:xfrm>
          <a:prstGeom prst="rect">
            <a:avLst/>
          </a:prstGeom>
        </p:spPr>
        <p:txBody>
          <a:bodyPr lIns="81643" tIns="40822" rIns="81643" bIns="40822"/>
          <a:lstStyle/>
          <a:p>
            <a:r>
              <a:rPr lang="en-US" sz="3200" b="1" dirty="0"/>
              <a:t> </a:t>
            </a:r>
            <a:r>
              <a:rPr lang="en-US" sz="3200" b="1" i="1" dirty="0"/>
              <a:t> </a:t>
            </a:r>
            <a:r>
              <a:rPr lang="en-US" sz="3200" b="1" dirty="0"/>
              <a:t> </a:t>
            </a:r>
          </a:p>
          <a:p>
            <a:endParaRPr lang="en-US" sz="3200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Прямоугольник 2"/>
              <p:cNvSpPr/>
              <p:nvPr/>
            </p:nvSpPr>
            <p:spPr>
              <a:xfrm>
                <a:off x="97320" y="915566"/>
                <a:ext cx="8795160" cy="255454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ru-RU" sz="2000" b="1" i="1" dirty="0">
                    <a:solidFill>
                      <a:schemeClr val="accent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Задача 5 (стр. 109). </a:t>
                </a:r>
                <a:r>
                  <a:rPr lang="ru-RU" sz="2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Найдите периметр и площадь прямоугольника, если одна сторона равна </a:t>
                </a:r>
                <a:r>
                  <a:rPr lang="ru-RU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23</a:t>
                </a:r>
                <a:r>
                  <a:rPr lang="ru-RU" sz="2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с</a:t>
                </a:r>
                <a:r>
                  <a:rPr lang="ru-RU" sz="2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м, а вторая на </a:t>
                </a:r>
                <a:r>
                  <a:rPr lang="ru-RU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17 см</a:t>
                </a:r>
                <a:r>
                  <a:rPr lang="ru-RU" sz="2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больше первой. </a:t>
                </a:r>
              </a:p>
              <a:p>
                <a:pPr algn="just"/>
                <a:endParaRPr lang="ru-RU" sz="2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ru-RU" sz="2000" b="1" i="1" dirty="0">
                    <a:solidFill>
                      <a:schemeClr val="accent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Дано. </a:t>
                </a:r>
              </a:p>
              <a:p>
                <a14:m>
                  <m:oMath xmlns:m="http://schemas.openxmlformats.org/officeDocument/2006/math">
                    <m:r>
                      <a:rPr lang="ru-RU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𝐴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𝐵𝐶</m:t>
                    </m:r>
                    <m:r>
                      <a:rPr lang="ru-RU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𝐷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−п</m:t>
                    </m:r>
                    <m:r>
                      <a:rPr lang="ru-RU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рямоугольник</m:t>
                    </m:r>
                  </m:oMath>
                </a14:m>
                <a:r>
                  <a:rPr lang="en-US" sz="2000" i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2000" i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𝑎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ru-RU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23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ru-RU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с</m:t>
                    </m:r>
                    <m:r>
                      <a:rPr lang="ru-RU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м </m:t>
                    </m:r>
                  </m:oMath>
                </a14:m>
                <a:r>
                  <a:rPr lang="ru-RU" sz="2000" i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US" sz="200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𝑏</m:t>
                    </m:r>
                    <m:r>
                      <a:rPr lang="ru-RU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𝑎</m:t>
                    </m:r>
                    <m:r>
                      <a:rPr lang="ru-RU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+17</m:t>
                    </m:r>
                  </m:oMath>
                </a14:m>
                <a:r>
                  <a:rPr lang="ru-RU" sz="2000" i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en-US" sz="2000" i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𝑃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,  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𝑆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=?</m:t>
                    </m:r>
                  </m:oMath>
                </a14:m>
                <a:r>
                  <a:rPr lang="en-US" sz="2000" i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2000" i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320" y="915566"/>
                <a:ext cx="8795160" cy="2554545"/>
              </a:xfrm>
              <a:prstGeom prst="rect">
                <a:avLst/>
              </a:prstGeom>
              <a:blipFill>
                <a:blip r:embed="rId2"/>
                <a:stretch>
                  <a:fillRect l="-720" t="-1485" r="-720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Прямоугольник 10">
                <a:extLst>
                  <a:ext uri="{FF2B5EF4-FFF2-40B4-BE49-F238E27FC236}">
                    <a16:creationId xmlns:a16="http://schemas.microsoft.com/office/drawing/2014/main" id="{B83CA179-0060-7840-A2A7-AD54AE99915C}"/>
                  </a:ext>
                </a:extLst>
              </p:cNvPr>
              <p:cNvSpPr/>
              <p:nvPr/>
            </p:nvSpPr>
            <p:spPr>
              <a:xfrm>
                <a:off x="4211960" y="2054774"/>
                <a:ext cx="4932038" cy="293663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2000" b="1" i="1" dirty="0">
                    <a:solidFill>
                      <a:schemeClr val="accent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Решение. </a:t>
                </a:r>
                <a:endParaRPr lang="en-US" sz="2000" b="1" i="1" dirty="0">
                  <a:solidFill>
                    <a:schemeClr val="accent1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𝑏</m:t>
                    </m:r>
                    <m:r>
                      <a:rPr lang="ru-RU" sz="20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20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𝑎</m:t>
                    </m:r>
                    <m:r>
                      <a:rPr lang="ru-RU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+17</m:t>
                    </m:r>
                  </m:oMath>
                </a14:m>
                <a:r>
                  <a:rPr lang="ru-RU" sz="20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en-US" sz="2000" i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𝑏</m:t>
                    </m:r>
                    <m:r>
                      <a:rPr lang="ru-RU" sz="20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ru-RU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17+23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ru-RU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40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ru-RU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с</m:t>
                    </m:r>
                    <m:r>
                      <a:rPr lang="ru-RU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м</m:t>
                    </m:r>
                  </m:oMath>
                </a14:m>
                <a:r>
                  <a:rPr lang="ru-RU" sz="20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𝑃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𝑎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𝑏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2</m:t>
                    </m:r>
                  </m:oMath>
                </a14:m>
                <a:r>
                  <a:rPr lang="en-US" sz="20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𝑃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ru-RU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23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</m:t>
                        </m:r>
                        <m:r>
                          <a:rPr lang="ru-RU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0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2=</m:t>
                    </m:r>
                    <m:r>
                      <a:rPr lang="ru-RU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126</m:t>
                    </m:r>
                  </m:oMath>
                </a14:m>
                <a:r>
                  <a:rPr lang="en-US" sz="20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20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см</a:t>
                </a:r>
              </a:p>
              <a:p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𝑆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𝑎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𝑏</m:t>
                    </m:r>
                  </m:oMath>
                </a14:m>
                <a:r>
                  <a:rPr lang="en-US" sz="20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𝑆</m:t>
                    </m:r>
                    <m:r>
                      <a:rPr lang="en-US" sz="20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ru-RU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23</m:t>
                    </m:r>
                    <m:r>
                      <a:rPr lang="en-US" sz="20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r>
                      <a:rPr lang="ru-RU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4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0=9</m:t>
                    </m:r>
                    <m:r>
                      <a:rPr lang="ru-RU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2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0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ru-RU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a:rPr lang="ru-RU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с</m:t>
                        </m:r>
                        <m:r>
                          <a:rPr lang="ru-RU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м</m:t>
                        </m:r>
                      </m:e>
                      <m:sup>
                        <m:r>
                          <a:rPr lang="ru-RU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sz="20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en-US" sz="2000" i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sz="2000" i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ru-RU" sz="2000" b="1" i="1" dirty="0">
                  <a:solidFill>
                    <a:schemeClr val="accent1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1" name="Прямоугольник 10">
                <a:extLst>
                  <a:ext uri="{FF2B5EF4-FFF2-40B4-BE49-F238E27FC236}">
                    <a16:creationId xmlns:a16="http://schemas.microsoft.com/office/drawing/2014/main" id="{B83CA179-0060-7840-A2A7-AD54AE99915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1960" y="2054774"/>
                <a:ext cx="4932038" cy="2936638"/>
              </a:xfrm>
              <a:prstGeom prst="rect">
                <a:avLst/>
              </a:prstGeom>
              <a:blipFill>
                <a:blip r:embed="rId3"/>
                <a:stretch>
                  <a:fillRect l="-1285" t="-858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5076E252-37E2-154F-980D-5F20D8B11D1C}"/>
              </a:ext>
            </a:extLst>
          </p:cNvPr>
          <p:cNvSpPr/>
          <p:nvPr/>
        </p:nvSpPr>
        <p:spPr>
          <a:xfrm>
            <a:off x="1547664" y="3553527"/>
            <a:ext cx="2088232" cy="115735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U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>
                <a:extLst>
                  <a:ext uri="{FF2B5EF4-FFF2-40B4-BE49-F238E27FC236}">
                    <a16:creationId xmlns:a16="http://schemas.microsoft.com/office/drawing/2014/main" id="{E75A8B39-AB9C-F444-9A4D-EFCBB561EDAA}"/>
                  </a:ext>
                </a:extLst>
              </p:cNvPr>
              <p:cNvSpPr/>
              <p:nvPr/>
            </p:nvSpPr>
            <p:spPr>
              <a:xfrm>
                <a:off x="1115616" y="3791084"/>
                <a:ext cx="516873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𝑎</m:t>
                      </m:r>
                    </m:oMath>
                  </m:oMathPara>
                </a14:m>
                <a:endParaRPr lang="ru-UZ" dirty="0"/>
              </a:p>
            </p:txBody>
          </p:sp>
        </mc:Choice>
        <mc:Fallback xmlns="">
          <p:sp>
            <p:nvSpPr>
              <p:cNvPr id="4" name="Прямоугольник 3">
                <a:extLst>
                  <a:ext uri="{FF2B5EF4-FFF2-40B4-BE49-F238E27FC236}">
                    <a16:creationId xmlns:a16="http://schemas.microsoft.com/office/drawing/2014/main" id="{E75A8B39-AB9C-F444-9A4D-EFCBB561EDA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616" y="3791084"/>
                <a:ext cx="516873" cy="5847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>
                <a:extLst>
                  <a:ext uri="{FF2B5EF4-FFF2-40B4-BE49-F238E27FC236}">
                    <a16:creationId xmlns:a16="http://schemas.microsoft.com/office/drawing/2014/main" id="{642BF409-A0D2-9F4F-B111-5E376584C9D4}"/>
                  </a:ext>
                </a:extLst>
              </p:cNvPr>
              <p:cNvSpPr/>
              <p:nvPr/>
            </p:nvSpPr>
            <p:spPr>
              <a:xfrm>
                <a:off x="2337832" y="3029227"/>
                <a:ext cx="507896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𝑏</m:t>
                      </m:r>
                    </m:oMath>
                  </m:oMathPara>
                </a14:m>
                <a:endParaRPr lang="ru-UZ" dirty="0"/>
              </a:p>
            </p:txBody>
          </p:sp>
        </mc:Choice>
        <mc:Fallback xmlns="">
          <p:sp>
            <p:nvSpPr>
              <p:cNvPr id="8" name="Прямоугольник 7">
                <a:extLst>
                  <a:ext uri="{FF2B5EF4-FFF2-40B4-BE49-F238E27FC236}">
                    <a16:creationId xmlns:a16="http://schemas.microsoft.com/office/drawing/2014/main" id="{642BF409-A0D2-9F4F-B111-5E376584C9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7832" y="3029227"/>
                <a:ext cx="507896" cy="584775"/>
              </a:xfrm>
              <a:prstGeom prst="rect">
                <a:avLst/>
              </a:prstGeom>
              <a:blipFill>
                <a:blip r:embed="rId5"/>
                <a:stretch>
                  <a:fillRect l="-2439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5120232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2">
            <a:extLst>
              <a:ext uri="{FF2B5EF4-FFF2-40B4-BE49-F238E27FC236}">
                <a16:creationId xmlns:a16="http://schemas.microsoft.com/office/drawing/2014/main" id="{7FC1F883-1236-4202-BC5C-D62FD599365E}"/>
              </a:ext>
            </a:extLst>
          </p:cNvPr>
          <p:cNvSpPr/>
          <p:nvPr/>
        </p:nvSpPr>
        <p:spPr>
          <a:xfrm>
            <a:off x="0" y="3733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170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одержимое 17">
            <a:extLst>
              <a:ext uri="{FF2B5EF4-FFF2-40B4-BE49-F238E27FC236}">
                <a16:creationId xmlns:a16="http://schemas.microsoft.com/office/drawing/2014/main" id="{4B89BF52-4653-4201-BE3B-EC0C2DD63791}"/>
              </a:ext>
            </a:extLst>
          </p:cNvPr>
          <p:cNvSpPr txBox="1">
            <a:spLocks/>
          </p:cNvSpPr>
          <p:nvPr/>
        </p:nvSpPr>
        <p:spPr>
          <a:xfrm>
            <a:off x="251520" y="111843"/>
            <a:ext cx="8835601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2200" b="0" i="0">
                <a:solidFill>
                  <a:srgbClr val="FEFEFE"/>
                </a:solidFill>
                <a:latin typeface="Arial"/>
                <a:ea typeface="+mn-ea"/>
                <a:cs typeface="Arial"/>
              </a:defRPr>
            </a:lvl1pPr>
            <a:lvl2pPr marL="724883">
              <a:defRPr>
                <a:latin typeface="+mn-lt"/>
                <a:ea typeface="+mn-ea"/>
                <a:cs typeface="+mn-cs"/>
              </a:defRPr>
            </a:lvl2pPr>
            <a:lvl3pPr marL="1449768">
              <a:defRPr>
                <a:latin typeface="+mn-lt"/>
                <a:ea typeface="+mn-ea"/>
                <a:cs typeface="+mn-cs"/>
              </a:defRPr>
            </a:lvl3pPr>
            <a:lvl4pPr marL="2174652">
              <a:defRPr>
                <a:latin typeface="+mn-lt"/>
                <a:ea typeface="+mn-ea"/>
                <a:cs typeface="+mn-cs"/>
              </a:defRPr>
            </a:lvl4pPr>
            <a:lvl5pPr marL="2899537">
              <a:defRPr>
                <a:latin typeface="+mn-lt"/>
                <a:ea typeface="+mn-ea"/>
                <a:cs typeface="+mn-cs"/>
              </a:defRPr>
            </a:lvl5pPr>
            <a:lvl6pPr marL="3624422">
              <a:defRPr>
                <a:latin typeface="+mn-lt"/>
                <a:ea typeface="+mn-ea"/>
                <a:cs typeface="+mn-cs"/>
              </a:defRPr>
            </a:lvl6pPr>
            <a:lvl7pPr marL="4349305">
              <a:defRPr>
                <a:latin typeface="+mn-lt"/>
                <a:ea typeface="+mn-ea"/>
                <a:cs typeface="+mn-cs"/>
              </a:defRPr>
            </a:lvl7pPr>
            <a:lvl8pPr marL="5074190">
              <a:defRPr>
                <a:latin typeface="+mn-lt"/>
                <a:ea typeface="+mn-ea"/>
                <a:cs typeface="+mn-cs"/>
              </a:defRPr>
            </a:lvl8pPr>
            <a:lvl9pPr marL="5799074">
              <a:defRPr>
                <a:latin typeface="+mn-lt"/>
                <a:ea typeface="+mn-ea"/>
                <a:cs typeface="+mn-cs"/>
              </a:defRPr>
            </a:lvl9pPr>
          </a:lstStyle>
          <a:p>
            <a:pPr algn="ctr" defTabSz="914400"/>
            <a:r>
              <a:rPr lang="ru-RU" sz="3200" b="1" kern="0" dirty="0"/>
              <a:t>ПРОВЕРКА САМОСТОЯТЕЛЬНОЙ РАБОТЫ</a:t>
            </a:r>
          </a:p>
        </p:txBody>
      </p:sp>
      <p:sp>
        <p:nvSpPr>
          <p:cNvPr id="7" name="Объект 2"/>
          <p:cNvSpPr>
            <a:spLocks noGrp="1"/>
          </p:cNvSpPr>
          <p:nvPr>
            <p:ph idx="4294967295"/>
          </p:nvPr>
        </p:nvSpPr>
        <p:spPr>
          <a:xfrm>
            <a:off x="107504" y="843557"/>
            <a:ext cx="8979617" cy="1067326"/>
          </a:xfrm>
          <a:prstGeom prst="rect">
            <a:avLst/>
          </a:prstGeom>
        </p:spPr>
        <p:txBody>
          <a:bodyPr lIns="81643" tIns="40822" rIns="81643" bIns="40822"/>
          <a:lstStyle/>
          <a:p>
            <a:r>
              <a:rPr lang="en-US" sz="3200" b="1" dirty="0"/>
              <a:t> </a:t>
            </a:r>
            <a:r>
              <a:rPr lang="en-US" sz="3200" b="1" i="1" dirty="0"/>
              <a:t> </a:t>
            </a:r>
            <a:r>
              <a:rPr lang="en-US" sz="3200" b="1" dirty="0"/>
              <a:t> </a:t>
            </a:r>
          </a:p>
          <a:p>
            <a:endParaRPr lang="en-US" sz="3200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Прямоугольник 2"/>
              <p:cNvSpPr/>
              <p:nvPr/>
            </p:nvSpPr>
            <p:spPr>
              <a:xfrm>
                <a:off x="97320" y="915566"/>
                <a:ext cx="8795160" cy="132343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ru-RU" sz="2000" b="1" i="1" dirty="0">
                    <a:solidFill>
                      <a:schemeClr val="accent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Задача 7 (стр. 109). </a:t>
                </a:r>
                <a:r>
                  <a:rPr lang="ru-RU" sz="2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Найдите площадь прямоугольника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𝐴𝐵𝐶𝐷</m:t>
                    </m:r>
                  </m:oMath>
                </a14:m>
                <a:r>
                  <a:rPr lang="ru-RU" sz="2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если </a:t>
                </a:r>
                <a14:m>
                  <m:oMath xmlns:m="http://schemas.openxmlformats.org/officeDocument/2006/math">
                    <m:r>
                      <a:rPr lang="en-US" sz="20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1) 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𝐴𝐵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=9 с</m:t>
                    </m:r>
                    <m:r>
                      <a:rPr lang="ru-RU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м, 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𝐵𝐶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=4 с</m:t>
                    </m:r>
                    <m:r>
                      <a:rPr lang="ru-RU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м </m:t>
                    </m:r>
                  </m:oMath>
                </a14:m>
                <a:endParaRPr lang="ru-RU" sz="2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just"/>
                <a:r>
                  <a:rPr lang="en-US" sz="2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2)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𝐴𝐵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:</m:t>
                    </m:r>
                    <m:r>
                      <a:rPr lang="en-US" sz="20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𝐵𝐶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=5:7, 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𝑃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=48 с</m:t>
                    </m:r>
                    <m:r>
                      <a:rPr lang="ru-RU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м</m:t>
                    </m:r>
                  </m:oMath>
                </a14:m>
                <a:endParaRPr lang="ru-RU" sz="2000" b="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just"/>
                <a:endParaRPr lang="ru-RU" sz="2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320" y="915566"/>
                <a:ext cx="8795160" cy="1323439"/>
              </a:xfrm>
              <a:prstGeom prst="rect">
                <a:avLst/>
              </a:prstGeom>
              <a:blipFill>
                <a:blip r:embed="rId2"/>
                <a:stretch>
                  <a:fillRect l="-720" t="-2857" r="-720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Прямоугольник 10">
                <a:extLst>
                  <a:ext uri="{FF2B5EF4-FFF2-40B4-BE49-F238E27FC236}">
                    <a16:creationId xmlns:a16="http://schemas.microsoft.com/office/drawing/2014/main" id="{B83CA179-0060-7840-A2A7-AD54AE99915C}"/>
                  </a:ext>
                </a:extLst>
              </p:cNvPr>
              <p:cNvSpPr/>
              <p:nvPr/>
            </p:nvSpPr>
            <p:spPr>
              <a:xfrm>
                <a:off x="3301008" y="1855149"/>
                <a:ext cx="4932038" cy="383271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2000" b="1" i="1" dirty="0">
                    <a:solidFill>
                      <a:schemeClr val="accent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Решение. </a:t>
                </a:r>
                <a:endParaRPr lang="en-US" sz="2000" b="1" i="1" dirty="0">
                  <a:solidFill>
                    <a:schemeClr val="accent1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2000" b="0" dirty="0">
                    <a:cs typeface="Arial" panose="020B0604020202020204" pitchFamily="34" charset="0"/>
                  </a:rPr>
                  <a:t>1)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𝑆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𝐴𝐵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𝐵𝐶</m:t>
                    </m:r>
                  </m:oMath>
                </a14:m>
                <a:r>
                  <a:rPr lang="en-US" sz="20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𝑺</m:t>
                    </m:r>
                    <m:r>
                      <a:rPr lang="en-US" sz="2000" b="1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2000" b="1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𝟗</m:t>
                    </m:r>
                    <m:r>
                      <a:rPr lang="en-US" sz="2000" b="1" i="1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r>
                      <a:rPr lang="en-US" sz="2000" b="1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𝟒</m:t>
                    </m:r>
                    <m:r>
                      <a:rPr lang="en-US" sz="2000" b="1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2000" b="1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𝟑𝟔</m:t>
                    </m:r>
                    <m:sSup>
                      <m:sSupPr>
                        <m:ctrlPr>
                          <a:rPr lang="en-US" sz="2000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ru-RU" sz="2000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a:rPr lang="ru-RU" sz="2000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с</m:t>
                        </m:r>
                        <m:r>
                          <a:rPr lang="ru-RU" sz="2000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м</m:t>
                        </m:r>
                      </m:e>
                      <m:sup>
                        <m:r>
                          <a:rPr lang="ru-RU" sz="2000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ru-RU" sz="20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en-US" sz="2000" i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20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2)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𝐴𝐵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=5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</m:oMath>
                </a14:m>
                <a:endParaRPr lang="en-US" sz="2000" b="0" i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𝐵𝐶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=7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</m:oMath>
                </a14:m>
                <a:r>
                  <a:rPr lang="en-US" sz="20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𝑃</m:t>
                    </m:r>
                    <m:r>
                      <a:rPr lang="en-US" sz="20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𝐴𝐵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</m:t>
                        </m:r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𝐵𝐶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2=48</m:t>
                    </m:r>
                  </m:oMath>
                </a14:m>
                <a:r>
                  <a:rPr lang="en-US" sz="20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  <m:r>
                          <a:rPr lang="en-US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7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e>
                    </m:d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2=48</m:t>
                    </m:r>
                  </m:oMath>
                </a14:m>
                <a:r>
                  <a:rPr lang="en-US" sz="20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12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2=48</m:t>
                    </m:r>
                  </m:oMath>
                </a14:m>
                <a:r>
                  <a:rPr lang="en-US" sz="20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=2</m:t>
                    </m:r>
                  </m:oMath>
                </a14:m>
                <a:r>
                  <a:rPr lang="en-US" sz="20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𝑺</m:t>
                    </m:r>
                    <m:r>
                      <a:rPr lang="en-US" sz="2000" b="1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2000" b="1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𝑨𝑩</m:t>
                    </m:r>
                    <m:r>
                      <a:rPr lang="en-US" sz="2000" b="1" i="1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r>
                      <a:rPr lang="en-US" sz="2000" b="1" i="1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𝑩𝑪</m:t>
                    </m:r>
                    <m:r>
                      <a:rPr lang="en-US" sz="2000" b="1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2000" b="1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𝟏𝟎</m:t>
                    </m:r>
                    <m:r>
                      <a:rPr lang="en-US" sz="2000" b="1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r>
                      <a:rPr lang="en-US" sz="2000" b="1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𝟏𝟒</m:t>
                    </m:r>
                    <m:r>
                      <a:rPr lang="en-US" sz="2000" b="1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2000" b="1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𝟏𝟒𝟎</m:t>
                    </m:r>
                    <m:r>
                      <a:rPr lang="en-US" sz="2000" b="1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sSup>
                      <m:sSupPr>
                        <m:ctrlPr>
                          <a:rPr lang="en-US" sz="2000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ru-RU" sz="2000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см</m:t>
                        </m:r>
                      </m:e>
                      <m:sup>
                        <m:r>
                          <a:rPr lang="en-US" sz="2000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sup>
                    </m:sSup>
                    <m:r>
                      <a:rPr lang="en-US" sz="2000" b="1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en-US" sz="2000" b="1" i="1" dirty="0">
                    <a:solidFill>
                      <a:schemeClr val="accent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endParaRPr lang="en-US" sz="2000" i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ru-RU" sz="2000" b="1" i="1" dirty="0">
                  <a:solidFill>
                    <a:schemeClr val="accent1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1" name="Прямоугольник 10">
                <a:extLst>
                  <a:ext uri="{FF2B5EF4-FFF2-40B4-BE49-F238E27FC236}">
                    <a16:creationId xmlns:a16="http://schemas.microsoft.com/office/drawing/2014/main" id="{B83CA179-0060-7840-A2A7-AD54AE99915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01008" y="1855149"/>
                <a:ext cx="4932038" cy="3832716"/>
              </a:xfrm>
              <a:prstGeom prst="rect">
                <a:avLst/>
              </a:prstGeom>
              <a:blipFill>
                <a:blip r:embed="rId3"/>
                <a:stretch>
                  <a:fillRect l="-1542" t="-660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5076E252-37E2-154F-980D-5F20D8B11D1C}"/>
              </a:ext>
            </a:extLst>
          </p:cNvPr>
          <p:cNvSpPr/>
          <p:nvPr/>
        </p:nvSpPr>
        <p:spPr>
          <a:xfrm>
            <a:off x="655048" y="2612208"/>
            <a:ext cx="2088232" cy="115735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UZ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Прямоугольник 3">
                <a:extLst>
                  <a:ext uri="{FF2B5EF4-FFF2-40B4-BE49-F238E27FC236}">
                    <a16:creationId xmlns:a16="http://schemas.microsoft.com/office/drawing/2014/main" id="{E75A8B39-AB9C-F444-9A4D-EFCBB561EDAA}"/>
                  </a:ext>
                </a:extLst>
              </p:cNvPr>
              <p:cNvSpPr/>
              <p:nvPr/>
            </p:nvSpPr>
            <p:spPr>
              <a:xfrm>
                <a:off x="208418" y="3500255"/>
                <a:ext cx="507318" cy="53860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ru-UZ" dirty="0"/>
              </a:p>
            </p:txBody>
          </p:sp>
        </mc:Choice>
        <mc:Fallback>
          <p:sp>
            <p:nvSpPr>
              <p:cNvPr id="4" name="Прямоугольник 3">
                <a:extLst>
                  <a:ext uri="{FF2B5EF4-FFF2-40B4-BE49-F238E27FC236}">
                    <a16:creationId xmlns:a16="http://schemas.microsoft.com/office/drawing/2014/main" id="{E75A8B39-AB9C-F444-9A4D-EFCBB561EDA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418" y="3500255"/>
                <a:ext cx="507318" cy="53860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Прямоугольник 7">
                <a:extLst>
                  <a:ext uri="{FF2B5EF4-FFF2-40B4-BE49-F238E27FC236}">
                    <a16:creationId xmlns:a16="http://schemas.microsoft.com/office/drawing/2014/main" id="{642BF409-A0D2-9F4F-B111-5E376584C9D4}"/>
                  </a:ext>
                </a:extLst>
              </p:cNvPr>
              <p:cNvSpPr/>
              <p:nvPr/>
            </p:nvSpPr>
            <p:spPr>
              <a:xfrm>
                <a:off x="208418" y="2214155"/>
                <a:ext cx="521681" cy="53860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ru-UZ" dirty="0"/>
              </a:p>
            </p:txBody>
          </p:sp>
        </mc:Choice>
        <mc:Fallback>
          <p:sp>
            <p:nvSpPr>
              <p:cNvPr id="8" name="Прямоугольник 7">
                <a:extLst>
                  <a:ext uri="{FF2B5EF4-FFF2-40B4-BE49-F238E27FC236}">
                    <a16:creationId xmlns:a16="http://schemas.microsoft.com/office/drawing/2014/main" id="{642BF409-A0D2-9F4F-B111-5E376584C9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418" y="2214155"/>
                <a:ext cx="521681" cy="53860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Прямоугольник 9">
                <a:extLst>
                  <a:ext uri="{FF2B5EF4-FFF2-40B4-BE49-F238E27FC236}">
                    <a16:creationId xmlns:a16="http://schemas.microsoft.com/office/drawing/2014/main" id="{7F7A7CCE-5676-EE42-ADA1-BDDE28BD10C6}"/>
                  </a:ext>
                </a:extLst>
              </p:cNvPr>
              <p:cNvSpPr/>
              <p:nvPr/>
            </p:nvSpPr>
            <p:spPr>
              <a:xfrm>
                <a:off x="2668229" y="2214154"/>
                <a:ext cx="505588" cy="53860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ru-UZ" dirty="0"/>
              </a:p>
            </p:txBody>
          </p:sp>
        </mc:Choice>
        <mc:Fallback>
          <p:sp>
            <p:nvSpPr>
              <p:cNvPr id="10" name="Прямоугольник 9">
                <a:extLst>
                  <a:ext uri="{FF2B5EF4-FFF2-40B4-BE49-F238E27FC236}">
                    <a16:creationId xmlns:a16="http://schemas.microsoft.com/office/drawing/2014/main" id="{7F7A7CCE-5676-EE42-ADA1-BDDE28BD10C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8229" y="2214154"/>
                <a:ext cx="505588" cy="53860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Прямоугольник 11">
                <a:extLst>
                  <a:ext uri="{FF2B5EF4-FFF2-40B4-BE49-F238E27FC236}">
                    <a16:creationId xmlns:a16="http://schemas.microsoft.com/office/drawing/2014/main" id="{D2E31C80-00EB-E040-B85E-FA25770160E7}"/>
                  </a:ext>
                </a:extLst>
              </p:cNvPr>
              <p:cNvSpPr/>
              <p:nvPr/>
            </p:nvSpPr>
            <p:spPr>
              <a:xfrm>
                <a:off x="2743280" y="3478671"/>
                <a:ext cx="537005" cy="53860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𝐷</m:t>
                      </m:r>
                    </m:oMath>
                  </m:oMathPara>
                </a14:m>
                <a:endParaRPr lang="ru-UZ" dirty="0"/>
              </a:p>
            </p:txBody>
          </p:sp>
        </mc:Choice>
        <mc:Fallback>
          <p:sp>
            <p:nvSpPr>
              <p:cNvPr id="12" name="Прямоугольник 11">
                <a:extLst>
                  <a:ext uri="{FF2B5EF4-FFF2-40B4-BE49-F238E27FC236}">
                    <a16:creationId xmlns:a16="http://schemas.microsoft.com/office/drawing/2014/main" id="{D2E31C80-00EB-E040-B85E-FA25770160E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3280" y="3478671"/>
                <a:ext cx="537005" cy="53860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7000718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17">
            <a:extLst>
              <a:ext uri="{FF2B5EF4-FFF2-40B4-BE49-F238E27FC236}">
                <a16:creationId xmlns:a16="http://schemas.microsoft.com/office/drawing/2014/main" id="{4B89BF52-4653-4201-BE3B-EC0C2DD63791}"/>
              </a:ext>
            </a:extLst>
          </p:cNvPr>
          <p:cNvSpPr txBox="1">
            <a:spLocks/>
          </p:cNvSpPr>
          <p:nvPr/>
        </p:nvSpPr>
        <p:spPr>
          <a:xfrm>
            <a:off x="251520" y="194534"/>
            <a:ext cx="8835601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2200" b="0" i="0">
                <a:solidFill>
                  <a:srgbClr val="FEFEFE"/>
                </a:solidFill>
                <a:latin typeface="Arial"/>
                <a:ea typeface="+mn-ea"/>
                <a:cs typeface="Arial"/>
              </a:defRPr>
            </a:lvl1pPr>
            <a:lvl2pPr marL="724883">
              <a:defRPr>
                <a:latin typeface="+mn-lt"/>
                <a:ea typeface="+mn-ea"/>
                <a:cs typeface="+mn-cs"/>
              </a:defRPr>
            </a:lvl2pPr>
            <a:lvl3pPr marL="1449768">
              <a:defRPr>
                <a:latin typeface="+mn-lt"/>
                <a:ea typeface="+mn-ea"/>
                <a:cs typeface="+mn-cs"/>
              </a:defRPr>
            </a:lvl3pPr>
            <a:lvl4pPr marL="2174652">
              <a:defRPr>
                <a:latin typeface="+mn-lt"/>
                <a:ea typeface="+mn-ea"/>
                <a:cs typeface="+mn-cs"/>
              </a:defRPr>
            </a:lvl4pPr>
            <a:lvl5pPr marL="2899537">
              <a:defRPr>
                <a:latin typeface="+mn-lt"/>
                <a:ea typeface="+mn-ea"/>
                <a:cs typeface="+mn-cs"/>
              </a:defRPr>
            </a:lvl5pPr>
            <a:lvl6pPr marL="3624422">
              <a:defRPr>
                <a:latin typeface="+mn-lt"/>
                <a:ea typeface="+mn-ea"/>
                <a:cs typeface="+mn-cs"/>
              </a:defRPr>
            </a:lvl6pPr>
            <a:lvl7pPr marL="4349305">
              <a:defRPr>
                <a:latin typeface="+mn-lt"/>
                <a:ea typeface="+mn-ea"/>
                <a:cs typeface="+mn-cs"/>
              </a:defRPr>
            </a:lvl7pPr>
            <a:lvl8pPr marL="5074190">
              <a:defRPr>
                <a:latin typeface="+mn-lt"/>
                <a:ea typeface="+mn-ea"/>
                <a:cs typeface="+mn-cs"/>
              </a:defRPr>
            </a:lvl8pPr>
            <a:lvl9pPr marL="5799074">
              <a:defRPr>
                <a:latin typeface="+mn-lt"/>
                <a:ea typeface="+mn-ea"/>
                <a:cs typeface="+mn-cs"/>
              </a:defRPr>
            </a:lvl9pPr>
          </a:lstStyle>
          <a:p>
            <a:pPr algn="ctr" defTabSz="914400"/>
            <a:r>
              <a:rPr lang="ru-RU" sz="3200" b="1" kern="0" dirty="0"/>
              <a:t>ПЛОЩАДЬ ПАРАЛЛЕЛОГРАММА</a:t>
            </a:r>
          </a:p>
        </p:txBody>
      </p:sp>
      <p:sp>
        <p:nvSpPr>
          <p:cNvPr id="7" name="Объект 2"/>
          <p:cNvSpPr>
            <a:spLocks noGrp="1"/>
          </p:cNvSpPr>
          <p:nvPr>
            <p:ph idx="4294967295"/>
          </p:nvPr>
        </p:nvSpPr>
        <p:spPr>
          <a:xfrm>
            <a:off x="107504" y="843557"/>
            <a:ext cx="8979617" cy="1067326"/>
          </a:xfrm>
          <a:prstGeom prst="rect">
            <a:avLst/>
          </a:prstGeom>
        </p:spPr>
        <p:txBody>
          <a:bodyPr lIns="81643" tIns="40822" rIns="81643" bIns="40822"/>
          <a:lstStyle/>
          <a:p>
            <a:r>
              <a:rPr lang="en-US" sz="3200" b="1" dirty="0"/>
              <a:t> </a:t>
            </a:r>
            <a:r>
              <a:rPr lang="en-US" sz="3200" b="1" i="1" dirty="0"/>
              <a:t> </a:t>
            </a:r>
            <a:r>
              <a:rPr lang="en-US" sz="3200" b="1" dirty="0"/>
              <a:t> </a:t>
            </a:r>
          </a:p>
          <a:p>
            <a:endParaRPr lang="en-US" sz="3200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Прямоугольник 2"/>
              <p:cNvSpPr/>
              <p:nvPr/>
            </p:nvSpPr>
            <p:spPr>
              <a:xfrm>
                <a:off x="107504" y="1059582"/>
                <a:ext cx="8795160" cy="206210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ru-RU" sz="3200" b="1" i="1" dirty="0">
                    <a:solidFill>
                      <a:schemeClr val="accent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Теорема. </a:t>
                </a:r>
                <a:endParaRPr lang="ru-RU" sz="3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just"/>
                <a:r>
                  <a:rPr lang="ru-RU" sz="32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П</a:t>
                </a:r>
                <a:r>
                  <a:rPr lang="ru-UZ" sz="32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лощадь параллелограмма равна произведению его основания на высоту: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ru-RU" sz="3200" b="1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𝑺</m:t>
                    </m:r>
                    <m:r>
                      <a:rPr lang="en-US" sz="3200" b="1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3200" b="1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𝒂</m:t>
                    </m:r>
                    <m:r>
                      <a:rPr lang="en-US" sz="3200" b="1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sSub>
                      <m:sSubPr>
                        <m:ctrlPr>
                          <a:rPr lang="en-US" sz="3200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200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𝒉</m:t>
                        </m:r>
                      </m:e>
                      <m:sub>
                        <m:r>
                          <a:rPr lang="en-US" sz="3200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𝒂</m:t>
                        </m:r>
                      </m:sub>
                    </m:sSub>
                  </m:oMath>
                </a14:m>
                <a:r>
                  <a:rPr lang="ru-UZ" sz="3200" b="1" dirty="0">
                    <a:solidFill>
                      <a:schemeClr val="accent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3200" b="1" dirty="0">
                  <a:solidFill>
                    <a:schemeClr val="accent1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1059582"/>
                <a:ext cx="8795160" cy="2062103"/>
              </a:xfrm>
              <a:prstGeom prst="rect">
                <a:avLst/>
              </a:prstGeom>
              <a:blipFill>
                <a:blip r:embed="rId2"/>
                <a:stretch>
                  <a:fillRect l="-1732" t="-3681" r="-1732" b="-613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Параллелограмм 8">
            <a:extLst>
              <a:ext uri="{FF2B5EF4-FFF2-40B4-BE49-F238E27FC236}">
                <a16:creationId xmlns:a16="http://schemas.microsoft.com/office/drawing/2014/main" id="{FA127354-FD88-A647-894C-22E3DC030E19}"/>
              </a:ext>
            </a:extLst>
          </p:cNvPr>
          <p:cNvSpPr/>
          <p:nvPr/>
        </p:nvSpPr>
        <p:spPr>
          <a:xfrm>
            <a:off x="5508104" y="3149267"/>
            <a:ext cx="2952328" cy="1499372"/>
          </a:xfrm>
          <a:prstGeom prst="parallelogram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UZ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0516D024-7DC2-E843-A853-19B6915989CB}"/>
                  </a:ext>
                </a:extLst>
              </p:cNvPr>
              <p:cNvSpPr txBox="1"/>
              <p:nvPr/>
            </p:nvSpPr>
            <p:spPr>
              <a:xfrm>
                <a:off x="5185452" y="4312574"/>
                <a:ext cx="322652" cy="44627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ru-UZ" dirty="0"/>
              </a:p>
            </p:txBody>
          </p:sp>
        </mc:Choice>
        <mc:Fallback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0516D024-7DC2-E843-A853-19B6915989C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5452" y="4312574"/>
                <a:ext cx="322652" cy="446276"/>
              </a:xfrm>
              <a:prstGeom prst="rect">
                <a:avLst/>
              </a:prstGeom>
              <a:blipFill>
                <a:blip r:embed="rId3"/>
                <a:stretch>
                  <a:fillRect l="-26923" r="-26923" b="-5556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07CD9348-60CB-1A47-874B-7C1606523A25}"/>
                  </a:ext>
                </a:extLst>
              </p:cNvPr>
              <p:cNvSpPr txBox="1"/>
              <p:nvPr/>
            </p:nvSpPr>
            <p:spPr>
              <a:xfrm>
                <a:off x="5534376" y="2815918"/>
                <a:ext cx="337015" cy="44627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ru-UZ" dirty="0"/>
              </a:p>
            </p:txBody>
          </p:sp>
        </mc:Choice>
        <mc:Fallback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07CD9348-60CB-1A47-874B-7C1606523A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34376" y="2815918"/>
                <a:ext cx="337015" cy="446276"/>
              </a:xfrm>
              <a:prstGeom prst="rect">
                <a:avLst/>
              </a:prstGeom>
              <a:blipFill>
                <a:blip r:embed="rId4"/>
                <a:stretch>
                  <a:fillRect l="-21429" r="-21429" b="-5556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06A33577-1708-9842-8AB6-DDB78D3B8568}"/>
                  </a:ext>
                </a:extLst>
              </p:cNvPr>
              <p:cNvSpPr txBox="1"/>
              <p:nvPr/>
            </p:nvSpPr>
            <p:spPr>
              <a:xfrm>
                <a:off x="8510568" y="2815918"/>
                <a:ext cx="320922" cy="44627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ru-UZ" dirty="0"/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06A33577-1708-9842-8AB6-DDB78D3B85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10568" y="2815918"/>
                <a:ext cx="320922" cy="446276"/>
              </a:xfrm>
              <a:prstGeom prst="rect">
                <a:avLst/>
              </a:prstGeom>
              <a:blipFill>
                <a:blip r:embed="rId5"/>
                <a:stretch>
                  <a:fillRect l="-26923" r="-19231" b="-8333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FED5862D-2E21-6146-8C66-503A998FBEEB}"/>
                  </a:ext>
                </a:extLst>
              </p:cNvPr>
              <p:cNvSpPr txBox="1"/>
              <p:nvPr/>
            </p:nvSpPr>
            <p:spPr>
              <a:xfrm>
                <a:off x="8145062" y="4319420"/>
                <a:ext cx="352340" cy="44627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𝐷</m:t>
                      </m:r>
                    </m:oMath>
                  </m:oMathPara>
                </a14:m>
                <a:endParaRPr lang="ru-UZ" dirty="0"/>
              </a:p>
            </p:txBody>
          </p:sp>
        </mc:Choice>
        <mc:Fallback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FED5862D-2E21-6146-8C66-503A998FBE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45062" y="4319420"/>
                <a:ext cx="352340" cy="446276"/>
              </a:xfrm>
              <a:prstGeom prst="rect">
                <a:avLst/>
              </a:prstGeom>
              <a:blipFill>
                <a:blip r:embed="rId6"/>
                <a:stretch>
                  <a:fillRect l="-20690" r="-17241" b="-2778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47497184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17">
            <a:extLst>
              <a:ext uri="{FF2B5EF4-FFF2-40B4-BE49-F238E27FC236}">
                <a16:creationId xmlns:a16="http://schemas.microsoft.com/office/drawing/2014/main" id="{4B89BF52-4653-4201-BE3B-EC0C2DD63791}"/>
              </a:ext>
            </a:extLst>
          </p:cNvPr>
          <p:cNvSpPr txBox="1">
            <a:spLocks/>
          </p:cNvSpPr>
          <p:nvPr/>
        </p:nvSpPr>
        <p:spPr>
          <a:xfrm>
            <a:off x="251520" y="111843"/>
            <a:ext cx="8835601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2200" b="0" i="0">
                <a:solidFill>
                  <a:srgbClr val="FEFEFE"/>
                </a:solidFill>
                <a:latin typeface="Arial"/>
                <a:ea typeface="+mn-ea"/>
                <a:cs typeface="Arial"/>
              </a:defRPr>
            </a:lvl1pPr>
            <a:lvl2pPr marL="724883">
              <a:defRPr>
                <a:latin typeface="+mn-lt"/>
                <a:ea typeface="+mn-ea"/>
                <a:cs typeface="+mn-cs"/>
              </a:defRPr>
            </a:lvl2pPr>
            <a:lvl3pPr marL="1449768">
              <a:defRPr>
                <a:latin typeface="+mn-lt"/>
                <a:ea typeface="+mn-ea"/>
                <a:cs typeface="+mn-cs"/>
              </a:defRPr>
            </a:lvl3pPr>
            <a:lvl4pPr marL="2174652">
              <a:defRPr>
                <a:latin typeface="+mn-lt"/>
                <a:ea typeface="+mn-ea"/>
                <a:cs typeface="+mn-cs"/>
              </a:defRPr>
            </a:lvl4pPr>
            <a:lvl5pPr marL="2899537">
              <a:defRPr>
                <a:latin typeface="+mn-lt"/>
                <a:ea typeface="+mn-ea"/>
                <a:cs typeface="+mn-cs"/>
              </a:defRPr>
            </a:lvl5pPr>
            <a:lvl6pPr marL="3624422">
              <a:defRPr>
                <a:latin typeface="+mn-lt"/>
                <a:ea typeface="+mn-ea"/>
                <a:cs typeface="+mn-cs"/>
              </a:defRPr>
            </a:lvl6pPr>
            <a:lvl7pPr marL="4349305">
              <a:defRPr>
                <a:latin typeface="+mn-lt"/>
                <a:ea typeface="+mn-ea"/>
                <a:cs typeface="+mn-cs"/>
              </a:defRPr>
            </a:lvl7pPr>
            <a:lvl8pPr marL="5074190">
              <a:defRPr>
                <a:latin typeface="+mn-lt"/>
                <a:ea typeface="+mn-ea"/>
                <a:cs typeface="+mn-cs"/>
              </a:defRPr>
            </a:lvl8pPr>
            <a:lvl9pPr marL="5799074">
              <a:defRPr>
                <a:latin typeface="+mn-lt"/>
                <a:ea typeface="+mn-ea"/>
                <a:cs typeface="+mn-cs"/>
              </a:defRPr>
            </a:lvl9pPr>
          </a:lstStyle>
          <a:p>
            <a:pPr algn="ctr" defTabSz="914400"/>
            <a:r>
              <a:rPr lang="ru-RU" sz="3200" b="1" kern="0" dirty="0"/>
              <a:t>ПЛОЩАДЬ ПАРАЛЛЕЛОГРАММА</a:t>
            </a:r>
          </a:p>
        </p:txBody>
      </p:sp>
      <p:sp>
        <p:nvSpPr>
          <p:cNvPr id="7" name="Объект 2"/>
          <p:cNvSpPr>
            <a:spLocks noGrp="1"/>
          </p:cNvSpPr>
          <p:nvPr>
            <p:ph idx="4294967295"/>
          </p:nvPr>
        </p:nvSpPr>
        <p:spPr>
          <a:xfrm>
            <a:off x="107504" y="843557"/>
            <a:ext cx="8979617" cy="1067326"/>
          </a:xfrm>
          <a:prstGeom prst="rect">
            <a:avLst/>
          </a:prstGeom>
        </p:spPr>
        <p:txBody>
          <a:bodyPr lIns="81643" tIns="40822" rIns="81643" bIns="40822"/>
          <a:lstStyle/>
          <a:p>
            <a:r>
              <a:rPr lang="en-US" sz="3200" b="1" dirty="0"/>
              <a:t> </a:t>
            </a:r>
            <a:r>
              <a:rPr lang="en-US" sz="3200" b="1" i="1" dirty="0"/>
              <a:t> </a:t>
            </a:r>
            <a:r>
              <a:rPr lang="en-US" sz="3200" b="1" dirty="0"/>
              <a:t> </a:t>
            </a:r>
          </a:p>
          <a:p>
            <a:endParaRPr lang="en-US" sz="32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07504" y="887767"/>
            <a:ext cx="879516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Следствие 1. </a:t>
            </a:r>
            <a:endParaRPr lang="ru-RU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Если в двух параллелограммах одно основание и  высоты равно, то они равносоставленные. </a:t>
            </a:r>
          </a:p>
          <a:p>
            <a:pPr algn="just"/>
            <a:endParaRPr lang="ru-RU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4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Следствие 2. 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Площадь параллелограмма равна произведению двух его смежных сторон на синус угла между ними. </a:t>
            </a:r>
            <a:endParaRPr lang="ru-UZ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0432143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17">
            <a:extLst>
              <a:ext uri="{FF2B5EF4-FFF2-40B4-BE49-F238E27FC236}">
                <a16:creationId xmlns:a16="http://schemas.microsoft.com/office/drawing/2014/main" id="{4B89BF52-4653-4201-BE3B-EC0C2DD63791}"/>
              </a:ext>
            </a:extLst>
          </p:cNvPr>
          <p:cNvSpPr txBox="1">
            <a:spLocks/>
          </p:cNvSpPr>
          <p:nvPr/>
        </p:nvSpPr>
        <p:spPr>
          <a:xfrm>
            <a:off x="251520" y="174762"/>
            <a:ext cx="8835601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2200" b="0" i="0">
                <a:solidFill>
                  <a:srgbClr val="FEFEFE"/>
                </a:solidFill>
                <a:latin typeface="Arial"/>
                <a:ea typeface="+mn-ea"/>
                <a:cs typeface="Arial"/>
              </a:defRPr>
            </a:lvl1pPr>
            <a:lvl2pPr marL="724883">
              <a:defRPr>
                <a:latin typeface="+mn-lt"/>
                <a:ea typeface="+mn-ea"/>
                <a:cs typeface="+mn-cs"/>
              </a:defRPr>
            </a:lvl2pPr>
            <a:lvl3pPr marL="1449768">
              <a:defRPr>
                <a:latin typeface="+mn-lt"/>
                <a:ea typeface="+mn-ea"/>
                <a:cs typeface="+mn-cs"/>
              </a:defRPr>
            </a:lvl3pPr>
            <a:lvl4pPr marL="2174652">
              <a:defRPr>
                <a:latin typeface="+mn-lt"/>
                <a:ea typeface="+mn-ea"/>
                <a:cs typeface="+mn-cs"/>
              </a:defRPr>
            </a:lvl4pPr>
            <a:lvl5pPr marL="2899537">
              <a:defRPr>
                <a:latin typeface="+mn-lt"/>
                <a:ea typeface="+mn-ea"/>
                <a:cs typeface="+mn-cs"/>
              </a:defRPr>
            </a:lvl5pPr>
            <a:lvl6pPr marL="3624422">
              <a:defRPr>
                <a:latin typeface="+mn-lt"/>
                <a:ea typeface="+mn-ea"/>
                <a:cs typeface="+mn-cs"/>
              </a:defRPr>
            </a:lvl6pPr>
            <a:lvl7pPr marL="4349305">
              <a:defRPr>
                <a:latin typeface="+mn-lt"/>
                <a:ea typeface="+mn-ea"/>
                <a:cs typeface="+mn-cs"/>
              </a:defRPr>
            </a:lvl7pPr>
            <a:lvl8pPr marL="5074190">
              <a:defRPr>
                <a:latin typeface="+mn-lt"/>
                <a:ea typeface="+mn-ea"/>
                <a:cs typeface="+mn-cs"/>
              </a:defRPr>
            </a:lvl8pPr>
            <a:lvl9pPr marL="5799074">
              <a:defRPr>
                <a:latin typeface="+mn-lt"/>
                <a:ea typeface="+mn-ea"/>
                <a:cs typeface="+mn-cs"/>
              </a:defRPr>
            </a:lvl9pPr>
          </a:lstStyle>
          <a:p>
            <a:pPr algn="ctr" defTabSz="914400"/>
            <a:r>
              <a:rPr lang="ru-RU" sz="3200" b="1" kern="0" dirty="0"/>
              <a:t>РЕШЕНИЕ ЗАДАЧ</a:t>
            </a:r>
          </a:p>
        </p:txBody>
      </p:sp>
      <p:sp>
        <p:nvSpPr>
          <p:cNvPr id="7" name="Объект 2"/>
          <p:cNvSpPr>
            <a:spLocks noGrp="1"/>
          </p:cNvSpPr>
          <p:nvPr>
            <p:ph idx="4294967295"/>
          </p:nvPr>
        </p:nvSpPr>
        <p:spPr>
          <a:xfrm>
            <a:off x="107504" y="843557"/>
            <a:ext cx="8979617" cy="1067326"/>
          </a:xfrm>
          <a:prstGeom prst="rect">
            <a:avLst/>
          </a:prstGeom>
        </p:spPr>
        <p:txBody>
          <a:bodyPr lIns="81643" tIns="40822" rIns="81643" bIns="40822"/>
          <a:lstStyle/>
          <a:p>
            <a:r>
              <a:rPr lang="en-US" sz="3200" b="1" dirty="0"/>
              <a:t> </a:t>
            </a:r>
            <a:r>
              <a:rPr lang="en-US" sz="3200" b="1" i="1" dirty="0"/>
              <a:t> </a:t>
            </a:r>
            <a:r>
              <a:rPr lang="en-US" sz="3200" b="1" dirty="0"/>
              <a:t> </a:t>
            </a:r>
          </a:p>
          <a:p>
            <a:endParaRPr lang="en-US" sz="3200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Прямоугольник 2"/>
              <p:cNvSpPr/>
              <p:nvPr/>
            </p:nvSpPr>
            <p:spPr>
              <a:xfrm>
                <a:off x="107504" y="887767"/>
                <a:ext cx="8795160" cy="489364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ru-RU" sz="2400" b="1" i="1" dirty="0">
                    <a:solidFill>
                      <a:schemeClr val="accent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Задача 1. </a:t>
                </a:r>
                <a:r>
                  <a:rPr lang="ru-RU" sz="24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Стороны параллелограмма равны 25 см и 20 см. Высота, опущенная на первую сторону, равна 8 см. Найдите высоту, опущенную на вторую сторону параллелограмма. </a:t>
                </a:r>
              </a:p>
              <a:p>
                <a:pPr algn="just"/>
                <a:endParaRPr lang="ru-RU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just"/>
                <a:r>
                  <a:rPr lang="ru-RU" sz="2400" b="1" i="1" dirty="0">
                    <a:solidFill>
                      <a:schemeClr val="accent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Дано:</a:t>
                </a:r>
              </a:p>
              <a:p>
                <a:pPr algn="just"/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𝐴𝐵𝐶𝐷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r>
                      <a:rPr lang="ru-RU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ru-RU" sz="24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параллелограмм</a:t>
                </a:r>
              </a:p>
              <a:p>
                <a:pPr algn="just"/>
                <a14:m>
                  <m:oMath xmlns:m="http://schemas.openxmlformats.org/officeDocument/2006/math">
                    <m:r>
                      <a:rPr lang="ru-RU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𝐴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𝐷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𝑎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=25 с</m:t>
                    </m:r>
                    <m:r>
                      <a:rPr lang="ru-RU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м</m:t>
                    </m:r>
                  </m:oMath>
                </a14:m>
                <a:r>
                  <a:rPr lang="ru-RU" sz="24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algn="just"/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𝐷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𝐶</m:t>
                    </m:r>
                    <m:r>
                      <a:rPr lang="en-US" sz="24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ru-RU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𝑏</m:t>
                    </m:r>
                    <m:r>
                      <a:rPr lang="en-US" sz="24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=2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0</m:t>
                    </m:r>
                    <m:r>
                      <a:rPr lang="en-US" sz="24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с</m:t>
                    </m:r>
                    <m:r>
                      <a:rPr lang="ru-RU" sz="24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м</m:t>
                    </m:r>
                  </m:oMath>
                </a14:m>
                <a:r>
                  <a:rPr 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en-US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just"/>
                <a14:m>
                  <m:oMath xmlns:m="http://schemas.openxmlformats.org/officeDocument/2006/math">
                    <m:sSub>
                      <m:sSubPr>
                        <m:ctrlPr>
                          <a:rPr lang="ru-RU" sz="24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h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𝑎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=8 с</m:t>
                    </m:r>
                    <m:r>
                      <a:rPr lang="ru-RU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м</m:t>
                    </m:r>
                  </m:oMath>
                </a14:m>
                <a:r>
                  <a:rPr 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algn="just"/>
                <a14:m>
                  <m:oMath xmlns:m="http://schemas.openxmlformats.org/officeDocument/2006/math">
                    <m:sSub>
                      <m:sSubPr>
                        <m:ctrlPr>
                          <a:rPr lang="ru-RU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h</m:t>
                        </m:r>
                      </m:e>
                      <m:sub>
                        <m:r>
                          <a:rPr lang="ru-RU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𝑏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ru-RU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?</m:t>
                    </m:r>
                  </m:oMath>
                </a14:m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just"/>
                <a:endParaRPr lang="ru-RU" sz="2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just"/>
                <a:r>
                  <a:rPr lang="ru-RU" sz="24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algn="just"/>
                <a:endParaRPr lang="ru-RU" sz="2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887767"/>
                <a:ext cx="8795160" cy="4893647"/>
              </a:xfrm>
              <a:prstGeom prst="rect">
                <a:avLst/>
              </a:prstGeom>
              <a:blipFill>
                <a:blip r:embed="rId2"/>
                <a:stretch>
                  <a:fillRect l="-1154" t="-1036" r="-1154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Параллелограмм 1">
            <a:extLst>
              <a:ext uri="{FF2B5EF4-FFF2-40B4-BE49-F238E27FC236}">
                <a16:creationId xmlns:a16="http://schemas.microsoft.com/office/drawing/2014/main" id="{336FDB28-B62D-8E4A-A365-C75A1AE0064D}"/>
              </a:ext>
            </a:extLst>
          </p:cNvPr>
          <p:cNvSpPr/>
          <p:nvPr/>
        </p:nvSpPr>
        <p:spPr>
          <a:xfrm>
            <a:off x="2987824" y="3507854"/>
            <a:ext cx="2448272" cy="1152128"/>
          </a:xfrm>
          <a:prstGeom prst="parallelogram">
            <a:avLst>
              <a:gd name="adj" fmla="val 50397"/>
            </a:avLst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UZ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Прямоугольник 3">
                <a:extLst>
                  <a:ext uri="{FF2B5EF4-FFF2-40B4-BE49-F238E27FC236}">
                    <a16:creationId xmlns:a16="http://schemas.microsoft.com/office/drawing/2014/main" id="{22D9503C-8B13-EB4E-9924-92F0E563F7BC}"/>
                  </a:ext>
                </a:extLst>
              </p:cNvPr>
              <p:cNvSpPr/>
              <p:nvPr/>
            </p:nvSpPr>
            <p:spPr>
              <a:xfrm>
                <a:off x="2489270" y="4322957"/>
                <a:ext cx="541366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𝐴</m:t>
                      </m:r>
                    </m:oMath>
                  </m:oMathPara>
                </a14:m>
                <a:endParaRPr lang="ru-UZ" dirty="0"/>
              </a:p>
            </p:txBody>
          </p:sp>
        </mc:Choice>
        <mc:Fallback>
          <p:sp>
            <p:nvSpPr>
              <p:cNvPr id="4" name="Прямоугольник 3">
                <a:extLst>
                  <a:ext uri="{FF2B5EF4-FFF2-40B4-BE49-F238E27FC236}">
                    <a16:creationId xmlns:a16="http://schemas.microsoft.com/office/drawing/2014/main" id="{22D9503C-8B13-EB4E-9924-92F0E563F7B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9270" y="4322957"/>
                <a:ext cx="541366" cy="5847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Прямоугольник 7">
                <a:extLst>
                  <a:ext uri="{FF2B5EF4-FFF2-40B4-BE49-F238E27FC236}">
                    <a16:creationId xmlns:a16="http://schemas.microsoft.com/office/drawing/2014/main" id="{26DB6E34-5DAA-BE45-ABB0-92A919934FA8}"/>
                  </a:ext>
                </a:extLst>
              </p:cNvPr>
              <p:cNvSpPr/>
              <p:nvPr/>
            </p:nvSpPr>
            <p:spPr>
              <a:xfrm>
                <a:off x="3131840" y="3042202"/>
                <a:ext cx="521681" cy="53860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ru-UZ" dirty="0"/>
              </a:p>
            </p:txBody>
          </p:sp>
        </mc:Choice>
        <mc:Fallback>
          <p:sp>
            <p:nvSpPr>
              <p:cNvPr id="8" name="Прямоугольник 7">
                <a:extLst>
                  <a:ext uri="{FF2B5EF4-FFF2-40B4-BE49-F238E27FC236}">
                    <a16:creationId xmlns:a16="http://schemas.microsoft.com/office/drawing/2014/main" id="{26DB6E34-5DAA-BE45-ABB0-92A919934FA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1840" y="3042202"/>
                <a:ext cx="521681" cy="53860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Прямоугольник 8">
                <a:extLst>
                  <a:ext uri="{FF2B5EF4-FFF2-40B4-BE49-F238E27FC236}">
                    <a16:creationId xmlns:a16="http://schemas.microsoft.com/office/drawing/2014/main" id="{D016E282-33F8-6E45-A04F-335D399FD2FA}"/>
                  </a:ext>
                </a:extLst>
              </p:cNvPr>
              <p:cNvSpPr/>
              <p:nvPr/>
            </p:nvSpPr>
            <p:spPr>
              <a:xfrm>
                <a:off x="5165413" y="2996036"/>
                <a:ext cx="505588" cy="53860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ru-UZ" dirty="0"/>
              </a:p>
            </p:txBody>
          </p:sp>
        </mc:Choice>
        <mc:Fallback>
          <p:sp>
            <p:nvSpPr>
              <p:cNvPr id="9" name="Прямоугольник 8">
                <a:extLst>
                  <a:ext uri="{FF2B5EF4-FFF2-40B4-BE49-F238E27FC236}">
                    <a16:creationId xmlns:a16="http://schemas.microsoft.com/office/drawing/2014/main" id="{D016E282-33F8-6E45-A04F-335D399FD2F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65413" y="2996036"/>
                <a:ext cx="505588" cy="53860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Прямоугольник 9">
                <a:extLst>
                  <a:ext uri="{FF2B5EF4-FFF2-40B4-BE49-F238E27FC236}">
                    <a16:creationId xmlns:a16="http://schemas.microsoft.com/office/drawing/2014/main" id="{AC7E3ACC-FFC8-8B44-BDBF-0B24D44FBDF5}"/>
                  </a:ext>
                </a:extLst>
              </p:cNvPr>
              <p:cNvSpPr/>
              <p:nvPr/>
            </p:nvSpPr>
            <p:spPr>
              <a:xfrm>
                <a:off x="4856162" y="4299943"/>
                <a:ext cx="537005" cy="53860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𝐷</m:t>
                      </m:r>
                    </m:oMath>
                  </m:oMathPara>
                </a14:m>
                <a:endParaRPr lang="ru-UZ" dirty="0"/>
              </a:p>
            </p:txBody>
          </p:sp>
        </mc:Choice>
        <mc:Fallback>
          <p:sp>
            <p:nvSpPr>
              <p:cNvPr id="10" name="Прямоугольник 9">
                <a:extLst>
                  <a:ext uri="{FF2B5EF4-FFF2-40B4-BE49-F238E27FC236}">
                    <a16:creationId xmlns:a16="http://schemas.microsoft.com/office/drawing/2014/main" id="{AC7E3ACC-FFC8-8B44-BDBF-0B24D44FBDF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6162" y="4299943"/>
                <a:ext cx="537005" cy="53860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Прямоугольник 4">
                <a:extLst>
                  <a:ext uri="{FF2B5EF4-FFF2-40B4-BE49-F238E27FC236}">
                    <a16:creationId xmlns:a16="http://schemas.microsoft.com/office/drawing/2014/main" id="{5F908238-8668-1D40-BB21-26A34D028E16}"/>
                  </a:ext>
                </a:extLst>
              </p:cNvPr>
              <p:cNvSpPr/>
              <p:nvPr/>
            </p:nvSpPr>
            <p:spPr>
              <a:xfrm>
                <a:off x="5796136" y="2434343"/>
                <a:ext cx="4572000" cy="2094291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algn="just"/>
                <a:r>
                  <a:rPr lang="en-US" sz="2400" b="1" i="1" dirty="0">
                    <a:solidFill>
                      <a:schemeClr val="accent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Р</a:t>
                </a:r>
                <a:r>
                  <a:rPr lang="ru-RU" sz="2400" b="1" i="1" dirty="0" err="1">
                    <a:solidFill>
                      <a:schemeClr val="accent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ешение</a:t>
                </a:r>
                <a:endParaRPr lang="ru-RU" sz="2400" b="1" i="1" dirty="0">
                  <a:solidFill>
                    <a:schemeClr val="accent1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just"/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𝑆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𝑎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h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𝑎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=25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∙8=200</m:t>
                    </m:r>
                    <m:r>
                      <a:rPr lang="ru-RU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en-US" sz="2400" b="0" dirty="0">
                    <a:cs typeface="Arial" panose="020B0604020202020204" pitchFamily="34" charset="0"/>
                  </a:rPr>
                  <a:t> </a:t>
                </a:r>
              </a:p>
              <a:p>
                <a:pPr algn="just"/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𝑆</m:t>
                    </m:r>
                    <m:r>
                      <a:rPr lang="en-US" sz="24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𝑏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h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𝑏</m:t>
                        </m:r>
                      </m:sub>
                    </m:sSub>
                  </m:oMath>
                </a14:m>
                <a:r>
                  <a:rPr lang="en-US" sz="2400" b="0" dirty="0">
                    <a:cs typeface="Arial" panose="020B0604020202020204" pitchFamily="34" charset="0"/>
                  </a:rPr>
                  <a:t> </a:t>
                </a:r>
              </a:p>
              <a:p>
                <a:pPr algn="just"/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200=20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h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𝑏</m:t>
                        </m:r>
                      </m:sub>
                    </m:sSub>
                  </m:oMath>
                </a14:m>
                <a:r>
                  <a:rPr lang="en-US" sz="2400" dirty="0"/>
                  <a:t> </a:t>
                </a:r>
              </a:p>
              <a:p>
                <a:pPr algn="just"/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h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𝑏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200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20</m:t>
                        </m:r>
                      </m:den>
                    </m:f>
                    <m:r>
                      <a:rPr lang="en-US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=10</m:t>
                    </m:r>
                  </m:oMath>
                </a14:m>
                <a:r>
                  <a:rPr lang="en-US" sz="2400" dirty="0"/>
                  <a:t> </a:t>
                </a:r>
                <a:r>
                  <a:rPr 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см</a:t>
                </a:r>
                <a:endParaRPr lang="ru-UZ" sz="2400" dirty="0"/>
              </a:p>
            </p:txBody>
          </p:sp>
        </mc:Choice>
        <mc:Fallback>
          <p:sp>
            <p:nvSpPr>
              <p:cNvPr id="5" name="Прямоугольник 4">
                <a:extLst>
                  <a:ext uri="{FF2B5EF4-FFF2-40B4-BE49-F238E27FC236}">
                    <a16:creationId xmlns:a16="http://schemas.microsoft.com/office/drawing/2014/main" id="{5F908238-8668-1D40-BB21-26A34D028E1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6136" y="2434343"/>
                <a:ext cx="4572000" cy="2094291"/>
              </a:xfrm>
              <a:prstGeom prst="rect">
                <a:avLst/>
              </a:prstGeom>
              <a:blipFill>
                <a:blip r:embed="rId7"/>
                <a:stretch>
                  <a:fillRect l="-2216" t="-2410" b="-1807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id="{0FBC8B1E-A40E-E549-AB42-226B56A56488}"/>
              </a:ext>
            </a:extLst>
          </p:cNvPr>
          <p:cNvCxnSpPr/>
          <p:nvPr/>
        </p:nvCxnSpPr>
        <p:spPr>
          <a:xfrm>
            <a:off x="3563888" y="3507854"/>
            <a:ext cx="0" cy="1152128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216496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17">
            <a:extLst>
              <a:ext uri="{FF2B5EF4-FFF2-40B4-BE49-F238E27FC236}">
                <a16:creationId xmlns:a16="http://schemas.microsoft.com/office/drawing/2014/main" id="{4B89BF52-4653-4201-BE3B-EC0C2DD63791}"/>
              </a:ext>
            </a:extLst>
          </p:cNvPr>
          <p:cNvSpPr txBox="1">
            <a:spLocks/>
          </p:cNvSpPr>
          <p:nvPr/>
        </p:nvSpPr>
        <p:spPr>
          <a:xfrm>
            <a:off x="251520" y="218972"/>
            <a:ext cx="8835601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2200" b="0" i="0">
                <a:solidFill>
                  <a:srgbClr val="FEFEFE"/>
                </a:solidFill>
                <a:latin typeface="Arial"/>
                <a:ea typeface="+mn-ea"/>
                <a:cs typeface="Arial"/>
              </a:defRPr>
            </a:lvl1pPr>
            <a:lvl2pPr marL="724883">
              <a:defRPr>
                <a:latin typeface="+mn-lt"/>
                <a:ea typeface="+mn-ea"/>
                <a:cs typeface="+mn-cs"/>
              </a:defRPr>
            </a:lvl2pPr>
            <a:lvl3pPr marL="1449768">
              <a:defRPr>
                <a:latin typeface="+mn-lt"/>
                <a:ea typeface="+mn-ea"/>
                <a:cs typeface="+mn-cs"/>
              </a:defRPr>
            </a:lvl3pPr>
            <a:lvl4pPr marL="2174652">
              <a:defRPr>
                <a:latin typeface="+mn-lt"/>
                <a:ea typeface="+mn-ea"/>
                <a:cs typeface="+mn-cs"/>
              </a:defRPr>
            </a:lvl4pPr>
            <a:lvl5pPr marL="2899537">
              <a:defRPr>
                <a:latin typeface="+mn-lt"/>
                <a:ea typeface="+mn-ea"/>
                <a:cs typeface="+mn-cs"/>
              </a:defRPr>
            </a:lvl5pPr>
            <a:lvl6pPr marL="3624422">
              <a:defRPr>
                <a:latin typeface="+mn-lt"/>
                <a:ea typeface="+mn-ea"/>
                <a:cs typeface="+mn-cs"/>
              </a:defRPr>
            </a:lvl6pPr>
            <a:lvl7pPr marL="4349305">
              <a:defRPr>
                <a:latin typeface="+mn-lt"/>
                <a:ea typeface="+mn-ea"/>
                <a:cs typeface="+mn-cs"/>
              </a:defRPr>
            </a:lvl7pPr>
            <a:lvl8pPr marL="5074190">
              <a:defRPr>
                <a:latin typeface="+mn-lt"/>
                <a:ea typeface="+mn-ea"/>
                <a:cs typeface="+mn-cs"/>
              </a:defRPr>
            </a:lvl8pPr>
            <a:lvl9pPr marL="5799074">
              <a:defRPr>
                <a:latin typeface="+mn-lt"/>
                <a:ea typeface="+mn-ea"/>
                <a:cs typeface="+mn-cs"/>
              </a:defRPr>
            </a:lvl9pPr>
          </a:lstStyle>
          <a:p>
            <a:pPr algn="ctr" defTabSz="914400"/>
            <a:r>
              <a:rPr lang="ru-RU" sz="3200" b="1" kern="0" dirty="0"/>
              <a:t>РЕШЕНИЕ ЗАДАЧ</a:t>
            </a:r>
          </a:p>
        </p:txBody>
      </p:sp>
      <p:sp>
        <p:nvSpPr>
          <p:cNvPr id="7" name="Объект 2"/>
          <p:cNvSpPr>
            <a:spLocks noGrp="1"/>
          </p:cNvSpPr>
          <p:nvPr>
            <p:ph idx="4294967295"/>
          </p:nvPr>
        </p:nvSpPr>
        <p:spPr>
          <a:xfrm>
            <a:off x="107504" y="843557"/>
            <a:ext cx="8979617" cy="1067326"/>
          </a:xfrm>
          <a:prstGeom prst="rect">
            <a:avLst/>
          </a:prstGeom>
        </p:spPr>
        <p:txBody>
          <a:bodyPr lIns="81643" tIns="40822" rIns="81643" bIns="40822"/>
          <a:lstStyle/>
          <a:p>
            <a:r>
              <a:rPr lang="en-US" sz="3200" b="1" dirty="0"/>
              <a:t> </a:t>
            </a:r>
            <a:r>
              <a:rPr lang="en-US" sz="3200" b="1" i="1" dirty="0"/>
              <a:t> </a:t>
            </a:r>
            <a:r>
              <a:rPr lang="en-US" sz="3200" b="1" dirty="0"/>
              <a:t> </a:t>
            </a:r>
          </a:p>
          <a:p>
            <a:endParaRPr lang="en-US" sz="3200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Прямоугольник 2"/>
              <p:cNvSpPr/>
              <p:nvPr/>
            </p:nvSpPr>
            <p:spPr>
              <a:xfrm>
                <a:off x="107504" y="887767"/>
                <a:ext cx="8795160" cy="378565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ru-RU" sz="2400" b="1" i="1" dirty="0">
                    <a:solidFill>
                      <a:schemeClr val="accent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Задача 2. </a:t>
                </a:r>
                <a:endParaRPr lang="ru-RU" sz="2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just"/>
                <a:endParaRPr lang="ru-RU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just"/>
                <a:r>
                  <a:rPr lang="ru-RU" sz="2400" b="1" i="1" dirty="0">
                    <a:solidFill>
                      <a:schemeClr val="accent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Дано:</a:t>
                </a:r>
              </a:p>
              <a:p>
                <a:pPr algn="just"/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𝐴𝐵𝐶𝐷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r>
                      <a:rPr lang="ru-RU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ru-RU" sz="24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параллелограмм</a:t>
                </a:r>
              </a:p>
              <a:p>
                <a:pPr algn="just"/>
                <a14:m>
                  <m:oMath xmlns:m="http://schemas.openxmlformats.org/officeDocument/2006/math">
                    <m:r>
                      <a:rPr lang="ru-RU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𝐴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𝐷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=2</m:t>
                    </m:r>
                    <m:r>
                      <a:rPr lang="ru-RU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0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с</m:t>
                    </m:r>
                    <m:r>
                      <a:rPr lang="ru-RU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м</m:t>
                    </m:r>
                  </m:oMath>
                </a14:m>
                <a:r>
                  <a:rPr lang="ru-RU" sz="24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algn="just"/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𝐵𝐷</m:t>
                    </m:r>
                    <m:r>
                      <a:rPr lang="en-US" sz="24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16</m:t>
                    </m:r>
                    <m:r>
                      <a:rPr lang="en-US" sz="24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с</m:t>
                    </m:r>
                    <m:r>
                      <a:rPr lang="ru-RU" sz="24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м</m:t>
                    </m:r>
                  </m:oMath>
                </a14:m>
                <a:r>
                  <a:rPr 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en-US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just"/>
                <a14:m>
                  <m:oMath xmlns:m="http://schemas.openxmlformats.org/officeDocument/2006/math">
                    <m:r>
                      <a:rPr lang="ru-RU" sz="24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𝐵𝐷𝐴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=30°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algn="just"/>
                <a14:m>
                  <m:oMath xmlns:m="http://schemas.openxmlformats.org/officeDocument/2006/math">
                    <m:sSub>
                      <m:sSubPr>
                        <m:ctrlPr>
                          <a:rPr lang="ru-RU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𝑆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𝐴𝐵𝐶𝐷</m:t>
                        </m:r>
                      </m:sub>
                    </m:sSub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=?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2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just"/>
                <a:r>
                  <a:rPr lang="ru-RU" sz="24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algn="just"/>
                <a:endParaRPr lang="ru-RU" sz="2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887767"/>
                <a:ext cx="8795160" cy="3785652"/>
              </a:xfrm>
              <a:prstGeom prst="rect">
                <a:avLst/>
              </a:prstGeom>
              <a:blipFill>
                <a:blip r:embed="rId2"/>
                <a:stretch>
                  <a:fillRect l="-1154" t="-1338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Прямоугольник 3">
                <a:extLst>
                  <a:ext uri="{FF2B5EF4-FFF2-40B4-BE49-F238E27FC236}">
                    <a16:creationId xmlns:a16="http://schemas.microsoft.com/office/drawing/2014/main" id="{22D9503C-8B13-EB4E-9924-92F0E563F7BC}"/>
                  </a:ext>
                </a:extLst>
              </p:cNvPr>
              <p:cNvSpPr/>
              <p:nvPr/>
            </p:nvSpPr>
            <p:spPr>
              <a:xfrm>
                <a:off x="1391597" y="4109640"/>
                <a:ext cx="541366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𝐴</m:t>
                      </m:r>
                    </m:oMath>
                  </m:oMathPara>
                </a14:m>
                <a:endParaRPr lang="ru-UZ" dirty="0"/>
              </a:p>
            </p:txBody>
          </p:sp>
        </mc:Choice>
        <mc:Fallback>
          <p:sp>
            <p:nvSpPr>
              <p:cNvPr id="4" name="Прямоугольник 3">
                <a:extLst>
                  <a:ext uri="{FF2B5EF4-FFF2-40B4-BE49-F238E27FC236}">
                    <a16:creationId xmlns:a16="http://schemas.microsoft.com/office/drawing/2014/main" id="{22D9503C-8B13-EB4E-9924-92F0E563F7B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1597" y="4109640"/>
                <a:ext cx="541366" cy="5847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Прямоугольник 7">
                <a:extLst>
                  <a:ext uri="{FF2B5EF4-FFF2-40B4-BE49-F238E27FC236}">
                    <a16:creationId xmlns:a16="http://schemas.microsoft.com/office/drawing/2014/main" id="{26DB6E34-5DAA-BE45-ABB0-92A919934FA8}"/>
                  </a:ext>
                </a:extLst>
              </p:cNvPr>
              <p:cNvSpPr/>
              <p:nvPr/>
            </p:nvSpPr>
            <p:spPr>
              <a:xfrm>
                <a:off x="2034167" y="2828885"/>
                <a:ext cx="521681" cy="53860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ru-UZ" dirty="0"/>
              </a:p>
            </p:txBody>
          </p:sp>
        </mc:Choice>
        <mc:Fallback>
          <p:sp>
            <p:nvSpPr>
              <p:cNvPr id="8" name="Прямоугольник 7">
                <a:extLst>
                  <a:ext uri="{FF2B5EF4-FFF2-40B4-BE49-F238E27FC236}">
                    <a16:creationId xmlns:a16="http://schemas.microsoft.com/office/drawing/2014/main" id="{26DB6E34-5DAA-BE45-ABB0-92A919934FA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34167" y="2828885"/>
                <a:ext cx="521681" cy="53860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Прямоугольник 8">
                <a:extLst>
                  <a:ext uri="{FF2B5EF4-FFF2-40B4-BE49-F238E27FC236}">
                    <a16:creationId xmlns:a16="http://schemas.microsoft.com/office/drawing/2014/main" id="{D016E282-33F8-6E45-A04F-335D399FD2FA}"/>
                  </a:ext>
                </a:extLst>
              </p:cNvPr>
              <p:cNvSpPr/>
              <p:nvPr/>
            </p:nvSpPr>
            <p:spPr>
              <a:xfrm>
                <a:off x="4067740" y="2782719"/>
                <a:ext cx="505588" cy="53860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ru-UZ" dirty="0"/>
              </a:p>
            </p:txBody>
          </p:sp>
        </mc:Choice>
        <mc:Fallback>
          <p:sp>
            <p:nvSpPr>
              <p:cNvPr id="9" name="Прямоугольник 8">
                <a:extLst>
                  <a:ext uri="{FF2B5EF4-FFF2-40B4-BE49-F238E27FC236}">
                    <a16:creationId xmlns:a16="http://schemas.microsoft.com/office/drawing/2014/main" id="{D016E282-33F8-6E45-A04F-335D399FD2F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7740" y="2782719"/>
                <a:ext cx="505588" cy="53860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Прямоугольник 9">
                <a:extLst>
                  <a:ext uri="{FF2B5EF4-FFF2-40B4-BE49-F238E27FC236}">
                    <a16:creationId xmlns:a16="http://schemas.microsoft.com/office/drawing/2014/main" id="{AC7E3ACC-FFC8-8B44-BDBF-0B24D44FBDF5}"/>
                  </a:ext>
                </a:extLst>
              </p:cNvPr>
              <p:cNvSpPr/>
              <p:nvPr/>
            </p:nvSpPr>
            <p:spPr>
              <a:xfrm>
                <a:off x="3758489" y="4086626"/>
                <a:ext cx="537005" cy="53860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𝐷</m:t>
                      </m:r>
                    </m:oMath>
                  </m:oMathPara>
                </a14:m>
                <a:endParaRPr lang="ru-UZ" dirty="0"/>
              </a:p>
            </p:txBody>
          </p:sp>
        </mc:Choice>
        <mc:Fallback>
          <p:sp>
            <p:nvSpPr>
              <p:cNvPr id="10" name="Прямоугольник 9">
                <a:extLst>
                  <a:ext uri="{FF2B5EF4-FFF2-40B4-BE49-F238E27FC236}">
                    <a16:creationId xmlns:a16="http://schemas.microsoft.com/office/drawing/2014/main" id="{AC7E3ACC-FFC8-8B44-BDBF-0B24D44FBDF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58489" y="4086626"/>
                <a:ext cx="537005" cy="53860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Прямоугольник 4">
                <a:extLst>
                  <a:ext uri="{FF2B5EF4-FFF2-40B4-BE49-F238E27FC236}">
                    <a16:creationId xmlns:a16="http://schemas.microsoft.com/office/drawing/2014/main" id="{5F908238-8668-1D40-BB21-26A34D028E16}"/>
                  </a:ext>
                </a:extLst>
              </p:cNvPr>
              <p:cNvSpPr/>
              <p:nvPr/>
            </p:nvSpPr>
            <p:spPr>
              <a:xfrm>
                <a:off x="4606093" y="1539565"/>
                <a:ext cx="4422893" cy="324441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en-US" sz="2000" b="1" i="1" dirty="0">
                    <a:solidFill>
                      <a:schemeClr val="accent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Р</a:t>
                </a:r>
                <a:r>
                  <a:rPr lang="ru-RU" sz="2000" b="1" i="1" dirty="0" err="1">
                    <a:solidFill>
                      <a:schemeClr val="accent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ешение</a:t>
                </a:r>
                <a:endParaRPr lang="ru-RU" sz="2000" b="1" i="1" dirty="0">
                  <a:solidFill>
                    <a:schemeClr val="accent1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just"/>
                <a:r>
                  <a:rPr lang="ru-RU" sz="20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1) </a:t>
                </a:r>
                <a:r>
                  <a:rPr lang="ru-RU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Проведем высоту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𝐵</m:t>
                    </m:r>
                    <m:r>
                      <a:rPr lang="ru-RU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𝑃</m:t>
                    </m:r>
                  </m:oMath>
                </a14:m>
                <a:r>
                  <a:rPr lang="en-US" sz="20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данного параллелограмма и рассмотрим </a:t>
                </a:r>
                <a14:m>
                  <m:oMath xmlns:m="http://schemas.openxmlformats.org/officeDocument/2006/math">
                    <m:r>
                      <a:rPr lang="ru-RU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∆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𝐵𝐷𝑃</m:t>
                    </m:r>
                  </m:oMath>
                </a14:m>
                <a:endParaRPr lang="en-US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just"/>
                <a:r>
                  <a:rPr lang="ru-RU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Он прямоугольный, так как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𝐵𝑃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⊥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𝐴𝐷</m:t>
                    </m:r>
                  </m:oMath>
                </a14:m>
                <a:endParaRPr lang="en-US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just"/>
                <a:r>
                  <a:rPr lang="ru-RU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Теперь находим высоту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𝐵𝑃</m:t>
                    </m:r>
                  </m:oMath>
                </a14:m>
                <a:endParaRPr lang="ru-RU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just"/>
                <a:r>
                  <a:rPr lang="ru-RU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Катет напротив угла </a:t>
                </a:r>
                <a14:m>
                  <m:oMath xmlns:m="http://schemas.openxmlformats.org/officeDocument/2006/math">
                    <m:r>
                      <a:rPr lang="ru-RU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30</m:t>
                    </m:r>
                    <m:r>
                      <a:rPr lang="ru-RU" sz="2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°</m:t>
                    </m:r>
                  </m:oMath>
                </a14:m>
                <a:r>
                  <a:rPr lang="ru-RU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равен половине гипотенузы</a:t>
                </a:r>
              </a:p>
              <a:p>
                <a:pPr algn="just"/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𝐵𝑃</m:t>
                    </m:r>
                    <m:r>
                      <a:rPr lang="ru-RU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=0,5</m:t>
                    </m:r>
                    <m:r>
                      <a:rPr lang="ru-RU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𝐵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𝐷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=0,5∙16=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8</m:t>
                    </m:r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algn="just"/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𝑆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𝐴𝐷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𝐵𝑃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=20∙8=160 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ru-RU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см</m:t>
                        </m:r>
                      </m:e>
                      <m:sup>
                        <m:r>
                          <a:rPr lang="ru-RU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20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en-US" sz="2000" b="0" i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5" name="Прямоугольник 4">
                <a:extLst>
                  <a:ext uri="{FF2B5EF4-FFF2-40B4-BE49-F238E27FC236}">
                    <a16:creationId xmlns:a16="http://schemas.microsoft.com/office/drawing/2014/main" id="{5F908238-8668-1D40-BB21-26A34D028E1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6093" y="1539565"/>
                <a:ext cx="4422893" cy="3244414"/>
              </a:xfrm>
              <a:prstGeom prst="rect">
                <a:avLst/>
              </a:prstGeom>
              <a:blipFill>
                <a:blip r:embed="rId7"/>
                <a:stretch>
                  <a:fillRect l="-1433" t="-1172" r="-1433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id="{26D94C49-AB68-B04F-97BF-813612F27589}"/>
              </a:ext>
            </a:extLst>
          </p:cNvPr>
          <p:cNvCxnSpPr>
            <a:cxnSpLocks/>
          </p:cNvCxnSpPr>
          <p:nvPr/>
        </p:nvCxnSpPr>
        <p:spPr>
          <a:xfrm>
            <a:off x="2466215" y="3321328"/>
            <a:ext cx="1292274" cy="1125337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F3F755BA-03EB-4E4E-BFA1-5C4A9915E3C4}"/>
              </a:ext>
            </a:extLst>
          </p:cNvPr>
          <p:cNvCxnSpPr>
            <a:cxnSpLocks/>
          </p:cNvCxnSpPr>
          <p:nvPr/>
        </p:nvCxnSpPr>
        <p:spPr>
          <a:xfrm flipH="1">
            <a:off x="2431517" y="3321328"/>
            <a:ext cx="34698" cy="1169547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9" name="Прямоугольник 18">
                <a:extLst>
                  <a:ext uri="{FF2B5EF4-FFF2-40B4-BE49-F238E27FC236}">
                    <a16:creationId xmlns:a16="http://schemas.microsoft.com/office/drawing/2014/main" id="{476648F9-ED27-6746-8C1E-484680DB4135}"/>
                  </a:ext>
                </a:extLst>
              </p:cNvPr>
              <p:cNvSpPr/>
              <p:nvPr/>
            </p:nvSpPr>
            <p:spPr>
              <a:xfrm>
                <a:off x="2156964" y="4355930"/>
                <a:ext cx="507960" cy="53860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</m:t>
                      </m:r>
                    </m:oMath>
                  </m:oMathPara>
                </a14:m>
                <a:endParaRPr lang="ru-UZ" dirty="0"/>
              </a:p>
            </p:txBody>
          </p:sp>
        </mc:Choice>
        <mc:Fallback>
          <p:sp>
            <p:nvSpPr>
              <p:cNvPr id="19" name="Прямоугольник 18">
                <a:extLst>
                  <a:ext uri="{FF2B5EF4-FFF2-40B4-BE49-F238E27FC236}">
                    <a16:creationId xmlns:a16="http://schemas.microsoft.com/office/drawing/2014/main" id="{476648F9-ED27-6746-8C1E-484680DB413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6964" y="4355930"/>
                <a:ext cx="507960" cy="53860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Параллелограмм 1">
            <a:extLst>
              <a:ext uri="{FF2B5EF4-FFF2-40B4-BE49-F238E27FC236}">
                <a16:creationId xmlns:a16="http://schemas.microsoft.com/office/drawing/2014/main" id="{336FDB28-B62D-8E4A-A365-C75A1AE0064D}"/>
              </a:ext>
            </a:extLst>
          </p:cNvPr>
          <p:cNvSpPr/>
          <p:nvPr/>
        </p:nvSpPr>
        <p:spPr>
          <a:xfrm>
            <a:off x="1890151" y="3294537"/>
            <a:ext cx="2448272" cy="1152128"/>
          </a:xfrm>
          <a:prstGeom prst="parallelogram">
            <a:avLst>
              <a:gd name="adj" fmla="val 50397"/>
            </a:avLst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UZ"/>
          </a:p>
        </p:txBody>
      </p:sp>
    </p:spTree>
    <p:extLst>
      <p:ext uri="{BB962C8B-B14F-4D97-AF65-F5344CB8AC3E}">
        <p14:creationId xmlns:p14="http://schemas.microsoft.com/office/powerpoint/2010/main" val="252409743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2" descr="C:\Users\Iroda\Downloads\VQpq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2067694"/>
            <a:ext cx="4392488" cy="280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bject 2">
            <a:extLst>
              <a:ext uri="{FF2B5EF4-FFF2-40B4-BE49-F238E27FC236}">
                <a16:creationId xmlns:a16="http://schemas.microsoft.com/office/drawing/2014/main" id="{7FC1F883-1236-4202-BC5C-D62FD599365E}"/>
              </a:ext>
            </a:extLst>
          </p:cNvPr>
          <p:cNvSpPr/>
          <p:nvPr/>
        </p:nvSpPr>
        <p:spPr>
          <a:xfrm>
            <a:off x="0" y="3733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170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одержимое 17">
            <a:extLst>
              <a:ext uri="{FF2B5EF4-FFF2-40B4-BE49-F238E27FC236}">
                <a16:creationId xmlns:a16="http://schemas.microsoft.com/office/drawing/2014/main" id="{4B89BF52-4653-4201-BE3B-EC0C2DD63791}"/>
              </a:ext>
            </a:extLst>
          </p:cNvPr>
          <p:cNvSpPr txBox="1">
            <a:spLocks/>
          </p:cNvSpPr>
          <p:nvPr/>
        </p:nvSpPr>
        <p:spPr>
          <a:xfrm>
            <a:off x="251520" y="111843"/>
            <a:ext cx="8835601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2200" b="0" i="0">
                <a:solidFill>
                  <a:srgbClr val="FEFEFE"/>
                </a:solidFill>
                <a:latin typeface="Arial"/>
                <a:ea typeface="+mn-ea"/>
                <a:cs typeface="Arial"/>
              </a:defRPr>
            </a:lvl1pPr>
            <a:lvl2pPr marL="724883">
              <a:defRPr>
                <a:latin typeface="+mn-lt"/>
                <a:ea typeface="+mn-ea"/>
                <a:cs typeface="+mn-cs"/>
              </a:defRPr>
            </a:lvl2pPr>
            <a:lvl3pPr marL="1449768">
              <a:defRPr>
                <a:latin typeface="+mn-lt"/>
                <a:ea typeface="+mn-ea"/>
                <a:cs typeface="+mn-cs"/>
              </a:defRPr>
            </a:lvl3pPr>
            <a:lvl4pPr marL="2174652">
              <a:defRPr>
                <a:latin typeface="+mn-lt"/>
                <a:ea typeface="+mn-ea"/>
                <a:cs typeface="+mn-cs"/>
              </a:defRPr>
            </a:lvl4pPr>
            <a:lvl5pPr marL="2899537">
              <a:defRPr>
                <a:latin typeface="+mn-lt"/>
                <a:ea typeface="+mn-ea"/>
                <a:cs typeface="+mn-cs"/>
              </a:defRPr>
            </a:lvl5pPr>
            <a:lvl6pPr marL="3624422">
              <a:defRPr>
                <a:latin typeface="+mn-lt"/>
                <a:ea typeface="+mn-ea"/>
                <a:cs typeface="+mn-cs"/>
              </a:defRPr>
            </a:lvl6pPr>
            <a:lvl7pPr marL="4349305">
              <a:defRPr>
                <a:latin typeface="+mn-lt"/>
                <a:ea typeface="+mn-ea"/>
                <a:cs typeface="+mn-cs"/>
              </a:defRPr>
            </a:lvl7pPr>
            <a:lvl8pPr marL="5074190">
              <a:defRPr>
                <a:latin typeface="+mn-lt"/>
                <a:ea typeface="+mn-ea"/>
                <a:cs typeface="+mn-cs"/>
              </a:defRPr>
            </a:lvl8pPr>
            <a:lvl9pPr marL="5799074">
              <a:defRPr>
                <a:latin typeface="+mn-lt"/>
                <a:ea typeface="+mn-ea"/>
                <a:cs typeface="+mn-cs"/>
              </a:defRPr>
            </a:lvl9pPr>
          </a:lstStyle>
          <a:p>
            <a:pPr algn="ctr" defTabSz="914400"/>
            <a:r>
              <a:rPr lang="ru-RU" sz="2800" b="1" kern="0" dirty="0"/>
              <a:t>ЗАДАНИЯ ДЛЯ САМОСТОЯТЕЛЬНОГО РЕШЕНИЯ</a:t>
            </a:r>
          </a:p>
        </p:txBody>
      </p:sp>
      <p:sp>
        <p:nvSpPr>
          <p:cNvPr id="7" name="Объект 2"/>
          <p:cNvSpPr>
            <a:spLocks noGrp="1"/>
          </p:cNvSpPr>
          <p:nvPr>
            <p:ph idx="4294967295"/>
          </p:nvPr>
        </p:nvSpPr>
        <p:spPr>
          <a:xfrm>
            <a:off x="107504" y="843557"/>
            <a:ext cx="8979617" cy="1067326"/>
          </a:xfrm>
          <a:prstGeom prst="rect">
            <a:avLst/>
          </a:prstGeom>
        </p:spPr>
        <p:txBody>
          <a:bodyPr lIns="81643" tIns="40822" rIns="81643" bIns="40822"/>
          <a:lstStyle/>
          <a:p>
            <a:r>
              <a:rPr lang="en-US" sz="3200" b="1" dirty="0"/>
              <a:t> </a:t>
            </a:r>
            <a:r>
              <a:rPr lang="en-US" sz="3200" b="1" i="1" dirty="0"/>
              <a:t> </a:t>
            </a:r>
            <a:r>
              <a:rPr lang="en-US" sz="3200" b="1" dirty="0"/>
              <a:t> </a:t>
            </a:r>
          </a:p>
          <a:p>
            <a:endParaRPr lang="en-US" sz="32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97320" y="915566"/>
            <a:ext cx="879516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Задача №</a:t>
            </a:r>
            <a:r>
              <a:rPr lang="en-US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14, 15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На стр.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109</a:t>
            </a:r>
          </a:p>
        </p:txBody>
      </p:sp>
    </p:spTree>
    <p:extLst>
      <p:ext uri="{BB962C8B-B14F-4D97-AF65-F5344CB8AC3E}">
        <p14:creationId xmlns:p14="http://schemas.microsoft.com/office/powerpoint/2010/main" val="1173143392"/>
      </p:ext>
    </p:extLst>
  </p:cSld>
  <p:clrMapOvr>
    <a:masterClrMapping/>
  </p:clrMapOvr>
  <p:transition spd="slow">
    <p:wip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12368c2cd8a2735ddf2c7012c4124d0e8ed30f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18611</TotalTime>
  <Words>452</Words>
  <Application>Microsoft Macintosh PowerPoint</Application>
  <PresentationFormat>Экран (16:9)</PresentationFormat>
  <Paragraphs>104</Paragraphs>
  <Slides>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Calibri</vt:lpstr>
      <vt:lpstr>Cambria Math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Презентация.cdr</dc:title>
  <dc:creator>Komlov Mirodil</dc:creator>
  <cp:lastModifiedBy>Rano7kh@icloud.com</cp:lastModifiedBy>
  <cp:revision>1400</cp:revision>
  <dcterms:created xsi:type="dcterms:W3CDTF">2020-04-09T07:32:19Z</dcterms:created>
  <dcterms:modified xsi:type="dcterms:W3CDTF">2021-01-30T03:15:27Z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2020-04-09T00:00:00Z</vt:filetime>
  </property>
  <property fmtid="{D5CDD505-2E9C-101B-9397-08002B2CF9AE}" pid="3" name="Creator">
    <vt:lpwstr>CorelDRAW 2019</vt:lpwstr>
  </property>
  <property fmtid="{D5CDD505-2E9C-101B-9397-08002B2CF9AE}" pid="4" name="LastSaved">
    <vt:filetime>2020-04-09T00:00:00Z</vt:filetime>
  </property>
</Properties>
</file>