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306" r:id="rId2"/>
    <p:sldId id="1579" r:id="rId3"/>
    <p:sldId id="1580" r:id="rId4"/>
    <p:sldId id="1581" r:id="rId5"/>
    <p:sldId id="1582" r:id="rId6"/>
    <p:sldId id="1583" r:id="rId7"/>
    <p:sldId id="1584" r:id="rId8"/>
    <p:sldId id="1585" r:id="rId9"/>
    <p:sldId id="1536" r:id="rId10"/>
  </p:sldIdLst>
  <p:sldSz cx="9144000" cy="5143500" type="screen16x9"/>
  <p:notesSz cx="5765800" cy="3244850"/>
  <p:custDataLst>
    <p:tags r:id="rId12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34" autoAdjust="0"/>
    <p:restoredTop sz="94618" autoAdjust="0"/>
  </p:normalViewPr>
  <p:slideViewPr>
    <p:cSldViewPr>
      <p:cViewPr varScale="1">
        <p:scale>
          <a:sx n="139" d="100"/>
          <a:sy n="139" d="100"/>
        </p:scale>
        <p:origin x="432" y="176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46843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2386"/>
            <a:ext cx="9144000" cy="12979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 dirty="0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385647" y="243913"/>
            <a:ext cx="5497998" cy="79377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6533" algn="ctr">
              <a:lnSpc>
                <a:spcPct val="100000"/>
              </a:lnSpc>
              <a:spcBef>
                <a:spcPts val="149"/>
              </a:spcBef>
            </a:pPr>
            <a:r>
              <a:rPr lang="ru-RU" sz="49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lang="en-US" sz="49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7317361" y="3438405"/>
            <a:ext cx="1251662" cy="14040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 dirty="0"/>
          </a:p>
        </p:txBody>
      </p:sp>
      <p:sp>
        <p:nvSpPr>
          <p:cNvPr id="16" name="TextBox 15"/>
          <p:cNvSpPr txBox="1"/>
          <p:nvPr/>
        </p:nvSpPr>
        <p:spPr>
          <a:xfrm>
            <a:off x="897258" y="2057029"/>
            <a:ext cx="712634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ПОНЯТИЕ О ПЛОЩАДИ</a:t>
            </a:r>
          </a:p>
          <a:p>
            <a:pPr marL="20131"/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1837" y="1951950"/>
            <a:ext cx="545421" cy="10756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Прямоугольник 8"/>
          <p:cNvSpPr/>
          <p:nvPr/>
        </p:nvSpPr>
        <p:spPr>
          <a:xfrm>
            <a:off x="351837" y="3197333"/>
            <a:ext cx="545421" cy="10756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624548" y="271423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744" y="298787"/>
            <a:ext cx="1857773" cy="702078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класс</a:t>
            </a:r>
          </a:p>
        </p:txBody>
      </p:sp>
    </p:spTree>
    <p:extLst>
      <p:ext uri="{BB962C8B-B14F-4D97-AF65-F5344CB8AC3E}">
        <p14:creationId xmlns:p14="http://schemas.microsoft.com/office/powerpoint/2010/main" val="40784082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ПОНЯТИЕ О ПЛОЩАДИ</a:t>
            </a:r>
          </a:p>
        </p:txBody>
      </p:sp>
      <p:sp>
        <p:nvSpPr>
          <p:cNvPr id="6" name="Text Box 72">
            <a:extLst>
              <a:ext uri="{FF2B5EF4-FFF2-40B4-BE49-F238E27FC236}">
                <a16:creationId xmlns:a16="http://schemas.microsoft.com/office/drawing/2014/main" id="{15CFF516-0131-9549-9D74-812372525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67" y="843558"/>
            <a:ext cx="8815065" cy="427809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Площадь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— это некая величина, характеризующая геометрическую фигуру, расположенную на плоскости .</a:t>
            </a:r>
          </a:p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Площадь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— это положительное число, которое ставится в соответствие ограниченной плоской фигуре.</a:t>
            </a:r>
          </a:p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Обычно площадь обозначается буквой </a:t>
            </a:r>
            <a:r>
              <a:rPr lang="ru-RU" sz="2800" dirty="0" err="1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alt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96500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ПОНЯТИЕ О ПЛОЩАДИ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12EB18-5E2E-0C44-9B55-1AD18EFAB247}"/>
              </a:ext>
            </a:extLst>
          </p:cNvPr>
          <p:cNvSpPr txBox="1">
            <a:spLocks noChangeArrowheads="1"/>
          </p:cNvSpPr>
          <p:nvPr/>
        </p:nvSpPr>
        <p:spPr>
          <a:xfrm>
            <a:off x="329609" y="915566"/>
            <a:ext cx="8784976" cy="1077218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ru-RU" sz="3200" b="1" i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Свойство 1.</a:t>
            </a:r>
            <a:r>
              <a:rPr lang="ru-RU" sz="32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Равные фигуры имеют равные площади.</a:t>
            </a:r>
          </a:p>
        </p:txBody>
      </p:sp>
      <p:pic>
        <p:nvPicPr>
          <p:cNvPr id="7" name="Picture 5" descr="img4">
            <a:extLst>
              <a:ext uri="{FF2B5EF4-FFF2-40B4-BE49-F238E27FC236}">
                <a16:creationId xmlns:a16="http://schemas.microsoft.com/office/drawing/2014/main" id="{2C75EC30-05C1-6B41-97B2-8EB91F628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177976"/>
            <a:ext cx="3120628" cy="1945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99170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ПОНЯТИЕ О ПЛОЩАДИ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12EB18-5E2E-0C44-9B55-1AD18EFAB247}"/>
              </a:ext>
            </a:extLst>
          </p:cNvPr>
          <p:cNvSpPr txBox="1">
            <a:spLocks noChangeArrowheads="1"/>
          </p:cNvSpPr>
          <p:nvPr/>
        </p:nvSpPr>
        <p:spPr>
          <a:xfrm>
            <a:off x="329609" y="915566"/>
            <a:ext cx="8784976" cy="1077218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ru-RU" sz="3200" b="1" i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Свойство 2.</a:t>
            </a:r>
            <a:r>
              <a:rPr lang="ru-RU" sz="32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Если многоугольник составлен из нескольких многоугольников, то его площадь равна сумме площадей этих многоугольников.</a:t>
            </a:r>
          </a:p>
          <a:p>
            <a:pPr defTabSz="914400"/>
            <a:endParaRPr lang="ru-RU" sz="32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img5">
            <a:extLst>
              <a:ext uri="{FF2B5EF4-FFF2-40B4-BE49-F238E27FC236}">
                <a16:creationId xmlns:a16="http://schemas.microsoft.com/office/drawing/2014/main" id="{1274EDAF-727E-CE43-9F81-1B1F6A3EA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722064"/>
            <a:ext cx="5075237" cy="222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27186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ПОНЯТИЕ О ПЛОЩАДИ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12EB18-5E2E-0C44-9B55-1AD18EFAB247}"/>
              </a:ext>
            </a:extLst>
          </p:cNvPr>
          <p:cNvSpPr txBox="1">
            <a:spLocks noChangeArrowheads="1"/>
          </p:cNvSpPr>
          <p:nvPr/>
        </p:nvSpPr>
        <p:spPr>
          <a:xfrm>
            <a:off x="329609" y="915566"/>
            <a:ext cx="8784976" cy="1077218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ru-RU" sz="3200" b="1" i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Свойство 3.</a:t>
            </a:r>
            <a:r>
              <a:rPr lang="ru-RU" sz="32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Площадь квадрата со стороной, равной единице измерения, равна квадратной единице. </a:t>
            </a:r>
          </a:p>
          <a:p>
            <a:pPr defTabSz="914400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/>
            <a:endParaRPr lang="ru-RU" sz="32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44C60F5-F488-7F43-90FB-0FDD71D9B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856" y="2787774"/>
            <a:ext cx="1943100" cy="1943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DA5B9507-EA1D-1E4C-8821-B32B42DC1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3419" y="3283074"/>
            <a:ext cx="4095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b="1" i="1"/>
              <a:t>а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3379131B-0F1F-AC4F-8DB6-5390040AE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5944" y="2906836"/>
            <a:ext cx="1584325" cy="711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>
                <a:solidFill>
                  <a:schemeClr val="folHlink"/>
                </a:solidFill>
              </a:rPr>
              <a:t>S = a</a:t>
            </a:r>
            <a:r>
              <a:rPr lang="en-US" sz="4000" baseline="30000">
                <a:solidFill>
                  <a:schemeClr val="folHlink"/>
                </a:solidFill>
              </a:rPr>
              <a:t>2</a:t>
            </a:r>
            <a:endParaRPr lang="ru-RU" sz="4000" baseline="3000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1752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A12EB18-5E2E-0C44-9B55-1AD18EFAB247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107504" y="915566"/>
                <a:ext cx="9007081" cy="4032448"/>
              </a:xfrm>
              <a:prstGeom prst="rect">
                <a:avLst/>
              </a:prstGeom>
            </p:spPr>
            <p:txBody>
              <a:bodyPr/>
              <a:lstStyle>
                <a:lvl1pPr marL="0">
                  <a:defRPr>
                    <a:latin typeface="+mn-lt"/>
                    <a:ea typeface="+mn-ea"/>
                    <a:cs typeface="+mn-cs"/>
                  </a:defRPr>
                </a:lvl1pPr>
                <a:lvl2pPr marL="724883">
                  <a:defRPr>
                    <a:latin typeface="+mn-lt"/>
                    <a:ea typeface="+mn-ea"/>
                    <a:cs typeface="+mn-cs"/>
                  </a:defRPr>
                </a:lvl2pPr>
                <a:lvl3pPr marL="1449768">
                  <a:defRPr>
                    <a:latin typeface="+mn-lt"/>
                    <a:ea typeface="+mn-ea"/>
                    <a:cs typeface="+mn-cs"/>
                  </a:defRPr>
                </a:lvl3pPr>
                <a:lvl4pPr marL="2174652">
                  <a:defRPr>
                    <a:latin typeface="+mn-lt"/>
                    <a:ea typeface="+mn-ea"/>
                    <a:cs typeface="+mn-cs"/>
                  </a:defRPr>
                </a:lvl4pPr>
                <a:lvl5pPr marL="2899537">
                  <a:defRPr>
                    <a:latin typeface="+mn-lt"/>
                    <a:ea typeface="+mn-ea"/>
                    <a:cs typeface="+mn-cs"/>
                  </a:defRPr>
                </a:lvl5pPr>
                <a:lvl6pPr marL="3624422">
                  <a:defRPr>
                    <a:latin typeface="+mn-lt"/>
                    <a:ea typeface="+mn-ea"/>
                    <a:cs typeface="+mn-cs"/>
                  </a:defRPr>
                </a:lvl6pPr>
                <a:lvl7pPr marL="4349305">
                  <a:defRPr>
                    <a:latin typeface="+mn-lt"/>
                    <a:ea typeface="+mn-ea"/>
                    <a:cs typeface="+mn-cs"/>
                  </a:defRPr>
                </a:lvl7pPr>
                <a:lvl8pPr marL="5074190">
                  <a:defRPr>
                    <a:latin typeface="+mn-lt"/>
                    <a:ea typeface="+mn-ea"/>
                    <a:cs typeface="+mn-cs"/>
                  </a:defRPr>
                </a:lvl8pPr>
                <a:lvl9pPr marL="5799074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ru-RU" sz="2400" b="1" i="1" kern="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2.</a:t>
                </a:r>
                <a:r>
                  <a:rPr lang="ru-RU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площадь квадрата, если его сторона равна: </a:t>
                </a:r>
              </a:p>
              <a:p>
                <a:pPr defTabSz="914400"/>
                <a:r>
                  <a:rPr lang="ru-RU" sz="2400" b="0" dirty="0"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1,3 см</m:t>
                    </m:r>
                  </m:oMath>
                </a14:m>
                <a:endParaRPr lang="ru-RU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b="0" dirty="0"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2,5 см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defTabSz="914400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defTabSz="914400"/>
                <a:r>
                  <a:rPr lang="ru-RU" sz="2400" dirty="0"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1,3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=1,69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3)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25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32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A12EB18-5E2E-0C44-9B55-1AD18EFAB2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915566"/>
                <a:ext cx="9007081" cy="4032448"/>
              </a:xfrm>
              <a:prstGeom prst="rect">
                <a:avLst/>
              </a:prstGeom>
              <a:blipFill>
                <a:blip r:embed="rId2"/>
                <a:stretch>
                  <a:fillRect l="-1127" t="-125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D34A6E3-8BFB-C841-94D4-8A7B0C1AEC27}"/>
              </a:ext>
            </a:extLst>
          </p:cNvPr>
          <p:cNvSpPr/>
          <p:nvPr/>
        </p:nvSpPr>
        <p:spPr>
          <a:xfrm>
            <a:off x="6804248" y="2283718"/>
            <a:ext cx="136815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7B97DF-1A7B-E64E-BCC5-839569E6C3E9}"/>
                  </a:ext>
                </a:extLst>
              </p:cNvPr>
              <p:cNvSpPr txBox="1"/>
              <p:nvPr/>
            </p:nvSpPr>
            <p:spPr>
              <a:xfrm>
                <a:off x="7338700" y="1858016"/>
                <a:ext cx="29924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7B97DF-1A7B-E64E-BCC5-839569E6C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8700" y="1858016"/>
                <a:ext cx="299248" cy="446276"/>
              </a:xfrm>
              <a:prstGeom prst="rect">
                <a:avLst/>
              </a:prstGeom>
              <a:blipFill>
                <a:blip r:embed="rId3"/>
                <a:stretch>
                  <a:fillRect l="-12000" r="-12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39795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A12EB18-5E2E-0C44-9B55-1AD18EFAB247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107504" y="915566"/>
                <a:ext cx="9007081" cy="4032448"/>
              </a:xfrm>
              <a:prstGeom prst="rect">
                <a:avLst/>
              </a:prstGeom>
            </p:spPr>
            <p:txBody>
              <a:bodyPr/>
              <a:lstStyle>
                <a:lvl1pPr marL="0">
                  <a:defRPr>
                    <a:latin typeface="+mn-lt"/>
                    <a:ea typeface="+mn-ea"/>
                    <a:cs typeface="+mn-cs"/>
                  </a:defRPr>
                </a:lvl1pPr>
                <a:lvl2pPr marL="724883">
                  <a:defRPr>
                    <a:latin typeface="+mn-lt"/>
                    <a:ea typeface="+mn-ea"/>
                    <a:cs typeface="+mn-cs"/>
                  </a:defRPr>
                </a:lvl2pPr>
                <a:lvl3pPr marL="1449768">
                  <a:defRPr>
                    <a:latin typeface="+mn-lt"/>
                    <a:ea typeface="+mn-ea"/>
                    <a:cs typeface="+mn-cs"/>
                  </a:defRPr>
                </a:lvl3pPr>
                <a:lvl4pPr marL="2174652">
                  <a:defRPr>
                    <a:latin typeface="+mn-lt"/>
                    <a:ea typeface="+mn-ea"/>
                    <a:cs typeface="+mn-cs"/>
                  </a:defRPr>
                </a:lvl4pPr>
                <a:lvl5pPr marL="2899537">
                  <a:defRPr>
                    <a:latin typeface="+mn-lt"/>
                    <a:ea typeface="+mn-ea"/>
                    <a:cs typeface="+mn-cs"/>
                  </a:defRPr>
                </a:lvl5pPr>
                <a:lvl6pPr marL="3624422">
                  <a:defRPr>
                    <a:latin typeface="+mn-lt"/>
                    <a:ea typeface="+mn-ea"/>
                    <a:cs typeface="+mn-cs"/>
                  </a:defRPr>
                </a:lvl6pPr>
                <a:lvl7pPr marL="4349305">
                  <a:defRPr>
                    <a:latin typeface="+mn-lt"/>
                    <a:ea typeface="+mn-ea"/>
                    <a:cs typeface="+mn-cs"/>
                  </a:defRPr>
                </a:lvl7pPr>
                <a:lvl8pPr marL="5074190">
                  <a:defRPr>
                    <a:latin typeface="+mn-lt"/>
                    <a:ea typeface="+mn-ea"/>
                    <a:cs typeface="+mn-cs"/>
                  </a:defRPr>
                </a:lvl8pPr>
                <a:lvl9pPr marL="5799074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ru-RU" sz="2400" b="1" i="1" kern="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3.</a:t>
                </a:r>
                <a:r>
                  <a:rPr lang="ru-RU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сторону квадрата, если его </a:t>
                </a:r>
                <a:r>
                  <a:rPr lang="ru-RU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площвдь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равна: </a:t>
                </a:r>
              </a:p>
              <a:p>
                <a:pPr defTabSz="914400"/>
                <a:r>
                  <a:rPr lang="ru-RU" sz="2400" dirty="0"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дм</m:t>
                        </m:r>
                      </m:e>
                      <m:sup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b="0" dirty="0"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b="0" dirty="0">
                    <a:cs typeface="Arial" panose="020B0604020202020204" pitchFamily="34" charset="0"/>
                  </a:rPr>
                  <a:t>3) </a:t>
                </a:r>
                <a:r>
                  <a:rPr lang="ru-RU" sz="24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121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5) </a:t>
                </a:r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0,64</m:t>
                    </m:r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дм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defTabSz="914400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</m:ra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defTabSz="914400"/>
                <a:r>
                  <a:rPr lang="ru-RU" sz="2400" dirty="0">
                    <a:cs typeface="Arial" panose="020B0604020202020204" pitchFamily="34" charset="0"/>
                  </a:rPr>
                  <a:t>1)</a:t>
                </a:r>
                <a:r>
                  <a:rPr lang="en-US" sz="2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дм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121</m:t>
                        </m:r>
                      </m:e>
                    </m:rad>
                    <m:r>
                      <a:rPr 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=11 см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5)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0,64</m:t>
                        </m:r>
                      </m:e>
                    </m:rad>
                    <m:r>
                      <a:rPr 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=0,8 дм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defTabSz="914400"/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32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A12EB18-5E2E-0C44-9B55-1AD18EFAB2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915566"/>
                <a:ext cx="9007081" cy="4032448"/>
              </a:xfrm>
              <a:prstGeom prst="rect">
                <a:avLst/>
              </a:prstGeom>
              <a:blipFill>
                <a:blip r:embed="rId2"/>
                <a:stretch>
                  <a:fillRect l="-1127" t="-125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D34A6E3-8BFB-C841-94D4-8A7B0C1AEC27}"/>
              </a:ext>
            </a:extLst>
          </p:cNvPr>
          <p:cNvSpPr/>
          <p:nvPr/>
        </p:nvSpPr>
        <p:spPr>
          <a:xfrm>
            <a:off x="6804248" y="2283718"/>
            <a:ext cx="136815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7B97DF-1A7B-E64E-BCC5-839569E6C3E9}"/>
                  </a:ext>
                </a:extLst>
              </p:cNvPr>
              <p:cNvSpPr txBox="1"/>
              <p:nvPr/>
            </p:nvSpPr>
            <p:spPr>
              <a:xfrm>
                <a:off x="7338700" y="1858016"/>
                <a:ext cx="29924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7B97DF-1A7B-E64E-BCC5-839569E6C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8700" y="1858016"/>
                <a:ext cx="299248" cy="446276"/>
              </a:xfrm>
              <a:prstGeom prst="rect">
                <a:avLst/>
              </a:prstGeom>
              <a:blipFill>
                <a:blip r:embed="rId3"/>
                <a:stretch>
                  <a:fillRect l="-12000" r="-12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92367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A12EB18-5E2E-0C44-9B55-1AD18EFAB247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107504" y="915566"/>
                <a:ext cx="9007081" cy="4032448"/>
              </a:xfrm>
              <a:prstGeom prst="rect">
                <a:avLst/>
              </a:prstGeom>
            </p:spPr>
            <p:txBody>
              <a:bodyPr/>
              <a:lstStyle>
                <a:lvl1pPr marL="0">
                  <a:defRPr>
                    <a:latin typeface="+mn-lt"/>
                    <a:ea typeface="+mn-ea"/>
                    <a:cs typeface="+mn-cs"/>
                  </a:defRPr>
                </a:lvl1pPr>
                <a:lvl2pPr marL="724883">
                  <a:defRPr>
                    <a:latin typeface="+mn-lt"/>
                    <a:ea typeface="+mn-ea"/>
                    <a:cs typeface="+mn-cs"/>
                  </a:defRPr>
                </a:lvl2pPr>
                <a:lvl3pPr marL="1449768">
                  <a:defRPr>
                    <a:latin typeface="+mn-lt"/>
                    <a:ea typeface="+mn-ea"/>
                    <a:cs typeface="+mn-cs"/>
                  </a:defRPr>
                </a:lvl3pPr>
                <a:lvl4pPr marL="2174652">
                  <a:defRPr>
                    <a:latin typeface="+mn-lt"/>
                    <a:ea typeface="+mn-ea"/>
                    <a:cs typeface="+mn-cs"/>
                  </a:defRPr>
                </a:lvl4pPr>
                <a:lvl5pPr marL="2899537">
                  <a:defRPr>
                    <a:latin typeface="+mn-lt"/>
                    <a:ea typeface="+mn-ea"/>
                    <a:cs typeface="+mn-cs"/>
                  </a:defRPr>
                </a:lvl5pPr>
                <a:lvl6pPr marL="3624422">
                  <a:defRPr>
                    <a:latin typeface="+mn-lt"/>
                    <a:ea typeface="+mn-ea"/>
                    <a:cs typeface="+mn-cs"/>
                  </a:defRPr>
                </a:lvl6pPr>
                <a:lvl7pPr marL="4349305">
                  <a:defRPr>
                    <a:latin typeface="+mn-lt"/>
                    <a:ea typeface="+mn-ea"/>
                    <a:cs typeface="+mn-cs"/>
                  </a:defRPr>
                </a:lvl7pPr>
                <a:lvl8pPr marL="5074190">
                  <a:defRPr>
                    <a:latin typeface="+mn-lt"/>
                    <a:ea typeface="+mn-ea"/>
                    <a:cs typeface="+mn-cs"/>
                  </a:defRPr>
                </a:lvl8pPr>
                <a:lvl9pPr marL="5799074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ru-RU" sz="2400" b="1" i="1" kern="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4.</a:t>
                </a:r>
                <a:r>
                  <a:rPr lang="ru-RU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площадь квадрата, периметр которого равен периметру прямоугольника со сторонами 54 см и 42 см. </a:t>
                </a:r>
                <a:endParaRPr lang="ru-RU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</a:p>
              <a:p>
                <a:pPr defTabSz="914400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=54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см, </m:t>
                    </m:r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defTabSz="914400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=42 с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defTabSz="914400"/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defTabSz="914400"/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=?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defTabSz="914400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32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A12EB18-5E2E-0C44-9B55-1AD18EFAB2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915566"/>
                <a:ext cx="9007081" cy="4032448"/>
              </a:xfrm>
              <a:prstGeom prst="rect">
                <a:avLst/>
              </a:prstGeom>
              <a:blipFill>
                <a:blip r:embed="rId2"/>
                <a:stretch>
                  <a:fillRect l="-1127" t="-125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D34A6E3-8BFB-C841-94D4-8A7B0C1AEC27}"/>
              </a:ext>
            </a:extLst>
          </p:cNvPr>
          <p:cNvSpPr/>
          <p:nvPr/>
        </p:nvSpPr>
        <p:spPr>
          <a:xfrm>
            <a:off x="6588224" y="2211710"/>
            <a:ext cx="2232248" cy="122413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7B97DF-1A7B-E64E-BCC5-839569E6C3E9}"/>
                  </a:ext>
                </a:extLst>
              </p:cNvPr>
              <p:cNvSpPr txBox="1"/>
              <p:nvPr/>
            </p:nvSpPr>
            <p:spPr>
              <a:xfrm>
                <a:off x="7477108" y="1750572"/>
                <a:ext cx="29924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7B97DF-1A7B-E64E-BCC5-839569E6C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7108" y="1750572"/>
                <a:ext cx="299248" cy="446276"/>
              </a:xfrm>
              <a:prstGeom prst="rect">
                <a:avLst/>
              </a:prstGeom>
              <a:blipFill>
                <a:blip r:embed="rId3"/>
                <a:stretch>
                  <a:fillRect l="-16000" r="-12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D63C00C-BDBA-A643-A9F9-71FC14817A8F}"/>
                  </a:ext>
                </a:extLst>
              </p:cNvPr>
              <p:cNvSpPr txBox="1"/>
              <p:nvPr/>
            </p:nvSpPr>
            <p:spPr>
              <a:xfrm>
                <a:off x="6228184" y="2598698"/>
                <a:ext cx="29187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D63C00C-BDBA-A643-A9F9-71FC14817A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4" y="2598698"/>
                <a:ext cx="291875" cy="446276"/>
              </a:xfrm>
              <a:prstGeom prst="rect">
                <a:avLst/>
              </a:prstGeom>
              <a:blipFill>
                <a:blip r:embed="rId4"/>
                <a:stretch>
                  <a:fillRect l="-29167" r="-25000" b="-270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F7C1F39-51EC-4C42-9674-3F01400E836A}"/>
              </a:ext>
            </a:extLst>
          </p:cNvPr>
          <p:cNvSpPr/>
          <p:nvPr/>
        </p:nvSpPr>
        <p:spPr>
          <a:xfrm>
            <a:off x="7573828" y="3650418"/>
            <a:ext cx="1242036" cy="116451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846B80C-8F36-FA4E-8577-7ED8FA19A1E6}"/>
                  </a:ext>
                </a:extLst>
              </p:cNvPr>
              <p:cNvSpPr txBox="1"/>
              <p:nvPr/>
            </p:nvSpPr>
            <p:spPr>
              <a:xfrm>
                <a:off x="7573828" y="2572400"/>
                <a:ext cx="438197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846B80C-8F36-FA4E-8577-7ED8FA19A1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3828" y="2572400"/>
                <a:ext cx="438197" cy="446276"/>
              </a:xfrm>
              <a:prstGeom prst="rect">
                <a:avLst/>
              </a:prstGeom>
              <a:blipFill>
                <a:blip r:embed="rId5"/>
                <a:stretch>
                  <a:fillRect l="-20000" r="-8571" b="-1388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7576F7-0FB7-D447-8580-F0FEBDA69A0A}"/>
                  </a:ext>
                </a:extLst>
              </p:cNvPr>
              <p:cNvSpPr txBox="1"/>
              <p:nvPr/>
            </p:nvSpPr>
            <p:spPr>
              <a:xfrm>
                <a:off x="7975747" y="3959736"/>
                <a:ext cx="446789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7576F7-0FB7-D447-8580-F0FEBDA69A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5747" y="3959736"/>
                <a:ext cx="446789" cy="446276"/>
              </a:xfrm>
              <a:prstGeom prst="rect">
                <a:avLst/>
              </a:prstGeom>
              <a:blipFill>
                <a:blip r:embed="rId6"/>
                <a:stretch>
                  <a:fillRect l="-16216" r="-5405" b="-1111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13FBF1B8-1E63-D64F-807A-4F2AF2E96D7D}"/>
                  </a:ext>
                </a:extLst>
              </p:cNvPr>
              <p:cNvSpPr/>
              <p:nvPr/>
            </p:nvSpPr>
            <p:spPr>
              <a:xfrm>
                <a:off x="1955931" y="2418511"/>
                <a:ext cx="4045466" cy="20921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 </a:t>
                </a:r>
              </a:p>
              <a:p>
                <a:pPr defTabSz="914400"/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54+42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2 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defTabSz="914400"/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=192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</a:p>
              <a:p>
                <a:pPr defTabSz="914400"/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UZ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192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=48</m:t>
                    </m:r>
                  </m:oMath>
                </a14:m>
                <a:endParaRPr lang="en-US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48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=2304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13FBF1B8-1E63-D64F-807A-4F2AF2E96D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5931" y="2418511"/>
                <a:ext cx="4045466" cy="2092176"/>
              </a:xfrm>
              <a:prstGeom prst="rect">
                <a:avLst/>
              </a:prstGeom>
              <a:blipFill>
                <a:blip r:embed="rId7"/>
                <a:stretch>
                  <a:fillRect l="-2508" t="-241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55219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067694"/>
            <a:ext cx="439248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320" y="915566"/>
            <a:ext cx="8795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(2,4), 3 (2,4)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На стр.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103</a:t>
            </a: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18515</TotalTime>
  <Words>304</Words>
  <Application>Microsoft Macintosh PowerPoint</Application>
  <PresentationFormat>Экран (16:9)</PresentationFormat>
  <Paragraphs>64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1389</cp:revision>
  <dcterms:created xsi:type="dcterms:W3CDTF">2020-04-09T07:32:19Z</dcterms:created>
  <dcterms:modified xsi:type="dcterms:W3CDTF">2021-01-30T01:36:18Z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