
<file path=[Content_Types].xml><?xml version="1.0" encoding="utf-8"?>
<Types xmlns="http://schemas.openxmlformats.org/package/2006/content-types">
  <Default Extension="emf" ContentType="image/x-emf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306" r:id="rId2"/>
    <p:sldId id="1578" r:id="rId3"/>
    <p:sldId id="1579" r:id="rId4"/>
    <p:sldId id="1576" r:id="rId5"/>
    <p:sldId id="1577" r:id="rId6"/>
    <p:sldId id="1580" r:id="rId7"/>
    <p:sldId id="1581" r:id="rId8"/>
    <p:sldId id="1536" r:id="rId9"/>
  </p:sldIdLst>
  <p:sldSz cx="9144000" cy="5143500" type="screen16x9"/>
  <p:notesSz cx="5765800" cy="3244850"/>
  <p:custDataLst>
    <p:tags r:id="rId11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18" autoAdjust="0"/>
    <p:restoredTop sz="94618" autoAdjust="0"/>
  </p:normalViewPr>
  <p:slideViewPr>
    <p:cSldViewPr>
      <p:cViewPr varScale="1">
        <p:scale>
          <a:sx n="139" d="100"/>
          <a:sy n="139" d="100"/>
        </p:scale>
        <p:origin x="432" y="176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31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46843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386"/>
            <a:ext cx="9144000" cy="12979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19" dirty="0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385647" y="243913"/>
            <a:ext cx="5497998" cy="79377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16533" algn="ctr">
              <a:lnSpc>
                <a:spcPct val="100000"/>
              </a:lnSpc>
              <a:spcBef>
                <a:spcPts val="149"/>
              </a:spcBef>
            </a:pPr>
            <a:r>
              <a:rPr lang="ru-RU" sz="49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lang="en-US" sz="49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7317361" y="3438405"/>
            <a:ext cx="1251662" cy="14040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38" dirty="0"/>
          </a:p>
        </p:txBody>
      </p:sp>
      <p:sp>
        <p:nvSpPr>
          <p:cNvPr id="16" name="TextBox 15"/>
          <p:cNvSpPr txBox="1"/>
          <p:nvPr/>
        </p:nvSpPr>
        <p:spPr>
          <a:xfrm>
            <a:off x="897258" y="2057029"/>
            <a:ext cx="7126344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31"/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ПРАКТИЧЕСКИЕ ЗАДАНИЯ И ПРИМЕНЕНИЯ</a:t>
            </a:r>
          </a:p>
          <a:p>
            <a:pPr marL="20131"/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1837" y="1951950"/>
            <a:ext cx="545421" cy="10756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9" name="Прямоугольник 8"/>
          <p:cNvSpPr/>
          <p:nvPr/>
        </p:nvSpPr>
        <p:spPr>
          <a:xfrm>
            <a:off x="351837" y="3197333"/>
            <a:ext cx="545421" cy="10756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624548" y="271423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5744" y="298787"/>
            <a:ext cx="1857773" cy="702078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40784082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САМОСТОЯТЕЛЬНОЙ РАБОТЫ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467" y="843558"/>
                <a:ext cx="8815065" cy="3922228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Задание 8 (стр. 92).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Даны 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acc>
                      <m:accPr>
                        <m:chr m:val="⃗"/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</m:t>
                    </m:r>
                    <m:acc>
                      <m:accPr>
                        <m:chr m:val="⃗"/>
                        <m:ctrlP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𝑗</m:t>
                        </m:r>
                      </m:e>
                    </m:acc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acc>
                      <m:accPr>
                        <m:chr m:val="⃗"/>
                        <m:ctrlP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𝑗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координаты вектора:</a:t>
                </a: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acc>
                      <m:accPr>
                        <m:chr m:val="⃗"/>
                        <m:ctrlP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en-US" altLang="ru-UZ" sz="20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−5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en-US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en-US" altLang="ru-UZ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altLang="ru-UZ" sz="2000" dirty="0">
                    <a:cs typeface="Arial" panose="020B0604020202020204" pitchFamily="34" charset="0"/>
                  </a:rPr>
                  <a:t>1)</a:t>
                </a:r>
                <a:r>
                  <a:rPr lang="ru-RU" altLang="ru-UZ" sz="2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d>
                      <m:dPr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acc>
                          <m:accPr>
                            <m:chr m:val="⃗"/>
                            <m:ctrlP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e>
                        </m:acc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  <m:acc>
                          <m:accPr>
                            <m:chr m:val="⃗"/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𝑗</m:t>
                            </m:r>
                          </m:e>
                        </m:acc>
                      </m:e>
                    </m:d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d>
                      <m:dPr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acc>
                          <m:accPr>
                            <m:chr m:val="⃗"/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𝑗</m:t>
                            </m:r>
                          </m:e>
                        </m:acc>
                      </m:e>
                    </m:d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𝑗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𝑗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𝑗</m:t>
                        </m:r>
                      </m:e>
                    </m:acc>
                  </m:oMath>
                </a14:m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=(−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;−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acc>
                          <m:accPr>
                            <m:chr m:val="⃗"/>
                            <m:ctrlP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e>
                        </m:acc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  <m:acc>
                          <m:accPr>
                            <m:chr m:val="⃗"/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𝑗</m:t>
                            </m:r>
                          </m:e>
                        </m:acc>
                      </m:e>
                    </m:d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−5</m:t>
                    </m:r>
                    <m:d>
                      <m:dPr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acc>
                          <m:accPr>
                            <m:chr m:val="⃗"/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𝑗</m:t>
                            </m:r>
                          </m:e>
                        </m:acc>
                      </m:e>
                    </m:d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𝑗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−10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𝑗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−13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𝑗</m:t>
                        </m:r>
                      </m:e>
                    </m:acc>
                  </m:oMath>
                </a14:m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=(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−13</m:t>
                    </m:r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467" y="843558"/>
                <a:ext cx="8815065" cy="3922228"/>
              </a:xfrm>
              <a:prstGeom prst="rect">
                <a:avLst/>
              </a:prstGeom>
              <a:blipFill>
                <a:blip r:embed="rId2"/>
                <a:stretch>
                  <a:fillRect l="-718" t="-645" r="-575" b="-64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87796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САМОСТОЯТЕЛЬНОЙ РАБОТЫ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467" y="843558"/>
                <a:ext cx="8815065" cy="398814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Задание 9 (стр. 92).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Даны 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e>
                    </m:acc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acc>
                      <m:accPr>
                        <m:chr m:val="⃗"/>
                        <m:ctrlP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𝑗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координаты вектора:</a:t>
                </a: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</m:t>
                    </m:r>
                    <m:acc>
                      <m:accPr>
                        <m:chr m:val="⃗"/>
                        <m:ctrlP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en-US" altLang="ru-UZ" sz="20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en-US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en-US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en-US" altLang="ru-UZ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altLang="ru-UZ" sz="2000" dirty="0">
                    <a:cs typeface="Arial" panose="020B0604020202020204" pitchFamily="34" charset="0"/>
                  </a:rPr>
                  <a:t>1)</a:t>
                </a:r>
                <a:r>
                  <a:rPr lang="ru-RU" altLang="ru-UZ" sz="2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</m:t>
                    </m:r>
                    <m:d>
                      <m:dPr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  <m:acc>
                          <m:accPr>
                            <m:chr m:val="⃗"/>
                            <m:ctrlP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e>
                        </m:acc>
                      </m:e>
                    </m:d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d>
                      <m:dPr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acc>
                          <m:accPr>
                            <m:chr m:val="⃗"/>
                            <m:ctrlP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e>
                        </m:acc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acc>
                          <m:accPr>
                            <m:chr m:val="⃗"/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𝑗</m:t>
                            </m:r>
                          </m:e>
                        </m:acc>
                      </m:e>
                    </m:d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e>
                    </m:acc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e>
                    </m:acc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𝑗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𝑗</m:t>
                        </m:r>
                      </m:e>
                    </m:acc>
                  </m:oMath>
                </a14:m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=(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d>
                      <m:dPr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  <m:acc>
                          <m:accPr>
                            <m:chr m:val="⃗"/>
                            <m:ctrlP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e>
                        </m:acc>
                      </m:e>
                    </m:d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d>
                      <m:dPr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acc>
                          <m:accPr>
                            <m:chr m:val="⃗"/>
                            <m:ctrlP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e>
                        </m:acc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acc>
                          <m:accPr>
                            <m:chr m:val="⃗"/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𝑗</m:t>
                            </m:r>
                          </m:e>
                        </m:acc>
                      </m:e>
                    </m:d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ru-RU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𝑗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𝑗</m:t>
                        </m:r>
                      </m:e>
                    </m:acc>
                  </m:oMath>
                </a14:m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=(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</m:t>
                    </m:r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467" y="843558"/>
                <a:ext cx="8815065" cy="3988143"/>
              </a:xfrm>
              <a:prstGeom prst="rect">
                <a:avLst/>
              </a:prstGeom>
              <a:blipFill>
                <a:blip r:embed="rId2"/>
                <a:stretch>
                  <a:fillRect l="-718" t="-635" r="-57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99650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98127" y="267494"/>
            <a:ext cx="883560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400" b="1" kern="0" dirty="0"/>
              <a:t>ЗАДАЧИ НА ПРАКТИЧЕСКИЕ ПРИМЕНЕНИЯ ВЕКТОРОВ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467" y="843558"/>
                <a:ext cx="8815065" cy="4681666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1. 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Парашютист спускался на землю со скоростью </a:t>
                </a:r>
                <a14:m>
                  <m:oMath xmlns:m="http://schemas.openxmlformats.org/officeDocument/2006/math"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ru-RU" altLang="ru-UZ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м/с,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а порывом ветра его начинает относить в сторону со скоростью </a:t>
                </a:r>
                <a14:m>
                  <m:oMath xmlns:m="http://schemas.openxmlformats.org/officeDocument/2006/math"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ad>
                      <m:radPr>
                        <m:degHide m:val="on"/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rad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м/с. Под каким углом к вертикали спускается парашютист. </a:t>
                </a:r>
              </a:p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algn="just"/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Пусть парашютист находится в точке </a:t>
                </a:r>
                <a14:m>
                  <m:oMath xmlns:m="http://schemas.openxmlformats.org/officeDocument/2006/math"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Равнодействующая сила тяжести </a:t>
                </a:r>
                <a14:m>
                  <m:oMath xmlns:m="http://schemas.openxmlformats.org/officeDocument/2006/math">
                    <m:r>
                      <a:rPr lang="ru-RU" altLang="ru-UZ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ru-RU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𝐵𝐴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</a:p>
              <a:p>
                <a:pPr algn="just"/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сила ветра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С</m:t>
                            </m:r>
                          </m:e>
                        </m:acc>
                      </m:e>
                    </m:d>
                    <m:r>
                      <a:rPr lang="ru-RU" altLang="ru-UZ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есть 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𝐵𝐷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altLang="ru-UZ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𝐵𝐶𝐷</m:t>
                    </m:r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прямоугольник, </a:t>
                </a:r>
                <a14:m>
                  <m:oMath xmlns:m="http://schemas.openxmlformats.org/officeDocument/2006/math"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вертикаль. </a:t>
                </a:r>
              </a:p>
              <a:p>
                <a:pPr algn="just"/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Следовательно, надо найти значение угла </a:t>
                </a:r>
                <a14:m>
                  <m:oMath xmlns:m="http://schemas.openxmlformats.org/officeDocument/2006/math"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𝐷𝐵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𝐵𝐶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𝐴𝐷</m:t>
                        </m:r>
                      </m:e>
                    </m:acc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UZ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(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– прямоугольник </a:t>
                </a:r>
                <a14:m>
                  <m:oMath xmlns:m="http://schemas.openxmlformats.org/officeDocument/2006/math"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=90°)). </m:t>
                    </m:r>
                  </m:oMath>
                </a14:m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теореме Пифагора: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𝐵𝐷</m:t>
                        </m:r>
                      </m:e>
                      <m:sup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𝐴𝐷</m:t>
                        </m:r>
                      </m:e>
                      <m:sup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  <m:sup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𝐴𝐷</m:t>
                            </m:r>
                          </m:e>
                          <m:sup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𝐴𝐵</m:t>
                            </m:r>
                          </m:e>
                          <m:sup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altLang="ru-UZ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(3</m:t>
                            </m:r>
                            <m:rad>
                              <m:radPr>
                                <m:degHide m:val="on"/>
                                <m:ctrlPr>
                                  <a:rPr lang="en-US" altLang="ru-UZ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ru-UZ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e>
                            </m:rad>
                            <m:r>
                              <a:rPr lang="en-US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US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</m:t>
                    </m:r>
                  </m:oMath>
                </a14:m>
                <a:r>
                  <a:rPr lang="en-US" altLang="ru-UZ" sz="20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с</a:t>
                </a:r>
                <a:r>
                  <a:rPr lang="ru-RU" altLang="ru-UZ" sz="20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endParaRPr lang="en-US" altLang="ru-UZ" sz="20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467" y="843558"/>
                <a:ext cx="8815065" cy="4681666"/>
              </a:xfrm>
              <a:prstGeom prst="rect">
                <a:avLst/>
              </a:prstGeom>
              <a:blipFill>
                <a:blip r:embed="rId2"/>
                <a:stretch>
                  <a:fillRect l="-718" t="-813" r="-57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130E314-343D-5F41-A6A6-A2FFF7CDF1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208" y="1851670"/>
            <a:ext cx="2374900" cy="191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9249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98127" y="267494"/>
            <a:ext cx="883560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400" b="1" kern="0" dirty="0"/>
              <a:t>ЗАДАЧИ НА ПРАКТИЧЕСКИЕ ПРИМЕНЕНИЯ ВЕКТОРОВ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467" y="843558"/>
                <a:ext cx="8815065" cy="2375971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В треугольник </a:t>
                </a:r>
                <a14:m>
                  <m:oMath xmlns:m="http://schemas.openxmlformats.org/officeDocument/2006/math"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𝐴𝐵𝐷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катет </a:t>
                </a:r>
                <a14:m>
                  <m:oMath xmlns:m="http://schemas.openxmlformats.org/officeDocument/2006/math"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3см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в 2 раза меньше гипотенузы </a:t>
                </a:r>
                <a14:m>
                  <m:oMath xmlns:m="http://schemas.openxmlformats.org/officeDocument/2006/math"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см. </m:t>
                    </m:r>
                  </m:oMath>
                </a14:m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Следовательно, </a:t>
                </a:r>
                <a14:m>
                  <m:oMath xmlns:m="http://schemas.openxmlformats.org/officeDocument/2006/math"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UZ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по свойству катета, лежащего против угла </a:t>
                </a:r>
                <a14:m>
                  <m:oMath xmlns:m="http://schemas.openxmlformats.org/officeDocument/2006/math"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30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в прямоугольном треугольнике </a:t>
                </a:r>
                <a14:m>
                  <m:oMath xmlns:m="http://schemas.openxmlformats.org/officeDocument/2006/math">
                    <m:r>
                      <a:rPr lang="ru-RU" altLang="ru-UZ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𝐷𝐵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30</m:t>
                    </m:r>
                    <m:r>
                      <a:rPr lang="ru-RU" altLang="ru-UZ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  <m:r>
                      <a:rPr lang="en-US" altLang="ru-UZ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или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ru-UZ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sin</m:t>
                    </m:r>
                    <m:r>
                      <a:rPr lang="ru-RU" altLang="ru-UZ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ru-RU" altLang="ru-UZ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altLang="ru-UZ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𝐷𝐵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altLang="ru-UZ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num>
                      <m:den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𝐷𝐵</m:t>
                        </m:r>
                      </m:den>
                    </m:f>
                    <m:r>
                      <a:rPr lang="en-US" altLang="ru-UZ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=0,5</m:t>
                    </m:r>
                  </m:oMath>
                </a14:m>
                <a:endParaRPr lang="en-US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ru-RU" altLang="ru-UZ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ru-RU" altLang="ru-UZ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r>
                      <a:rPr lang="en-US" altLang="ru-UZ" sz="20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𝑫𝑩</m:t>
                    </m:r>
                    <m:r>
                      <a:rPr lang="en-US" altLang="ru-UZ" sz="20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altLang="ru-UZ" sz="20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𝟑𝟎</m:t>
                    </m:r>
                    <m:r>
                      <a:rPr lang="ru-RU" altLang="ru-UZ" sz="20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467" y="843558"/>
                <a:ext cx="8815065" cy="2375971"/>
              </a:xfrm>
              <a:prstGeom prst="rect">
                <a:avLst/>
              </a:prstGeom>
              <a:blipFill>
                <a:blip r:embed="rId2"/>
                <a:stretch>
                  <a:fillRect l="-718" t="-1596" r="-57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130E314-343D-5F41-A6A6-A2FFF7CDF1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208" y="1851670"/>
            <a:ext cx="2374900" cy="191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5235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98127" y="267494"/>
            <a:ext cx="883560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400" b="1" kern="0" dirty="0"/>
              <a:t>ЗАДАЧИ НА ПРАКТИЧЕСКИЕ ПРИМЕНЕНИЯ ВЕКТОРОВ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467" y="843558"/>
                <a:ext cx="8815065" cy="31879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2. 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 наклонной плоскости лежит груз </a:t>
                </a:r>
                <a14:m>
                  <m:oMath xmlns:m="http://schemas.openxmlformats.org/officeDocument/2006/math"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 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Найти скатывающую силу и силу давления на наклонную плоскость,  если угол наклона плоскости к горизонту равен </a:t>
                </a:r>
                <a14:m>
                  <m:oMath xmlns:m="http://schemas.openxmlformats.org/officeDocument/2006/math"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30</m:t>
                    </m:r>
                    <m:r>
                      <a:rPr lang="ru-RU" altLang="ru-UZ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/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algn="just"/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Дано: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 </m:t>
                    </m:r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altLang="ru-UZ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30</m:t>
                    </m:r>
                    <m:r>
                      <a:rPr lang="ru-RU" altLang="ru-UZ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ru-RU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к. </m:t>
                        </m:r>
                      </m:sub>
                    </m:sSub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давл. </m:t>
                        </m:r>
                      </m:sub>
                    </m:sSub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=?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467" y="843558"/>
                <a:ext cx="8815065" cy="3187989"/>
              </a:xfrm>
              <a:prstGeom prst="rect">
                <a:avLst/>
              </a:prstGeom>
              <a:blipFill>
                <a:blip r:embed="rId2"/>
                <a:stretch>
                  <a:fillRect l="-718" t="-1190" r="-57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74B5113-A7D5-C04A-B335-29DD21B4C3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208" y="1981170"/>
            <a:ext cx="2408268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0312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98127" y="267494"/>
            <a:ext cx="883560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400" b="1" kern="0" dirty="0"/>
              <a:t>ЗАДАЧИ НА ПРАКТИЧЕСКИЕ ПРИМЕНЕНИЯ ВЕКТОРОВ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467" y="843558"/>
                <a:ext cx="8815065" cy="201574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algn="just"/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1) Разложим силу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</m:acc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 две силы: направление скатывающей силы параллельно, направление давления перпендикулярно наклонной плоскости. </a:t>
                </a:r>
              </a:p>
              <a:p>
                <a:pPr algn="just"/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2) Строим параллелограмм, его диагонали – 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𝑂𝑃</m:t>
                        </m:r>
                      </m:e>
                    </m:acc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467" y="843558"/>
                <a:ext cx="8815065" cy="2015745"/>
              </a:xfrm>
              <a:prstGeom prst="rect">
                <a:avLst/>
              </a:prstGeom>
              <a:blipFill>
                <a:blip r:embed="rId2"/>
                <a:stretch>
                  <a:fillRect l="-718" t="-1875" r="-57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74B5113-A7D5-C04A-B335-29DD21B4C3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311" y="2895196"/>
            <a:ext cx="2408268" cy="201622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1BB13D6F-B668-D349-BC19-8C353FD729D6}"/>
                  </a:ext>
                </a:extLst>
              </p:cNvPr>
              <p:cNvSpPr/>
              <p:nvPr/>
            </p:nvSpPr>
            <p:spPr>
              <a:xfrm>
                <a:off x="2584352" y="2368646"/>
                <a:ext cx="6423756" cy="27611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Проводи </a:t>
                </a:r>
                <a14:m>
                  <m:oMath xmlns:m="http://schemas.openxmlformats.org/officeDocument/2006/math"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d>
                      <m:dPr>
                        <m:begChr m:val="|"/>
                        <m:endChr m:val="|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𝐴𝐵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, 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𝑂𝐾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⊥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𝐴𝐵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, 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𝑃𝐾</m:t>
                            </m:r>
                          </m:e>
                        </m:d>
                      </m:e>
                    </m:d>
                    <m:r>
                      <a:rPr lang="en-US" altLang="ru-UZ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altLang="ru-UZ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altLang="ru-UZ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𝑃𝑀</m:t>
                    </m:r>
                    <m:r>
                      <a:rPr lang="en-US" altLang="ru-UZ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  <m:r>
                      <a:rPr lang="en-US" altLang="ru-UZ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endParaRPr lang="ru-RU" altLang="ru-UZ" sz="200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altLang="ru-UZ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𝑂𝑀</m:t>
                          </m:r>
                        </m:e>
                      </m:acc>
                      <m:r>
                        <a:rPr lang="en-US" altLang="ru-UZ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altLang="ru-UZ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с</m:t>
                              </m:r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к. </m:t>
                              </m:r>
                            </m:sub>
                          </m:sSub>
                        </m:e>
                      </m:acc>
                      <m:r>
                        <a:rPr lang="ru-RU" altLang="ru-UZ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ru-RU" altLang="ru-UZ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ru-RU" altLang="ru-UZ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𝑂</m:t>
                          </m:r>
                          <m:r>
                            <a:rPr lang="en-US" altLang="ru-UZ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𝐾</m:t>
                          </m:r>
                        </m:e>
                      </m:acc>
                      <m:r>
                        <a:rPr lang="en-US" altLang="ru-UZ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altLang="ru-UZ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en-US" altLang="ru-UZ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д</m:t>
                          </m:r>
                          <m:r>
                            <a:rPr lang="ru-RU" altLang="ru-UZ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авл</m:t>
                          </m:r>
                        </m:sub>
                      </m:sSub>
                    </m:oMath>
                  </m:oMathPara>
                </a14:m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ru-RU" altLang="ru-UZ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𝑂𝑃𝑀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=∠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=30°</m:t>
                    </m:r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UZ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altLang="ru-UZ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𝑂𝑃</m:t>
                    </m:r>
                    <m:r>
                      <a:rPr lang="en-US" altLang="ru-UZ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  <m:r>
                      <a:rPr lang="en-US" altLang="ru-UZ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altLang="ru-UZ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altLang="ru-UZ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𝑃𝑀</m:t>
                    </m:r>
                    <m:r>
                      <a:rPr lang="en-US" altLang="ru-UZ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  <m:r>
                      <a:rPr lang="en-US" altLang="ru-UZ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altLang="ru-UZ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US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4) </a:t>
                </a:r>
                <a:r>
                  <a:rPr lang="en-US" altLang="ru-UZ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з прямоугольного треугольника </a:t>
                </a:r>
                <a14:m>
                  <m:oMath xmlns:m="http://schemas.openxmlformats.org/officeDocument/2006/math">
                    <m:r>
                      <a:rPr lang="en-US" altLang="ru-UZ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𝑂𝑃𝑀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altLang="ru-UZ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𝑂𝑀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=0,5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𝑂𝑃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=0,5∙50=25</m:t>
                    </m:r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ru-UZ" sz="20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0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en-US" altLang="ru-UZ" sz="20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</m:t>
                        </m:r>
                        <m:r>
                          <a:rPr lang="ru-RU" altLang="ru-UZ" sz="20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к. </m:t>
                        </m:r>
                      </m:sub>
                    </m:sSub>
                    <m:r>
                      <a:rPr lang="en-US" altLang="ru-UZ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UZ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𝟐𝟓</m:t>
                    </m:r>
                    <m:r>
                      <a:rPr lang="en-US" altLang="ru-UZ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altLang="ru-UZ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</m:oMath>
                </a14:m>
                <a:endParaRPr lang="en-US" altLang="ru-UZ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5) </a:t>
                </a:r>
                <a:r>
                  <a:rPr lang="en-US" altLang="ru-UZ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з прямоугольного треугольника </a:t>
                </a:r>
                <a14:m>
                  <m:oMath xmlns:m="http://schemas.openxmlformats.org/officeDocument/2006/math">
                    <m:r>
                      <a:rPr lang="en-US" altLang="ru-UZ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𝑂𝑃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теореме Пифагора: </a:t>
                </a:r>
                <a14:m>
                  <m:oMath xmlns:m="http://schemas.openxmlformats.org/officeDocument/2006/math"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𝑂𝑃</m:t>
                            </m:r>
                          </m:e>
                          <m:sup>
                            <m:r>
                              <a:rPr lang="en-US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𝑃𝐾</m:t>
                            </m:r>
                          </m:e>
                          <m:sup>
                            <m:r>
                              <a:rPr lang="en-US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𝑂𝑃</m:t>
                            </m:r>
                          </m:e>
                          <m:sup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𝑂𝑀</m:t>
                            </m:r>
                          </m:e>
                          <m:sup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altLang="ru-UZ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43</m:t>
                    </m:r>
                  </m:oMath>
                </a14:m>
                <a:endParaRPr lang="en-US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ru-UZ" sz="20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ru-UZ" sz="2000" b="1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altLang="ru-UZ" sz="2000" b="1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en-US" altLang="ru-UZ" sz="20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д</m:t>
                          </m:r>
                          <m:r>
                            <a:rPr lang="ru-RU" altLang="ru-UZ" sz="20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авл</m:t>
                          </m:r>
                        </m:sub>
                      </m:sSub>
                      <m:r>
                        <a:rPr lang="en-US" altLang="ru-UZ" sz="20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altLang="ru-UZ" sz="20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𝟒𝟑</m:t>
                      </m:r>
                      <m:r>
                        <a:rPr lang="en-US" altLang="ru-UZ" sz="20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altLang="ru-UZ" sz="20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𝑵</m:t>
                      </m:r>
                    </m:oMath>
                  </m:oMathPara>
                </a14:m>
                <a:endParaRPr lang="ru-RU" altLang="ru-UZ" sz="20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1BB13D6F-B668-D349-BC19-8C353FD729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4352" y="2368646"/>
                <a:ext cx="6423756" cy="2761140"/>
              </a:xfrm>
              <a:prstGeom prst="rect">
                <a:avLst/>
              </a:prstGeom>
              <a:blipFill>
                <a:blip r:embed="rId4"/>
                <a:stretch>
                  <a:fillRect l="-986" t="-457" r="-986" b="-91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68737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067694"/>
            <a:ext cx="439248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320" y="915566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 №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</a:t>
            </a: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18478</TotalTime>
  <Words>592</Words>
  <Application>Microsoft Macintosh PowerPoint</Application>
  <PresentationFormat>Экран (16:9)</PresentationFormat>
  <Paragraphs>70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1385</cp:revision>
  <dcterms:created xsi:type="dcterms:W3CDTF">2020-04-09T07:32:19Z</dcterms:created>
  <dcterms:modified xsi:type="dcterms:W3CDTF">2021-01-30T00:57:36Z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