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06" r:id="rId2"/>
    <p:sldId id="1574" r:id="rId3"/>
    <p:sldId id="1575" r:id="rId4"/>
    <p:sldId id="1576" r:id="rId5"/>
    <p:sldId id="1577" r:id="rId6"/>
    <p:sldId id="1578" r:id="rId7"/>
    <p:sldId id="1579" r:id="rId8"/>
    <p:sldId id="1536" r:id="rId9"/>
  </p:sldIdLst>
  <p:sldSz cx="9144000" cy="5143500" type="screen16x9"/>
  <p:notesSz cx="5765800" cy="3244850"/>
  <p:custDataLst>
    <p:tags r:id="rId11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734" autoAdjust="0"/>
    <p:restoredTop sz="94618" autoAdjust="0"/>
  </p:normalViewPr>
  <p:slideViewPr>
    <p:cSldViewPr>
      <p:cViewPr varScale="1">
        <p:scale>
          <a:sx n="139" d="100"/>
          <a:sy n="139" d="100"/>
        </p:scale>
        <p:origin x="432" y="176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30.01.2021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5318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68925" y="2387250"/>
            <a:ext cx="3636600" cy="22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2930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646843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1/30/21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2386"/>
            <a:ext cx="9144000" cy="12979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19" dirty="0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385647" y="243913"/>
            <a:ext cx="5497998" cy="793770"/>
          </a:xfrm>
          <a:prstGeom prst="rect">
            <a:avLst/>
          </a:prstGeom>
        </p:spPr>
        <p:txBody>
          <a:bodyPr spcFirstLastPara="1" vert="horz" wrap="square" lIns="0" tIns="19013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16533" algn="ctr">
              <a:lnSpc>
                <a:spcPct val="100000"/>
              </a:lnSpc>
              <a:spcBef>
                <a:spcPts val="149"/>
              </a:spcBef>
            </a:pPr>
            <a:r>
              <a:rPr lang="ru-RU" sz="49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lang="en-US" sz="49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7152934" y="2260555"/>
            <a:ext cx="1639229" cy="18735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38" dirty="0"/>
          </a:p>
        </p:txBody>
      </p:sp>
      <p:sp>
        <p:nvSpPr>
          <p:cNvPr id="16" name="TextBox 15"/>
          <p:cNvSpPr txBox="1"/>
          <p:nvPr/>
        </p:nvSpPr>
        <p:spPr>
          <a:xfrm>
            <a:off x="974048" y="2251417"/>
            <a:ext cx="648331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131"/>
            <a:r>
              <a:rPr lang="ru-RU" sz="4000" b="1" dirty="0">
                <a:solidFill>
                  <a:srgbClr val="002060"/>
                </a:solidFill>
                <a:latin typeface="Arial"/>
                <a:cs typeface="Arial"/>
              </a:rPr>
              <a:t>РЕШЕНИЕ ЗАДАЧ</a:t>
            </a:r>
          </a:p>
          <a:p>
            <a:pPr marL="20131"/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algn="ctr"/>
            <a:endParaRPr lang="en-US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1837" y="1951950"/>
            <a:ext cx="545421" cy="107567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9" name="Прямоугольник 8"/>
          <p:cNvSpPr/>
          <p:nvPr/>
        </p:nvSpPr>
        <p:spPr>
          <a:xfrm>
            <a:off x="351837" y="3197333"/>
            <a:ext cx="545421" cy="10756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175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624548" y="271423"/>
            <a:ext cx="699000" cy="73875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45744" y="298787"/>
            <a:ext cx="1857773" cy="702078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класс</a:t>
            </a:r>
          </a:p>
        </p:txBody>
      </p:sp>
    </p:spTree>
    <p:extLst>
      <p:ext uri="{BB962C8B-B14F-4D97-AF65-F5344CB8AC3E}">
        <p14:creationId xmlns:p14="http://schemas.microsoft.com/office/powerpoint/2010/main" val="40784082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3200" b="1" kern="0" dirty="0"/>
              <a:t>ПРОВЕРКА САМОСТОЯТЕЛЬНОЙ РАБОТЫ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7" y="843558"/>
                <a:ext cx="8815065" cy="440120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5.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координаты конца </a:t>
                </a:r>
                <a14:m>
                  <m:oMath xmlns:m="http://schemas.openxmlformats.org/officeDocument/2006/math"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−3;8</m:t>
                        </m:r>
                      </m:e>
                    </m:d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en-US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UZ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е</a:t>
                </a:r>
                <a:r>
                  <a:rPr lang="ru-RU" altLang="ru-UZ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сли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координаты начала </a:t>
                </a:r>
                <a14:m>
                  <m:oMath xmlns:m="http://schemas.openxmlformats.org/officeDocument/2006/math"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(−2;3)</m:t>
                    </m:r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algn="just"/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en-US" altLang="ru-UZ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=−3+</m:t>
                    </m:r>
                    <m:d>
                      <m:dPr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e>
                    </m:d>
                    <m:r>
                      <a:rPr lang="en-US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=−5</m:t>
                    </m:r>
                  </m:oMath>
                </a14:m>
                <a:r>
                  <a:rPr lang="en-US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en-US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</m:t>
                        </m:r>
                      </m:e>
                      <m:sub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</m:t>
                    </m:r>
                    <m:r>
                      <a:rPr lang="en-US" altLang="ru-UZ" sz="20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11</m:t>
                    </m:r>
                  </m:oMath>
                </a14:m>
                <a:r>
                  <a:rPr lang="en-US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en-US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en-US" altLang="ru-UZ" sz="20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𝑩</m:t>
                    </m:r>
                    <m:r>
                      <a:rPr lang="ru-RU" altLang="ru-UZ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(−</m:t>
                    </m:r>
                    <m:r>
                      <a:rPr lang="ru-RU" altLang="ru-UZ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ru-RU" altLang="ru-UZ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𝟏𝟏</m:t>
                    </m:r>
                    <m:r>
                      <a:rPr lang="ru-RU" altLang="ru-UZ" sz="20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altLang="ru-UZ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467" y="843558"/>
                <a:ext cx="8815065" cy="4401205"/>
              </a:xfrm>
              <a:prstGeom prst="rect">
                <a:avLst/>
              </a:prstGeom>
              <a:blipFill>
                <a:blip r:embed="rId2"/>
                <a:stretch>
                  <a:fillRect l="-718" t="-1729" r="-57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71226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200" b="1" kern="0" dirty="0" err="1"/>
              <a:t>Р</a:t>
            </a:r>
            <a:r>
              <a:rPr lang="ru-RU" sz="3200" b="1" kern="0" dirty="0"/>
              <a:t>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7" y="843558"/>
                <a:ext cx="8815065" cy="379655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Задание 5 (стр. 92).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Даны 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e>
                    </m:d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−2;−3</m:t>
                        </m:r>
                      </m:e>
                    </m:d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координаты вектора:</a:t>
                </a: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</m:t>
                    </m:r>
                    <m:acc>
                      <m:accPr>
                        <m:chr m:val="⃗"/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en-US" altLang="ru-UZ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en-US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en-US" altLang="ru-UZ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altLang="ru-UZ" sz="2000" dirty="0"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e>
                    </m:d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−2;−3</m:t>
                        </m:r>
                      </m:e>
                    </m:d>
                  </m:oMath>
                </a14:m>
                <a:endParaRPr lang="en-US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altLang="ru-UZ" sz="2000" dirty="0"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=−2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e>
                    </m:d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−2;−3</m:t>
                        </m:r>
                      </m:e>
                    </m:d>
                  </m:oMath>
                </a14:m>
                <a:endParaRPr lang="en-US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en-US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=−3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</m:t>
                        </m:r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e>
                    </m:d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−2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−2;−3</m:t>
                        </m:r>
                      </m:e>
                    </m:d>
                  </m:oMath>
                </a14:m>
                <a:endParaRPr lang="en-US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467" y="843558"/>
                <a:ext cx="8815065" cy="3796552"/>
              </a:xfrm>
              <a:prstGeom prst="rect">
                <a:avLst/>
              </a:prstGeom>
              <a:blipFill>
                <a:blip r:embed="rId2"/>
                <a:stretch>
                  <a:fillRect l="-718" t="-667" r="-575" b="-2000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72F7BAA-3E6C-DD48-B105-92F0A4E8562C}"/>
                  </a:ext>
                </a:extLst>
              </p:cNvPr>
              <p:cNvSpPr txBox="1"/>
              <p:nvPr/>
            </p:nvSpPr>
            <p:spPr>
              <a:xfrm>
                <a:off x="3488341" y="2931790"/>
                <a:ext cx="2683683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(2;−3)</m:t>
                          </m:r>
                        </m:e>
                      </m:ac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−4;−6</m:t>
                              </m:r>
                            </m:e>
                          </m:d>
                        </m:e>
                      </m:ac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72F7BAA-3E6C-DD48-B105-92F0A4E856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8341" y="2931790"/>
                <a:ext cx="2683683" cy="327590"/>
              </a:xfrm>
              <a:prstGeom prst="rect">
                <a:avLst/>
              </a:prstGeom>
              <a:blipFill>
                <a:blip r:embed="rId3"/>
                <a:stretch>
                  <a:fillRect l="-472" r="-472" b="-2592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7543BBE-0E60-CE40-B740-FFD1F846B762}"/>
                  </a:ext>
                </a:extLst>
              </p:cNvPr>
              <p:cNvSpPr txBox="1"/>
              <p:nvPr/>
            </p:nvSpPr>
            <p:spPr>
              <a:xfrm>
                <a:off x="6168568" y="2931790"/>
                <a:ext cx="2829236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(2−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;−3−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ac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7543BBE-0E60-CE40-B740-FFD1F846B7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8568" y="2931790"/>
                <a:ext cx="2829236" cy="327590"/>
              </a:xfrm>
              <a:prstGeom prst="rect">
                <a:avLst/>
              </a:prstGeom>
              <a:blipFill>
                <a:blip r:embed="rId4"/>
                <a:stretch>
                  <a:fillRect l="-2232" r="-446" b="-2592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DF63812-C117-4E41-8E9E-6B76B96D22C7}"/>
                  </a:ext>
                </a:extLst>
              </p:cNvPr>
              <p:cNvSpPr txBox="1"/>
              <p:nvPr/>
            </p:nvSpPr>
            <p:spPr>
              <a:xfrm>
                <a:off x="467543" y="3290226"/>
                <a:ext cx="928331" cy="3164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(6;3)</m:t>
                          </m:r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DF63812-C117-4E41-8E9E-6B76B96D22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3" y="3290226"/>
                <a:ext cx="928331" cy="316497"/>
              </a:xfrm>
              <a:prstGeom prst="rect">
                <a:avLst/>
              </a:prstGeom>
              <a:blipFill>
                <a:blip r:embed="rId5"/>
                <a:stretch>
                  <a:fillRect l="-1351" r="-9459" b="-3076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101CEF6-85B9-9547-882A-4D3D0980206B}"/>
                  </a:ext>
                </a:extLst>
              </p:cNvPr>
              <p:cNvSpPr txBox="1"/>
              <p:nvPr/>
            </p:nvSpPr>
            <p:spPr>
              <a:xfrm>
                <a:off x="3627971" y="3597034"/>
                <a:ext cx="2683683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(−4;6)</m:t>
                          </m:r>
                        </m:e>
                      </m:ac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−2;−3</m:t>
                              </m:r>
                            </m:e>
                          </m:d>
                        </m:e>
                      </m:ac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101CEF6-85B9-9547-882A-4D3D098020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7971" y="3597034"/>
                <a:ext cx="2683683" cy="327590"/>
              </a:xfrm>
              <a:prstGeom prst="rect">
                <a:avLst/>
              </a:prstGeom>
              <a:blipFill>
                <a:blip r:embed="rId6"/>
                <a:stretch>
                  <a:fillRect l="-472" r="-472" b="-2592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C528685-6BA7-824F-88BD-C041CAA67665}"/>
                  </a:ext>
                </a:extLst>
              </p:cNvPr>
              <p:cNvSpPr txBox="1"/>
              <p:nvPr/>
            </p:nvSpPr>
            <p:spPr>
              <a:xfrm>
                <a:off x="6227013" y="3597034"/>
                <a:ext cx="2829236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(−4+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;6+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ac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C528685-6BA7-824F-88BD-C041CAA676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7013" y="3597034"/>
                <a:ext cx="2829236" cy="327590"/>
              </a:xfrm>
              <a:prstGeom prst="rect">
                <a:avLst/>
              </a:prstGeom>
              <a:blipFill>
                <a:blip r:embed="rId7"/>
                <a:stretch>
                  <a:fillRect l="-2679" b="-2592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A62B7D3-7DDD-EC49-8BC1-B5E4FE580FB3}"/>
                  </a:ext>
                </a:extLst>
              </p:cNvPr>
              <p:cNvSpPr txBox="1"/>
              <p:nvPr/>
            </p:nvSpPr>
            <p:spPr>
              <a:xfrm>
                <a:off x="457303" y="3924624"/>
                <a:ext cx="1120691" cy="3164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(−6;3)</m:t>
                          </m:r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A62B7D3-7DDD-EC49-8BC1-B5E4FE580F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03" y="3924624"/>
                <a:ext cx="1120691" cy="316497"/>
              </a:xfrm>
              <a:prstGeom prst="rect">
                <a:avLst/>
              </a:prstGeom>
              <a:blipFill>
                <a:blip r:embed="rId8"/>
                <a:stretch>
                  <a:fillRect l="-2247" r="-6742" b="-3076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3D2EE44-DB8C-A844-99B0-D74C834B7B67}"/>
                  </a:ext>
                </a:extLst>
              </p:cNvPr>
              <p:cNvSpPr txBox="1"/>
              <p:nvPr/>
            </p:nvSpPr>
            <p:spPr>
              <a:xfrm>
                <a:off x="3851920" y="4248287"/>
                <a:ext cx="2683683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(−6;9)</m:t>
                          </m:r>
                        </m:e>
                      </m:ac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−4;−6</m:t>
                              </m:r>
                            </m:e>
                          </m:d>
                        </m:e>
                      </m:ac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93D2EE44-DB8C-A844-99B0-D74C834B7B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4248287"/>
                <a:ext cx="2683683" cy="327590"/>
              </a:xfrm>
              <a:prstGeom prst="rect">
                <a:avLst/>
              </a:prstGeom>
              <a:blipFill>
                <a:blip r:embed="rId9"/>
                <a:stretch>
                  <a:fillRect l="-472" r="-472" b="-2592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B6A8047-5F79-1942-BFB9-DB593FB429B7}"/>
                  </a:ext>
                </a:extLst>
              </p:cNvPr>
              <p:cNvSpPr txBox="1"/>
              <p:nvPr/>
            </p:nvSpPr>
            <p:spPr>
              <a:xfrm>
                <a:off x="6445388" y="4241121"/>
                <a:ext cx="2423997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(−6+4;9−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</m:e>
                          </m:d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ac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0B6A8047-5F79-1942-BFB9-DB593FB429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5388" y="4241121"/>
                <a:ext cx="2423997" cy="327590"/>
              </a:xfrm>
              <a:prstGeom prst="rect">
                <a:avLst/>
              </a:prstGeom>
              <a:blipFill>
                <a:blip r:embed="rId10"/>
                <a:stretch>
                  <a:fillRect l="-3125" r="-521" b="-3076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E8E0F4A-D129-F547-BE92-6F2EB73A3C98}"/>
                  </a:ext>
                </a:extLst>
              </p:cNvPr>
              <p:cNvSpPr txBox="1"/>
              <p:nvPr/>
            </p:nvSpPr>
            <p:spPr>
              <a:xfrm>
                <a:off x="467542" y="4575877"/>
                <a:ext cx="1263359" cy="3164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(−2;15)</m:t>
                          </m:r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E8E0F4A-D129-F547-BE92-6F2EB73A3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2" y="4575877"/>
                <a:ext cx="1263359" cy="316497"/>
              </a:xfrm>
              <a:prstGeom prst="rect">
                <a:avLst/>
              </a:prstGeom>
              <a:blipFill>
                <a:blip r:embed="rId11"/>
                <a:stretch>
                  <a:fillRect l="-990" r="-5941" b="-3076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39960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200" b="1" kern="0" dirty="0" err="1"/>
              <a:t>Р</a:t>
            </a:r>
            <a:r>
              <a:rPr lang="ru-RU" sz="3200" b="1" kern="0" dirty="0"/>
              <a:t>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7" y="843558"/>
                <a:ext cx="8815065" cy="392222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Задание 6 (стр. 92).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Даны 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=−2</m:t>
                    </m:r>
                    <m:acc>
                      <m:accPr>
                        <m:chr m:val="⃗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−3</m:t>
                    </m:r>
                    <m:acc>
                      <m:accPr>
                        <m:chr m:val="⃗"/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𝑗</m:t>
                        </m:r>
                      </m:e>
                    </m:acc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и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=−2</m:t>
                    </m:r>
                    <m:acc>
                      <m:accPr>
                        <m:chr m:val="⃗"/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𝑗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координаты вектора:</a:t>
                </a: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acc>
                      <m:accPr>
                        <m:chr m:val="⃗"/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en-US" altLang="ru-UZ" sz="2000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  <m:acc>
                      <m:accPr>
                        <m:chr m:val="⃗"/>
                        <m:ctrlPr>
                          <a:rPr lang="en-US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endParaRPr lang="en-US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457200" indent="-457200" algn="just">
                  <a:buAutoNum type="arabicParenR"/>
                </a:pPr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  <a:endParaRPr lang="en-US" altLang="ru-UZ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altLang="ru-UZ" sz="2000" dirty="0">
                    <a:cs typeface="Arial" panose="020B0604020202020204" pitchFamily="34" charset="0"/>
                  </a:rPr>
                  <a:t>1)</a:t>
                </a:r>
                <a:r>
                  <a:rPr lang="ru-RU" altLang="ru-UZ" sz="2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d>
                      <m:dPr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acc>
                          <m:accPr>
                            <m:chr m:val="⃗"/>
                            <m:ctrlP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𝑖</m:t>
                            </m:r>
                          </m:e>
                        </m:acc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  <m:acc>
                          <m:accPr>
                            <m:chr m:val="⃗"/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𝑗</m:t>
                            </m:r>
                          </m:e>
                        </m:acc>
                      </m:e>
                    </m:d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d>
                      <m:dPr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acc>
                          <m:accPr>
                            <m:chr m:val="⃗"/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𝑗</m:t>
                            </m:r>
                          </m:e>
                        </m:acc>
                      </m:e>
                    </m:d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=−4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𝑗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+2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𝑗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𝑗</m:t>
                        </m:r>
                      </m:e>
                    </m:acc>
                  </m:oMath>
                </a14:m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=(−4;−4)</m:t>
                    </m:r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  <m:d>
                      <m:dPr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acc>
                          <m:accPr>
                            <m:chr m:val="⃗"/>
                            <m:ctrlPr>
                              <a:rPr lang="ru-RU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𝑖</m:t>
                            </m:r>
                          </m:e>
                        </m:acc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  <m:acc>
                          <m:accPr>
                            <m:chr m:val="⃗"/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𝑗</m:t>
                            </m:r>
                          </m:e>
                        </m:acc>
                      </m:e>
                    </m:d>
                    <m:r>
                      <a:rPr lang="en-US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  <m:d>
                      <m:dPr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acc>
                          <m:accPr>
                            <m:chr m:val="⃗"/>
                            <m:ctrlP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en-US" altLang="ru-UZ" sz="2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𝑗</m:t>
                            </m:r>
                          </m:e>
                        </m:acc>
                      </m:e>
                    </m:d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+12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𝑗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−6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𝑗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+6</m:t>
                    </m:r>
                    <m:acc>
                      <m:accPr>
                        <m:chr m:val="⃗"/>
                        <m:ctrlP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𝑗</m:t>
                        </m:r>
                      </m:e>
                    </m:acc>
                  </m:oMath>
                </a14:m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=(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467" y="843558"/>
                <a:ext cx="8815065" cy="3922228"/>
              </a:xfrm>
              <a:prstGeom prst="rect">
                <a:avLst/>
              </a:prstGeom>
              <a:blipFill>
                <a:blip r:embed="rId2"/>
                <a:stretch>
                  <a:fillRect l="-718" t="-645" r="-575" b="-64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79249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200" b="1" kern="0" dirty="0" err="1"/>
              <a:t>Р</a:t>
            </a:r>
            <a:r>
              <a:rPr lang="ru-RU" sz="3200" b="1" kern="0" dirty="0"/>
              <a:t>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7" y="843558"/>
                <a:ext cx="8815065" cy="273664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Задание 3 (стр. 99).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Найдите координаты векторов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и 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если </a:t>
                </a:r>
              </a:p>
              <a:p>
                <a:pPr algn="just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d>
                      <m:dPr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1;0</m:t>
                        </m:r>
                      </m:e>
                    </m:d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d>
                      <m:dPr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1;2</m:t>
                        </m:r>
                      </m:e>
                    </m:d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и 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1;3</m:t>
                        </m:r>
                      </m:e>
                    </m:d>
                  </m:oMath>
                </a14:m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just"/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algn="just"/>
                <a:endParaRPr lang="ru-RU" altLang="ru-UZ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acc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endParaRPr lang="ru-RU" altLang="ru-UZ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acc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altLang="ru-UZ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467" y="843558"/>
                <a:ext cx="8815065" cy="2736647"/>
              </a:xfrm>
              <a:prstGeom prst="rect">
                <a:avLst/>
              </a:prstGeom>
              <a:blipFill>
                <a:blip r:embed="rId2"/>
                <a:stretch>
                  <a:fillRect l="-718" t="-926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31AE9D7-49E2-3E41-B759-80C78D632241}"/>
                  </a:ext>
                </a:extLst>
              </p:cNvPr>
              <p:cNvSpPr txBox="1"/>
              <p:nvPr/>
            </p:nvSpPr>
            <p:spPr>
              <a:xfrm>
                <a:off x="899592" y="2526133"/>
                <a:ext cx="1844286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1;0</m:t>
                              </m:r>
                            </m:e>
                          </m:d>
                        </m:e>
                      </m:acc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1;2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31AE9D7-49E2-3E41-B759-80C78D6322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2526133"/>
                <a:ext cx="1844286" cy="327590"/>
              </a:xfrm>
              <a:prstGeom prst="rect">
                <a:avLst/>
              </a:prstGeom>
              <a:blipFill>
                <a:blip r:embed="rId3"/>
                <a:stretch>
                  <a:fillRect l="-1370" b="-1481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3B13DF0-2127-5C4F-9D20-0DE43582680A}"/>
                  </a:ext>
                </a:extLst>
              </p:cNvPr>
              <p:cNvSpPr txBox="1"/>
              <p:nvPr/>
            </p:nvSpPr>
            <p:spPr>
              <a:xfrm>
                <a:off x="2743878" y="2526133"/>
                <a:ext cx="1827680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−1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;0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3B13DF0-2127-5C4F-9D20-0DE435826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878" y="2526133"/>
                <a:ext cx="1827680" cy="327590"/>
              </a:xfrm>
              <a:prstGeom prst="rect">
                <a:avLst/>
              </a:prstGeom>
              <a:blipFill>
                <a:blip r:embed="rId4"/>
                <a:stretch>
                  <a:fillRect l="-1389" b="-1481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5C5C26-5A43-F94A-8E83-A5519694AFDA}"/>
                  </a:ext>
                </a:extLst>
              </p:cNvPr>
              <p:cNvSpPr txBox="1"/>
              <p:nvPr/>
            </p:nvSpPr>
            <p:spPr>
              <a:xfrm>
                <a:off x="4571558" y="2526133"/>
                <a:ext cx="1121974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−2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5C5C26-5A43-F94A-8E83-A5519694AF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558" y="2526133"/>
                <a:ext cx="1121974" cy="327590"/>
              </a:xfrm>
              <a:prstGeom prst="rect">
                <a:avLst/>
              </a:prstGeom>
              <a:blipFill>
                <a:blip r:embed="rId5"/>
                <a:stretch>
                  <a:fillRect l="-2247" b="-14815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D65F77C-DB71-2445-95CA-C2896608F292}"/>
                  </a:ext>
                </a:extLst>
              </p:cNvPr>
              <p:cNvSpPr txBox="1"/>
              <p:nvPr/>
            </p:nvSpPr>
            <p:spPr>
              <a:xfrm>
                <a:off x="899592" y="3147814"/>
                <a:ext cx="1844287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1;2</m:t>
                              </m:r>
                            </m:e>
                          </m:d>
                        </m:e>
                      </m:acc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1;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D65F77C-DB71-2445-95CA-C2896608F2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3147814"/>
                <a:ext cx="1844287" cy="327590"/>
              </a:xfrm>
              <a:prstGeom prst="rect">
                <a:avLst/>
              </a:prstGeom>
              <a:blipFill>
                <a:blip r:embed="rId6"/>
                <a:stretch>
                  <a:fillRect l="-1370" b="-1111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D582491-7546-F642-B5FD-193621B5E4C6}"/>
                  </a:ext>
                </a:extLst>
              </p:cNvPr>
              <p:cNvSpPr txBox="1"/>
              <p:nvPr/>
            </p:nvSpPr>
            <p:spPr>
              <a:xfrm>
                <a:off x="2735574" y="3147814"/>
                <a:ext cx="1827680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+1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;2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+3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D582491-7546-F642-B5FD-193621B5E4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5574" y="3147814"/>
                <a:ext cx="1827680" cy="327590"/>
              </a:xfrm>
              <a:prstGeom prst="rect">
                <a:avLst/>
              </a:prstGeom>
              <a:blipFill>
                <a:blip r:embed="rId7"/>
                <a:stretch>
                  <a:fillRect l="-690" b="-1111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27F0DF8-B103-CA44-A7ED-9935429407F6}"/>
                  </a:ext>
                </a:extLst>
              </p:cNvPr>
              <p:cNvSpPr txBox="1"/>
              <p:nvPr/>
            </p:nvSpPr>
            <p:spPr>
              <a:xfrm>
                <a:off x="4563254" y="3141221"/>
                <a:ext cx="929613" cy="3275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sz="2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5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27F0DF8-B103-CA44-A7ED-9935429407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3254" y="3141221"/>
                <a:ext cx="929613" cy="327590"/>
              </a:xfrm>
              <a:prstGeom prst="rect">
                <a:avLst/>
              </a:prstGeom>
              <a:blipFill>
                <a:blip r:embed="rId8"/>
                <a:stretch>
                  <a:fillRect l="-2703" b="-11111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78037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200" b="1" kern="0" dirty="0" err="1"/>
              <a:t>Р</a:t>
            </a:r>
            <a:r>
              <a:rPr lang="ru-RU" sz="3200" b="1" kern="0" dirty="0"/>
              <a:t>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7" y="843558"/>
                <a:ext cx="8815065" cy="207556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Задание 4 (стр. 99).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Даны векторы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1;0</m:t>
                        </m:r>
                      </m:e>
                    </m:d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и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e>
                    </m:acc>
                    <m:d>
                      <m:dPr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1;2</m:t>
                        </m:r>
                      </m:e>
                    </m:d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r>
                  <a:rPr lang="en-US" altLang="ru-UZ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Н</a:t>
                </a:r>
                <a:r>
                  <a:rPr lang="ru-RU" altLang="ru-UZ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айдите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координаты вектора </a:t>
                </a:r>
                <a14:m>
                  <m:oMath xmlns:m="http://schemas.openxmlformats.org/officeDocument/2006/math">
                    <m:r>
                      <a:rPr lang="ru-RU" altLang="ru-UZ" sz="2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e>
                    </m:acc>
                  </m:oMath>
                </a14:m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algn="just"/>
                <a:endParaRPr lang="ru-RU" altLang="ru-UZ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ru-RU" altLang="ru-UZ" sz="20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e>
                    </m:acc>
                    <m:r>
                      <a:rPr lang="ru-RU" altLang="ru-UZ" sz="2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+3</m:t>
                    </m:r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</m:t>
                        </m:r>
                      </m:e>
                    </m:acc>
                  </m:oMath>
                </a14:m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altLang="ru-UZ" sz="2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ru-RU" altLang="ru-UZ" sz="2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ru-RU" altLang="ru-UZ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d>
                          <m:dPr>
                            <m:ctrlPr>
                              <a:rPr lang="ru-RU" altLang="ru-UZ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altLang="ru-UZ" sz="20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altLang="ru-UZ" sz="20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1;0</m:t>
                            </m:r>
                          </m:e>
                        </m:d>
                      </m:e>
                    </m:acc>
                    <m:r>
                      <a:rPr lang="ru-RU" altLang="ru-UZ" sz="2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acc>
                      <m:accPr>
                        <m:chr m:val="̅"/>
                        <m:ctrlPr>
                          <a:rPr lang="ru-RU" altLang="ru-UZ" sz="2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ru-RU" altLang="ru-UZ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  <m:r>
                          <a:rPr lang="ru-RU" altLang="ru-UZ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d>
                          <m:dPr>
                            <m:ctrlPr>
                              <a:rPr lang="ru-RU" altLang="ru-UZ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ru-RU" altLang="ru-UZ" sz="2000" b="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1;2</m:t>
                            </m:r>
                          </m:e>
                        </m:d>
                      </m:e>
                    </m:acc>
                  </m:oMath>
                </a14:m>
                <a:endParaRPr lang="ru-RU" altLang="ru-UZ" sz="2000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467" y="843558"/>
                <a:ext cx="8815065" cy="2075568"/>
              </a:xfrm>
              <a:prstGeom prst="rect">
                <a:avLst/>
              </a:prstGeom>
              <a:blipFill>
                <a:blip r:embed="rId2"/>
                <a:stretch>
                  <a:fillRect l="-718" t="-3659" r="-57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25AEBA92-0C61-D44E-9F43-1299EF5B77E6}"/>
                  </a:ext>
                </a:extLst>
              </p:cNvPr>
              <p:cNvSpPr/>
              <p:nvPr/>
            </p:nvSpPr>
            <p:spPr>
              <a:xfrm>
                <a:off x="3779912" y="2480913"/>
                <a:ext cx="2221313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altLang="ru-UZ" sz="2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altLang="ru-UZ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;0</m:t>
                              </m:r>
                            </m:e>
                          </m:d>
                        </m:e>
                      </m:acc>
                      <m:r>
                        <a:rPr lang="ru-RU" altLang="ru-UZ" sz="2000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acc>
                        <m:accPr>
                          <m:chr m:val="̅"/>
                          <m:ctrlPr>
                            <a:rPr lang="ru-RU" altLang="ru-UZ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6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25AEBA92-0C61-D44E-9F43-1299EF5B77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2480913"/>
                <a:ext cx="2221313" cy="4199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36C191C-0CD7-5E4F-ADC5-51D093C3FC9C}"/>
                  </a:ext>
                </a:extLst>
              </p:cNvPr>
              <p:cNvSpPr/>
              <p:nvPr/>
            </p:nvSpPr>
            <p:spPr>
              <a:xfrm>
                <a:off x="5796136" y="2480912"/>
                <a:ext cx="2204706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altLang="ru-UZ" sz="2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altLang="ru-UZ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2+3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;0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+6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36C191C-0CD7-5E4F-ADC5-51D093C3FC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2480912"/>
                <a:ext cx="2204706" cy="4199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2A4DDFC7-94FC-7343-AE33-AE6EF6DFFF56}"/>
                  </a:ext>
                </a:extLst>
              </p:cNvPr>
              <p:cNvSpPr/>
              <p:nvPr/>
            </p:nvSpPr>
            <p:spPr>
              <a:xfrm>
                <a:off x="7774635" y="2499203"/>
                <a:ext cx="1114279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altLang="ru-UZ" sz="2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altLang="ru-UZ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6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2A4DDFC7-94FC-7343-AE33-AE6EF6DFFF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4635" y="2499203"/>
                <a:ext cx="1114279" cy="4199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9420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17">
            <a:extLst>
              <a:ext uri="{FF2B5EF4-FFF2-40B4-BE49-F238E27FC236}">
                <a16:creationId xmlns:a16="http://schemas.microsoft.com/office/drawing/2014/main" id="{BD049924-9B65-CD49-8DEE-14FE1646AF02}"/>
              </a:ext>
            </a:extLst>
          </p:cNvPr>
          <p:cNvSpPr txBox="1">
            <a:spLocks/>
          </p:cNvSpPr>
          <p:nvPr/>
        </p:nvSpPr>
        <p:spPr>
          <a:xfrm>
            <a:off x="251520" y="195486"/>
            <a:ext cx="8835601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en-US" sz="3200" b="1" kern="0" dirty="0" err="1"/>
              <a:t>Р</a:t>
            </a:r>
            <a:r>
              <a:rPr lang="ru-RU" sz="3200" b="1" kern="0" dirty="0"/>
              <a:t>ЕШЕНИЕ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4467" y="843558"/>
                <a:ext cx="8815065" cy="201773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Тест 4 (стр. 99).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Даны векторы </a:t>
                </a:r>
                <a14:m>
                  <m:oMath xmlns:m="http://schemas.openxmlformats.org/officeDocument/2006/math">
                    <m:r>
                      <a:rPr lang="ru-RU" altLang="ru-UZ" sz="2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d>
                      <m:dPr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;0</m:t>
                        </m:r>
                      </m:e>
                    </m:d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и</m:t>
                    </m:r>
                    <m:r>
                      <a:rPr lang="ru-RU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d>
                      <m:dPr>
                        <m:ctrlP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−5</m:t>
                        </m:r>
                        <m:r>
                          <a:rPr lang="ru-RU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;4</m:t>
                        </m:r>
                      </m:e>
                    </m:d>
                    <m:r>
                      <a:rPr lang="en-US" altLang="ru-UZ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. </m:t>
                    </m:r>
                  </m:oMath>
                </a14:m>
                <a:r>
                  <a:rPr lang="en-US" altLang="ru-UZ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Н</a:t>
                </a:r>
                <a:r>
                  <a:rPr lang="ru-RU" altLang="ru-UZ" sz="2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айдите</a:t>
                </a:r>
                <a:r>
                  <a:rPr lang="ru-RU" altLang="ru-UZ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координаты вектора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𝐵𝐴</m:t>
                        </m:r>
                      </m:e>
                    </m:acc>
                  </m:oMath>
                </a14:m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endParaRPr lang="ru-RU" altLang="ru-UZ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Решение. </a:t>
                </a:r>
              </a:p>
              <a:p>
                <a:pPr algn="just"/>
                <a:endParaRPr lang="ru-RU" altLang="ru-UZ" sz="2000" b="1" i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altLang="ru-UZ" sz="2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𝐵𝐴</m:t>
                        </m:r>
                      </m:e>
                    </m:acc>
                  </m:oMath>
                </a14:m>
                <a:r>
                  <a:rPr lang="ru-RU" altLang="ru-UZ" sz="20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6" name="Text Box 72">
                <a:extLst>
                  <a:ext uri="{FF2B5EF4-FFF2-40B4-BE49-F238E27FC236}">
                    <a16:creationId xmlns:a16="http://schemas.microsoft.com/office/drawing/2014/main" id="{15CFF516-0131-9549-9D74-8123725254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4467" y="843558"/>
                <a:ext cx="8815065" cy="2017732"/>
              </a:xfrm>
              <a:prstGeom prst="rect">
                <a:avLst/>
              </a:prstGeom>
              <a:blipFill>
                <a:blip r:embed="rId2"/>
                <a:stretch>
                  <a:fillRect l="-718" t="-1875" r="-575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25AEBA92-0C61-D44E-9F43-1299EF5B77E6}"/>
                  </a:ext>
                </a:extLst>
              </p:cNvPr>
              <p:cNvSpPr/>
              <p:nvPr/>
            </p:nvSpPr>
            <p:spPr>
              <a:xfrm>
                <a:off x="611560" y="2434410"/>
                <a:ext cx="2413674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altLang="ru-UZ" sz="2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altLang="ru-UZ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;0</m:t>
                              </m:r>
                            </m:e>
                          </m:d>
                        </m:e>
                      </m:acc>
                      <m:r>
                        <a:rPr lang="ru-RU" altLang="ru-UZ" sz="2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ru-RU" altLang="ru-UZ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−5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25AEBA92-0C61-D44E-9F43-1299EF5B77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2434410"/>
                <a:ext cx="2413674" cy="4199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36C191C-0CD7-5E4F-ADC5-51D093C3FC9C}"/>
                  </a:ext>
                </a:extLst>
              </p:cNvPr>
              <p:cNvSpPr/>
              <p:nvPr/>
            </p:nvSpPr>
            <p:spPr>
              <a:xfrm>
                <a:off x="2877774" y="2444845"/>
                <a:ext cx="2609945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altLang="ru-UZ" sz="2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altLang="ru-UZ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en-US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3−</m:t>
                              </m:r>
                              <m:d>
                                <m:dPr>
                                  <m:ctrlPr>
                                    <a:rPr lang="ru-RU" altLang="ru-UZ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ru-RU" altLang="ru-UZ" sz="20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−5</m:t>
                                  </m:r>
                                </m:e>
                              </m:d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;0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−4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C36C191C-0CD7-5E4F-ADC5-51D093C3FC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7774" y="2444845"/>
                <a:ext cx="2609945" cy="4199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2A4DDFC7-94FC-7343-AE33-AE6EF6DFFF56}"/>
                  </a:ext>
                </a:extLst>
              </p:cNvPr>
              <p:cNvSpPr/>
              <p:nvPr/>
            </p:nvSpPr>
            <p:spPr>
              <a:xfrm>
                <a:off x="5445243" y="2434410"/>
                <a:ext cx="1306640" cy="4199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altLang="ru-UZ" sz="2000" i="1" dirty="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ru-RU" altLang="ru-UZ" sz="2000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accPr>
                        <m:e>
                          <m:d>
                            <m:dPr>
                              <m:ctrlP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  <m:r>
                                <a:rPr lang="ru-RU" altLang="ru-UZ" sz="2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;</m:t>
                              </m:r>
                              <m:r>
                                <a:rPr lang="ru-RU" altLang="ru-UZ" sz="2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−4</m:t>
                              </m:r>
                            </m:e>
                          </m:d>
                        </m:e>
                      </m:acc>
                    </m:oMath>
                  </m:oMathPara>
                </a14:m>
                <a:endParaRPr lang="ru-UZ" sz="2000" dirty="0"/>
              </a:p>
            </p:txBody>
          </p:sp>
        </mc:Choice>
        <mc:Fallback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2A4DDFC7-94FC-7343-AE33-AE6EF6DFFF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5243" y="2434410"/>
                <a:ext cx="1306640" cy="4199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22135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067694"/>
            <a:ext cx="439248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51520" y="111843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ЗАДАНИЯ ДЛЯ САМОСТОЯТЕЛЬНОГО РЕШЕНИЯ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1067326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  <a:p>
            <a:endParaRPr lang="en-US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320" y="915566"/>
            <a:ext cx="87951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Решить задачи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8, 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На стр.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143392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2368c2cd8a2735ddf2c7012c4124d0e8ed30f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18185</TotalTime>
  <Words>445</Words>
  <Application>Microsoft Macintosh PowerPoint</Application>
  <PresentationFormat>Экран (16:9)</PresentationFormat>
  <Paragraphs>86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1381</cp:revision>
  <dcterms:created xsi:type="dcterms:W3CDTF">2020-04-09T07:32:19Z</dcterms:created>
  <dcterms:modified xsi:type="dcterms:W3CDTF">2021-01-30T00:18:09Z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