
<file path=[Content_Types].xml><?xml version="1.0" encoding="utf-8"?>
<Types xmlns="http://schemas.openxmlformats.org/package/2006/content-types">
  <Default Extension="emf" ContentType="image/x-emf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306" r:id="rId2"/>
    <p:sldId id="1573" r:id="rId3"/>
    <p:sldId id="1577" r:id="rId4"/>
    <p:sldId id="1578" r:id="rId5"/>
    <p:sldId id="1579" r:id="rId6"/>
    <p:sldId id="1580" r:id="rId7"/>
    <p:sldId id="1581" r:id="rId8"/>
    <p:sldId id="1536" r:id="rId9"/>
  </p:sldIdLst>
  <p:sldSz cx="9144000" cy="5143500" type="screen16x9"/>
  <p:notesSz cx="5765800" cy="3244850"/>
  <p:custDataLst>
    <p:tags r:id="rId11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34" autoAdjust="0"/>
    <p:restoredTop sz="94618" autoAdjust="0"/>
  </p:normalViewPr>
  <p:slideViewPr>
    <p:cSldViewPr>
      <p:cViewPr>
        <p:scale>
          <a:sx n="135" d="100"/>
          <a:sy n="135" d="100"/>
        </p:scale>
        <p:origin x="552" y="240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5318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68925" y="2387250"/>
            <a:ext cx="3636600" cy="22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6468430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2386"/>
            <a:ext cx="9144000" cy="129799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19" dirty="0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1385647" y="243913"/>
            <a:ext cx="5497998" cy="793770"/>
          </a:xfrm>
          <a:prstGeom prst="rect">
            <a:avLst/>
          </a:prstGeom>
        </p:spPr>
        <p:txBody>
          <a:bodyPr spcFirstLastPara="1" vert="horz" wrap="square" lIns="0" tIns="19013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16533" algn="ctr">
              <a:lnSpc>
                <a:spcPct val="100000"/>
              </a:lnSpc>
              <a:spcBef>
                <a:spcPts val="149"/>
              </a:spcBef>
            </a:pPr>
            <a:r>
              <a:rPr lang="ru-RU" sz="49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lang="en-US" sz="49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7152934" y="2260555"/>
            <a:ext cx="1639229" cy="1873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38" dirty="0"/>
          </a:p>
        </p:txBody>
      </p:sp>
      <p:sp>
        <p:nvSpPr>
          <p:cNvPr id="16" name="TextBox 15"/>
          <p:cNvSpPr txBox="1"/>
          <p:nvPr/>
        </p:nvSpPr>
        <p:spPr>
          <a:xfrm>
            <a:off x="916650" y="1870351"/>
            <a:ext cx="6483314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131"/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ФИЗИЧЕСКИЕ И ГЕОМЕТРИЧЕСКИЕ ИНТЕРПРИТАЦИИ ВЕКТОРОВ. РЕШЕНИЕ ГЕОМЕТРИЧЕСКИХ ЗАДАЧ МЕТОДОМ КООРДИНАТ</a:t>
            </a:r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/>
            <a:endParaRPr lang="en-US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1837" y="1951950"/>
            <a:ext cx="545421" cy="10756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9" name="Прямоугольник 8"/>
          <p:cNvSpPr/>
          <p:nvPr/>
        </p:nvSpPr>
        <p:spPr>
          <a:xfrm>
            <a:off x="351837" y="3197333"/>
            <a:ext cx="545421" cy="10756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624548" y="271423"/>
            <a:ext cx="699000" cy="73875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45744" y="298787"/>
            <a:ext cx="1857773" cy="702078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407840829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ПРОВЕРКА САМОСТОЯТЕЛЬНОЙ РАБОТЫ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4467" y="843558"/>
                <a:ext cx="8815065" cy="392940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3.</a:t>
                </a:r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Даны векторы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</m:t>
                    </m:r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</m:t>
                    </m:r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и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d>
                      <m:dPr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e>
                    </m:d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Найдите координаты вектора:</a:t>
                </a:r>
              </a:p>
              <a:p>
                <a:pPr algn="just"/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;  2)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;  3)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endParaRPr lang="ru-RU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 marL="457200" indent="-457200" algn="just">
                  <a:buAutoNum type="arabicParenR"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d>
                      <m:dPr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e>
                    </m:d>
                    <m:r>
                      <a:rPr lang="ru-RU" altLang="ru-UZ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d>
                      <m:dPr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e>
                    </m:d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d>
                          <m:dPr>
                            <m:ctrlP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−2</m:t>
                            </m:r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;</m:t>
                            </m:r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6</m:t>
                            </m:r>
                          </m:e>
                        </m:d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̅"/>
                        <m:ctrlP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d>
                          <m:dPr>
                            <m:ctrlP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;</m:t>
                            </m:r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e>
                        </m:d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ru-RU" altLang="ru-UZ" sz="2000" b="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d>
                          <m:dPr>
                            <m:ctrlP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−2</m:t>
                            </m:r>
                            <m: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(−</m:t>
                            </m:r>
                            <m: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</m:d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;(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−4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;1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acc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d>
                      <m:dPr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e>
                    </m:d>
                    <m:r>
                      <a:rPr lang="ru-RU" altLang="ru-UZ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d>
                      <m:dPr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e>
                    </m:d>
                    <m:r>
                      <a:rPr lang="ru-RU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d>
                          <m:dPr>
                            <m:ctrlP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−2</m:t>
                            </m:r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;</m:t>
                            </m:r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6</m:t>
                            </m:r>
                          </m:e>
                        </m:d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̅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d>
                          <m:dPr>
                            <m:ctrlP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−2</m:t>
                            </m:r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;</m:t>
                            </m:r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e>
                        </m:d>
                      </m:e>
                    </m:acc>
                    <m:r>
                      <a:rPr lang="ru-RU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ru-RU" altLang="ru-UZ" sz="20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d>
                          <m:dPr>
                            <m:ctrlP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−2</m:t>
                            </m:r>
                            <m: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(−2)</m:t>
                            </m:r>
                          </m:e>
                        </m:d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;(6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4)</m:t>
                        </m:r>
                      </m:e>
                    </m:acc>
                    <m:r>
                      <a:rPr lang="ru-RU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acc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d>
                      <m:dPr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e>
                    </m:d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d>
                      <m:dPr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e>
                    </m:d>
                    <m:r>
                      <a:rPr lang="ru-RU" altLang="ru-UZ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d>
                          <m:dPr>
                            <m:ctrlP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−2</m:t>
                            </m:r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;</m:t>
                            </m:r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e>
                        </m:d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̅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d>
                          <m:dPr>
                            <m:ctrlP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−2</m:t>
                            </m:r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;</m:t>
                            </m:r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6</m:t>
                            </m:r>
                          </m:e>
                        </m:d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ru-RU" altLang="ru-UZ" sz="20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altLang="ru-UZ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d>
                          <m:dPr>
                            <m:ctrlP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−2</m:t>
                            </m:r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(−2)</m:t>
                            </m:r>
                          </m:e>
                        </m:d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;(4−6)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(0;−2)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4467" y="843558"/>
                <a:ext cx="8815065" cy="3929409"/>
              </a:xfrm>
              <a:prstGeom prst="rect">
                <a:avLst/>
              </a:prstGeom>
              <a:blipFill>
                <a:blip r:embed="rId2"/>
                <a:stretch>
                  <a:fillRect l="-718" t="-645" b="-1290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60875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ПРОВЕРКА САМОСТОЯТЕЛЬНОЙ РАБОТЫ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4467" y="843558"/>
                <a:ext cx="8815065" cy="392940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4.</a:t>
                </a:r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Даны векторы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и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d>
                      <m:dPr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e>
                    </m:d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Найдите координаты вектора:</a:t>
                </a:r>
              </a:p>
              <a:p>
                <a:pPr algn="just"/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ru-RU" altLang="ru-UZ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;  2)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−3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;  3) 2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endParaRPr lang="ru-RU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 marL="457200" indent="-457200" algn="just">
                  <a:buAutoNum type="arabicParenR"/>
                </a:pPr>
                <a14:m>
                  <m:oMath xmlns:m="http://schemas.openxmlformats.org/officeDocument/2006/math"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d>
                      <m:dPr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e>
                    </m:d>
                    <m:r>
                      <a:rPr lang="ru-RU" altLang="ru-UZ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d>
                      <m:dPr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e>
                    </m:d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d>
                          <m:dPr>
                            <m:ctrlP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;</m:t>
                            </m:r>
                            <m: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</m:d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̅"/>
                        <m:ctrlP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d>
                          <m:dPr>
                            <m:ctrlP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;</m:t>
                            </m:r>
                            <m: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e>
                        </m:d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ru-RU" altLang="ru-UZ" sz="2000" b="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d>
                          <m:dPr>
                            <m:ctrlP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  <m: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(−1)</m:t>
                            </m:r>
                          </m:e>
                        </m:d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;(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acc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d>
                      <m:dPr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e>
                    </m:d>
                    <m:r>
                      <a:rPr lang="ru-RU" altLang="ru-UZ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d>
                      <m:dPr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e>
                    </m:d>
                    <m:r>
                      <a:rPr lang="ru-RU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d>
                          <m:dPr>
                            <m:ctrlP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;</m:t>
                            </m:r>
                            <m: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</m:d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̅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d>
                          <m:dPr>
                            <m:ctrlP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;</m:t>
                            </m:r>
                            <m: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e>
                        </m:d>
                      </m:e>
                    </m:acc>
                    <m:r>
                      <a:rPr lang="ru-RU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ru-RU" altLang="ru-UZ" sz="20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d>
                          <m:dPr>
                            <m:ctrlP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(−</m:t>
                            </m:r>
                            <m: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</m:d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;(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3−0</m:t>
                        </m:r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acc>
                    <m:r>
                      <a:rPr lang="ru-RU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acc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3) 2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d>
                      <m:dPr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e>
                    </m:d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d>
                      <m:dPr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e>
                    </m:d>
                    <m:r>
                      <a:rPr lang="ru-RU" altLang="ru-UZ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d>
                          <m:dPr>
                            <m:ctrlP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;</m:t>
                            </m:r>
                            <m: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e>
                        </m:d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̅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d>
                          <m:dPr>
                            <m:ctrlP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;</m:t>
                            </m:r>
                            <m:r>
                              <a:rPr lang="ru-RU" altLang="ru-UZ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</m:d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ru-RU" altLang="ru-UZ" sz="20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altLang="ru-UZ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d>
                          <m:dPr>
                            <m:ctrlP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−2</m:t>
                            </m:r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e>
                        </m:d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;(0−3)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(−4;−3)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4467" y="843558"/>
                <a:ext cx="8815065" cy="3929409"/>
              </a:xfrm>
              <a:prstGeom prst="rect">
                <a:avLst/>
              </a:prstGeom>
              <a:blipFill>
                <a:blip r:embed="rId2"/>
                <a:stretch>
                  <a:fillRect l="-718" t="-645" b="-1290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55B528A0-0C3E-F44E-BD97-7EDCF2CFA879}"/>
                  </a:ext>
                </a:extLst>
              </p:cNvPr>
              <p:cNvSpPr/>
              <p:nvPr/>
            </p:nvSpPr>
            <p:spPr>
              <a:xfrm>
                <a:off x="5436096" y="1851670"/>
                <a:ext cx="2219710" cy="4199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ru-RU" altLang="ru-UZ" sz="20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d>
                            <m:dPr>
                              <m:ctrlPr>
                                <a:rPr lang="en-US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ru-RU" altLang="ru-UZ" sz="2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4</m:t>
                              </m:r>
                              <m:r>
                                <a:rPr lang="en-US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;</m:t>
                              </m:r>
                              <m:r>
                                <a:rPr lang="ru-RU" altLang="ru-UZ" sz="2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6</m:t>
                              </m:r>
                            </m:e>
                          </m:d>
                        </m:e>
                      </m:acc>
                      <m:r>
                        <a:rPr lang="ru-RU" altLang="ru-UZ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acc>
                        <m:accPr>
                          <m:chr m:val="̅"/>
                          <m:ctrlPr>
                            <a:rPr lang="ru-RU" altLang="ru-UZ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d>
                            <m:dPr>
                              <m:ctrlPr>
                                <a:rPr lang="en-US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  <m:r>
                                <a:rPr lang="en-US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;</m:t>
                              </m:r>
                              <m: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</m:d>
                        </m:e>
                      </m:acc>
                      <m:r>
                        <a:rPr lang="ru-RU" altLang="ru-UZ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altLang="ru-UZ" sz="20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55B528A0-0C3E-F44E-BD97-7EDCF2CFA87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1851670"/>
                <a:ext cx="2219710" cy="41992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BAF234CC-7E78-0B4B-83DE-6EFBE255D746}"/>
                  </a:ext>
                </a:extLst>
              </p:cNvPr>
              <p:cNvSpPr/>
              <p:nvPr/>
            </p:nvSpPr>
            <p:spPr>
              <a:xfrm>
                <a:off x="5220072" y="2808262"/>
                <a:ext cx="1957715" cy="4199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ru-RU" altLang="ru-UZ" sz="20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d>
                            <m:dPr>
                              <m:ctrlPr>
                                <a:rPr lang="en-US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  <m:r>
                                <a:rPr lang="en-US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;</m:t>
                              </m:r>
                              <m: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</m:e>
                          </m:d>
                        </m:e>
                      </m:acc>
                      <m:r>
                        <a:rPr lang="ru-RU" altLang="ru-UZ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acc>
                        <m:accPr>
                          <m:chr m:val="̅"/>
                          <m:ctrlPr>
                            <a:rPr lang="ru-RU" altLang="ru-UZ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d>
                            <m:dPr>
                              <m:ctrlPr>
                                <a:rPr lang="en-US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ru-RU" altLang="ru-UZ" sz="2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  <m:r>
                                <a:rPr lang="en-US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;</m:t>
                              </m:r>
                              <m: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</m:d>
                        </m:e>
                      </m:acc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BAF234CC-7E78-0B4B-83DE-6EFBE255D74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2808262"/>
                <a:ext cx="1957715" cy="41992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3BA427A5-E0FA-4348-A8D9-4B6D42BBFB07}"/>
                  </a:ext>
                </a:extLst>
              </p:cNvPr>
              <p:cNvSpPr/>
              <p:nvPr/>
            </p:nvSpPr>
            <p:spPr>
              <a:xfrm>
                <a:off x="5220072" y="3806428"/>
                <a:ext cx="1957715" cy="4199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ru-RU" altLang="ru-UZ" sz="20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d>
                            <m:dPr>
                              <m:ctrlPr>
                                <a:rPr lang="en-US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ru-RU" altLang="ru-UZ" sz="2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  <m:r>
                                <a:rPr lang="en-US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;</m:t>
                              </m:r>
                              <m: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</m:d>
                        </m:e>
                      </m:acc>
                      <m:r>
                        <a:rPr lang="ru-RU" altLang="ru-UZ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acc>
                        <m:accPr>
                          <m:chr m:val="̅"/>
                          <m:ctrlPr>
                            <a:rPr lang="ru-RU" altLang="ru-UZ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d>
                            <m:dPr>
                              <m:ctrlPr>
                                <a:rPr lang="en-US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  <m:r>
                                <a:rPr lang="en-US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;</m:t>
                              </m:r>
                              <m: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</m:e>
                          </m:d>
                        </m:e>
                      </m:acc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3BA427A5-E0FA-4348-A8D9-4B6D42BBFB0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3806428"/>
                <a:ext cx="1957715" cy="41992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72743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194179" y="117500"/>
            <a:ext cx="8835601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400" b="1" kern="0" dirty="0"/>
              <a:t>РЕШЕНИЕ ГЕОМЕТРИЧЕСКИХ ЗАДАЧ </a:t>
            </a:r>
          </a:p>
          <a:p>
            <a:pPr algn="ctr" defTabSz="914400"/>
            <a:r>
              <a:rPr lang="ru-RU" sz="2400" b="1" kern="0" dirty="0"/>
              <a:t>МЕТОДОМ КООРДИНАТ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4467" y="843558"/>
                <a:ext cx="8815065" cy="419679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1.</a:t>
                </a:r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Точка </a:t>
                </a:r>
                <a14:m>
                  <m:oMath xmlns:m="http://schemas.openxmlformats.org/officeDocument/2006/math"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середина отрезка </a:t>
                </a:r>
                <a14:m>
                  <m:oMath xmlns:m="http://schemas.openxmlformats.org/officeDocument/2006/math"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а </a:t>
                </a:r>
                <a14:m>
                  <m:oMath xmlns:m="http://schemas.openxmlformats.org/officeDocument/2006/math"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</m:t>
                    </m:r>
                  </m:oMath>
                </a14:m>
                <a:r>
                  <a:rPr lang="en-US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– произвольная точка плоскости. Докажите, что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𝑂</m:t>
                        </m:r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acc>
                      <m:accPr>
                        <m:chr m:val="⃗"/>
                        <m:ctrlP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𝑂𝐴</m:t>
                        </m:r>
                      </m:e>
                    </m:acc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𝑂𝐵</m:t>
                        </m:r>
                      </m:e>
                    </m:acc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en-US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 </a:t>
                </a:r>
                <a:endParaRPr lang="en-US" altLang="ru-UZ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 правилу треугольника:</a:t>
                </a:r>
              </a:p>
              <a:p>
                <a:pPr algn="just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𝑂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𝑂𝐴</m:t>
                        </m:r>
                      </m:e>
                    </m:acc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𝐴𝐶</m:t>
                        </m:r>
                      </m:e>
                    </m:acc>
                  </m:oMath>
                </a14:m>
                <a:r>
                  <a:rPr lang="en-US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𝑂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  <m:r>
                      <a:rPr lang="ru-RU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altLang="ru-UZ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𝑂</m:t>
                        </m:r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Складывая это равенства, получим: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𝑂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𝑂𝐴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𝑂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+(</m:t>
                    </m:r>
                    <m:acc>
                      <m:accPr>
                        <m:chr m:val="⃗"/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𝐴𝐶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Так как точка </a:t>
                </a:r>
                <a14:m>
                  <m:oMath xmlns:m="http://schemas.openxmlformats.org/officeDocument/2006/math"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середина отрезка </a:t>
                </a:r>
                <a14:m>
                  <m:oMath xmlns:m="http://schemas.openxmlformats.org/officeDocument/2006/math"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то</a:t>
                </a:r>
              </a:p>
              <a:p>
                <a:pPr algn="just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𝐴𝐶</m:t>
                        </m:r>
                      </m:e>
                    </m:acc>
                    <m:r>
                      <a:rPr lang="ru-RU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𝐵𝐶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ru-RU" altLang="ru-UZ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т.к</a:t>
                </a:r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сумма противоположных </a:t>
                </a:r>
              </a:p>
              <a:p>
                <a:pPr algn="just"/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векторов равна нулевому вектору)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ru-RU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𝑂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  <m:r>
                      <a:rPr lang="ru-RU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𝑂𝐴</m:t>
                        </m:r>
                      </m:e>
                    </m:acc>
                    <m:r>
                      <a:rPr lang="ru-RU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𝑂𝐵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𝑂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acc>
                      <m:accPr>
                        <m:chr m:val="⃗"/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𝑂𝐴</m:t>
                        </m:r>
                      </m:e>
                    </m:acc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𝑂𝐵</m:t>
                        </m:r>
                      </m:e>
                    </m:acc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en-US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4467" y="843558"/>
                <a:ext cx="8815065" cy="4196790"/>
              </a:xfrm>
              <a:prstGeom prst="rect">
                <a:avLst/>
              </a:prstGeom>
              <a:blipFill>
                <a:blip r:embed="rId2"/>
                <a:stretch>
                  <a:fillRect l="-718" t="-906" r="-575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58C9142C-0B97-C644-B288-DA4314834559}"/>
              </a:ext>
            </a:extLst>
          </p:cNvPr>
          <p:cNvCxnSpPr/>
          <p:nvPr/>
        </p:nvCxnSpPr>
        <p:spPr>
          <a:xfrm flipV="1">
            <a:off x="6491104" y="3322838"/>
            <a:ext cx="576064" cy="79208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EFBD3F7C-4850-E442-B5EC-CD5B853C7660}"/>
              </a:ext>
            </a:extLst>
          </p:cNvPr>
          <p:cNvCxnSpPr>
            <a:cxnSpLocks/>
          </p:cNvCxnSpPr>
          <p:nvPr/>
        </p:nvCxnSpPr>
        <p:spPr>
          <a:xfrm flipH="1">
            <a:off x="7067168" y="2602758"/>
            <a:ext cx="576064" cy="72008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3C6ACB30-5F3C-2147-9AA5-52B2DF1A89B9}"/>
              </a:ext>
            </a:extLst>
          </p:cNvPr>
          <p:cNvCxnSpPr/>
          <p:nvPr/>
        </p:nvCxnSpPr>
        <p:spPr>
          <a:xfrm flipH="1" flipV="1">
            <a:off x="7643232" y="2602758"/>
            <a:ext cx="864096" cy="187220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7781B23F-ED58-4648-A8CE-959CDC6B202E}"/>
              </a:ext>
            </a:extLst>
          </p:cNvPr>
          <p:cNvCxnSpPr>
            <a:cxnSpLocks/>
          </p:cNvCxnSpPr>
          <p:nvPr/>
        </p:nvCxnSpPr>
        <p:spPr>
          <a:xfrm flipH="1" flipV="1">
            <a:off x="7067168" y="3322838"/>
            <a:ext cx="1440160" cy="115212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1D664AEC-12E9-8A4D-9B65-DC2488114306}"/>
              </a:ext>
            </a:extLst>
          </p:cNvPr>
          <p:cNvCxnSpPr>
            <a:cxnSpLocks/>
          </p:cNvCxnSpPr>
          <p:nvPr/>
        </p:nvCxnSpPr>
        <p:spPr>
          <a:xfrm flipH="1" flipV="1">
            <a:off x="6516216" y="4124918"/>
            <a:ext cx="1991112" cy="35004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61AF98C-8C32-644E-ACDC-E1D5C00212C2}"/>
                  </a:ext>
                </a:extLst>
              </p:cNvPr>
              <p:cNvSpPr txBox="1"/>
              <p:nvPr/>
            </p:nvSpPr>
            <p:spPr>
              <a:xfrm>
                <a:off x="8507328" y="4174027"/>
                <a:ext cx="34413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61AF98C-8C32-644E-ACDC-E1D5C00212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7328" y="4174027"/>
                <a:ext cx="344132" cy="446276"/>
              </a:xfrm>
              <a:prstGeom prst="rect">
                <a:avLst/>
              </a:prstGeom>
              <a:blipFill>
                <a:blip r:embed="rId3"/>
                <a:stretch>
                  <a:fillRect l="-29630" r="-25926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5B1AF11-6114-9C40-9B9D-35F6233F4646}"/>
                  </a:ext>
                </a:extLst>
              </p:cNvPr>
              <p:cNvSpPr txBox="1"/>
              <p:nvPr/>
            </p:nvSpPr>
            <p:spPr>
              <a:xfrm>
                <a:off x="6083482" y="3898902"/>
                <a:ext cx="32265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5B1AF11-6114-9C40-9B9D-35F6233F46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3482" y="3898902"/>
                <a:ext cx="322652" cy="446276"/>
              </a:xfrm>
              <a:prstGeom prst="rect">
                <a:avLst/>
              </a:prstGeom>
              <a:blipFill>
                <a:blip r:embed="rId4"/>
                <a:stretch>
                  <a:fillRect l="-26923" r="-26923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C4420C4-8DF3-5545-BA04-91EB270E1890}"/>
                  </a:ext>
                </a:extLst>
              </p:cNvPr>
              <p:cNvSpPr txBox="1"/>
              <p:nvPr/>
            </p:nvSpPr>
            <p:spPr>
              <a:xfrm>
                <a:off x="7592984" y="2170710"/>
                <a:ext cx="33701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C4420C4-8DF3-5545-BA04-91EB270E18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2984" y="2170710"/>
                <a:ext cx="337015" cy="446276"/>
              </a:xfrm>
              <a:prstGeom prst="rect">
                <a:avLst/>
              </a:prstGeom>
              <a:blipFill>
                <a:blip r:embed="rId5"/>
                <a:stretch>
                  <a:fillRect l="-25926" r="-18519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4B5F576-B0FF-414E-9870-5469526A9336}"/>
                  </a:ext>
                </a:extLst>
              </p:cNvPr>
              <p:cNvSpPr txBox="1"/>
              <p:nvPr/>
            </p:nvSpPr>
            <p:spPr>
              <a:xfrm>
                <a:off x="6719392" y="2876562"/>
                <a:ext cx="32092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4B5F576-B0FF-414E-9870-5469526A93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9392" y="2876562"/>
                <a:ext cx="320922" cy="446276"/>
              </a:xfrm>
              <a:prstGeom prst="rect">
                <a:avLst/>
              </a:prstGeom>
              <a:blipFill>
                <a:blip r:embed="rId6"/>
                <a:stretch>
                  <a:fillRect l="-22222" r="-22222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7903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194179" y="117500"/>
            <a:ext cx="8835601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400" b="1" kern="0" dirty="0"/>
              <a:t>РЕШЕНИЕ ГЕОМЕТРИЧЕСКИХ ЗАДАЧ </a:t>
            </a:r>
          </a:p>
          <a:p>
            <a:pPr algn="ctr" defTabSz="914400"/>
            <a:r>
              <a:rPr lang="ru-RU" sz="2400" b="1" kern="0" dirty="0"/>
              <a:t>МЕТОДОМ КООРДИНАТ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4467" y="843558"/>
                <a:ext cx="8815065" cy="411805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2.</a:t>
                </a:r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Докажите, что середины сторон произвольного четырехугольника </a:t>
                </a:r>
                <a14:m>
                  <m:oMath xmlns:m="http://schemas.openxmlformats.org/officeDocument/2006/math"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𝐴𝐵𝐶𝐷</m:t>
                    </m:r>
                  </m:oMath>
                </a14:m>
                <a:r>
                  <a:rPr lang="en-US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являются вершинами параллелограмма. </a:t>
                </a:r>
                <a:endParaRPr lang="en-US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 algn="just"/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Пусть  </a:t>
                </a:r>
                <a14:m>
                  <m:oMath xmlns:m="http://schemas.openxmlformats.org/officeDocument/2006/math"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𝐺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𝐻</m:t>
                    </m:r>
                  </m:oMath>
                </a14:m>
                <a:r>
                  <a:rPr lang="en-US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– соответственно середины сторон </a:t>
                </a:r>
                <a14:m>
                  <m:oMath xmlns:m="http://schemas.openxmlformats.org/officeDocument/2006/math"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𝐶𝐷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𝐷𝐴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endParaRPr lang="en-US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В силу третьего признака параллелограмма, достаточно доказать, что</a:t>
                </a:r>
              </a:p>
              <a:p>
                <a:pPr algn="just"/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например, отрезки </a:t>
                </a:r>
                <a14:m>
                  <m:oMath xmlns:m="http://schemas.openxmlformats.org/officeDocument/2006/math"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</m:oMath>
                </a14:m>
                <a:r>
                  <a:rPr lang="en-US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UZ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𝐻𝐺</m:t>
                    </m:r>
                  </m:oMath>
                </a14:m>
                <a:r>
                  <a:rPr lang="en-US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равны по длине и параллельны. </a:t>
                </a:r>
              </a:p>
              <a:p>
                <a:pPr algn="just"/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Следовательно, нужно доказать равенство векторов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altLang="ru-UZ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ru-UZ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𝐻𝐺</m:t>
                        </m:r>
                      </m:e>
                    </m:acc>
                  </m:oMath>
                </a14:m>
                <a:endParaRPr lang="ru-RU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Действительно, </a:t>
                </a:r>
              </a:p>
              <a:p>
                <a:pPr algn="just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</m:acc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acc>
                      <m:accPr>
                        <m:chr m:val="⃗"/>
                        <m:ctrlP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</m:acc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𝐵𝐶</m:t>
                        </m:r>
                      </m:e>
                    </m:acc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𝐻𝐺</m:t>
                        </m:r>
                      </m:e>
                    </m:acc>
                    <m:r>
                      <a:rPr lang="ru-RU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𝐻𝐷</m:t>
                        </m:r>
                      </m:e>
                    </m:acc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𝐷𝐺</m:t>
                        </m:r>
                      </m:e>
                    </m:acc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acc>
                      <m:accPr>
                        <m:chr m:val="⃗"/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</m:t>
                        </m:r>
                      </m:e>
                    </m:acc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n-US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</m:acc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𝐵𝐶</m:t>
                        </m:r>
                      </m:e>
                    </m:acc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</m:t>
                        </m:r>
                      </m:e>
                    </m:acc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⟹</m:t>
                    </m:r>
                  </m:oMath>
                </a14:m>
                <a:r>
                  <a:rPr lang="en-US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</m:acc>
                    <m:r>
                      <a:rPr lang="en-US" altLang="ru-UZ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𝐻𝐺</m:t>
                        </m:r>
                      </m:e>
                    </m:acc>
                  </m:oMath>
                </a14:m>
                <a:endParaRPr lang="en-US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4467" y="843558"/>
                <a:ext cx="8815065" cy="4118050"/>
              </a:xfrm>
              <a:prstGeom prst="rect">
                <a:avLst/>
              </a:prstGeom>
              <a:blipFill>
                <a:blip r:embed="rId2"/>
                <a:stretch>
                  <a:fillRect l="-718" t="-923" r="-1437" b="-1846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1F982FA-7395-354C-A8C2-54579F187F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33"/>
          <a:stretch/>
        </p:blipFill>
        <p:spPr>
          <a:xfrm>
            <a:off x="6804248" y="3152270"/>
            <a:ext cx="2157367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9790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194179" y="117500"/>
            <a:ext cx="8835601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400" b="1" kern="0" dirty="0"/>
              <a:t>РЕШЕНИЕ ГЕОМЕТРИЧЕСКИХ ЗАДАЧ </a:t>
            </a:r>
          </a:p>
          <a:p>
            <a:pPr algn="ctr" defTabSz="914400"/>
            <a:r>
              <a:rPr lang="ru-RU" sz="2400" b="1" kern="0" dirty="0"/>
              <a:t>МЕТОДОМ КООРДИНАТ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4715" y="871192"/>
                <a:ext cx="8815065" cy="3089307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fontAlgn="base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Задание.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 Даны точки </a:t>
                </a:r>
                <a14:m>
                  <m:oMath xmlns:m="http://schemas.openxmlformats.org/officeDocument/2006/math">
                    <m:r>
                      <a:rPr lang="en" sz="2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" sz="2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(5;1) </m:t>
                    </m:r>
                    <m:r>
                      <a:rPr lang="ru-RU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и </m:t>
                    </m:r>
                    <m:r>
                      <a:rPr lang="en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(4;−3). 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Найти координаты векторов 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en" sz="2000" i="1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AB</m:t>
                        </m:r>
                      </m:e>
                    </m:acc>
                  </m:oMath>
                </a14:m>
                <a:r>
                  <a:rPr lang="ru-RU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 </a:t>
                </a:r>
                <a:r>
                  <a:rPr lang="ru-RU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и 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en" sz="2000" i="1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B</m:t>
                        </m:r>
                        <m:r>
                          <m:rPr>
                            <m:nor/>
                          </m:rPr>
                          <a:rPr lang="ru-RU" sz="2000" b="0" i="1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ru-RU" sz="2000" b="0" i="1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acc>
                  </m:oMath>
                </a14:m>
                <a:endParaRPr lang="en-US" sz="20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base"/>
                <a:endParaRPr lang="ru-RU" sz="20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base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 </a:t>
                </a: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base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Точки заданы на плоскости, поэтому координаты вектора 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en" sz="2000" i="1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AB</m:t>
                        </m:r>
                      </m:e>
                    </m:acc>
                  </m:oMath>
                </a14:m>
                <a:r>
                  <a:rPr lang="ru-RU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 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вычислим по формуле:</a:t>
                </a: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base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en" sz="2000" i="1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AB</m:t>
                        </m:r>
                      </m:e>
                    </m:acc>
                    <m:r>
                      <a:rPr lang="en-US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en-US" sz="2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sub>
                        </m:sSub>
                        <m:r>
                          <a:rPr lang="en-US" sz="2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sub>
                        </m:sSub>
                        <m:r>
                          <a:rPr lang="en-US" sz="2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sSub>
                          <m:sSubPr>
                            <m:ctrlPr>
                              <a:rPr lang="en-US" sz="2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sub>
                        </m:sSub>
                        <m:r>
                          <a:rPr lang="en-US" sz="2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sub>
                        </m:sSub>
                      </m:e>
                    </m:d>
                  </m:oMath>
                </a14:m>
                <a:r>
                  <a:rPr lang="ru-RU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 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br>
                  <a:rPr lang="en" sz="2000" dirty="0"/>
                </a:b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" sz="2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𝐵𝐴</m:t>
                        </m:r>
                      </m:e>
                    </m:acc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=(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;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4715" y="871192"/>
                <a:ext cx="8815065" cy="3089307"/>
              </a:xfrm>
              <a:prstGeom prst="rect">
                <a:avLst/>
              </a:prstGeom>
              <a:blipFill>
                <a:blip r:embed="rId2"/>
                <a:stretch>
                  <a:fillRect l="-576" r="-144" b="-1230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E53FE09-7755-F84B-8687-87A2D080DF5F}"/>
                  </a:ext>
                </a:extLst>
              </p:cNvPr>
              <p:cNvSpPr txBox="1"/>
              <p:nvPr/>
            </p:nvSpPr>
            <p:spPr>
              <a:xfrm>
                <a:off x="2987824" y="2906776"/>
                <a:ext cx="400116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4−5;−3−1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=(−1;−4)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E53FE09-7755-F84B-8687-87A2D080DF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2906776"/>
                <a:ext cx="4001160" cy="369332"/>
              </a:xfrm>
              <a:prstGeom prst="rect">
                <a:avLst/>
              </a:prstGeom>
              <a:blipFill>
                <a:blip r:embed="rId3"/>
                <a:stretch>
                  <a:fillRect l="-316" r="-2215" b="-3666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E6D53D8-B564-FA46-986D-4DA7D0D6135E}"/>
                  </a:ext>
                </a:extLst>
              </p:cNvPr>
              <p:cNvSpPr txBox="1"/>
              <p:nvPr/>
            </p:nvSpPr>
            <p:spPr>
              <a:xfrm>
                <a:off x="2987824" y="3591167"/>
                <a:ext cx="379918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−4;1−(−3)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=(1;4)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E6D53D8-B564-FA46-986D-4DA7D0D613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3591167"/>
                <a:ext cx="3799182" cy="369332"/>
              </a:xfrm>
              <a:prstGeom prst="rect">
                <a:avLst/>
              </a:prstGeom>
              <a:blipFill>
                <a:blip r:embed="rId4"/>
                <a:stretch>
                  <a:fillRect l="-333" r="-2333" b="-3666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68354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194179" y="117500"/>
            <a:ext cx="8835601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400" b="1" kern="0" dirty="0"/>
              <a:t>РЕШЕНИЕ ГЕОМЕТРИЧЕСКИХ ЗАДАЧ </a:t>
            </a:r>
          </a:p>
          <a:p>
            <a:pPr algn="ctr" defTabSz="914400"/>
            <a:r>
              <a:rPr lang="ru-RU" sz="2400" b="1" kern="0" dirty="0"/>
              <a:t>МЕТОДОМ КООРДИНАТ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4715" y="871192"/>
                <a:ext cx="8815065" cy="305737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fontAlgn="base"/>
                <a:r>
                  <a:rPr lang="en-US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 Даны точки </a:t>
                </a:r>
                <a14:m>
                  <m:oMath xmlns:m="http://schemas.openxmlformats.org/officeDocument/2006/math">
                    <m:r>
                      <a:rPr lang="en" sz="2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d>
                      <m:dPr>
                        <m:ctrlPr>
                          <a:rPr lang="en" sz="2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" sz="2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2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e>
                    </m:d>
                    <m:r>
                      <a:rPr lang="en-US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ru-RU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d>
                      <m:dPr>
                        <m:ctrlPr>
                          <a:rPr lang="en" sz="2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" sz="2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2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e>
                    </m:d>
                    <m:r>
                      <a:rPr lang="en-US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и</m:t>
                    </m:r>
                    <m:r>
                      <a:rPr lang="ru-RU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(6;14)</m:t>
                    </m:r>
                    <m:r>
                      <a:rPr lang="en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base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Найти координаты вектора 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𝐴𝐶</m:t>
                        </m:r>
                      </m:e>
                    </m:acc>
                  </m:oMath>
                </a14:m>
                <a:endParaRPr lang="en-US" sz="20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base"/>
                <a:endParaRPr lang="ru-RU" sz="20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base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 </a:t>
                </a: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base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ru-UZ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</m:acc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−2;6−4</m:t>
                        </m:r>
                      </m:e>
                    </m:d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=(1;2)</m:t>
                    </m:r>
                  </m:oMath>
                </a14:m>
                <a:r>
                  <a:rPr lang="en-US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base"/>
                <a:endParaRPr lang="en-US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fontAlgn="base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𝐴𝐶</m:t>
                        </m:r>
                      </m:e>
                    </m:acc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6−2;14−4</m:t>
                        </m:r>
                      </m:e>
                    </m:d>
                    <m:r>
                      <a:rPr lang="en-US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=(4;10)</m:t>
                    </m:r>
                  </m:oMath>
                </a14:m>
                <a:r>
                  <a:rPr lang="en-US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base"/>
                <a:r>
                  <a:rPr lang="en-US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fontAlgn="base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𝐴𝐶</m:t>
                        </m:r>
                      </m:e>
                    </m:acc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1+4;2+10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=(5;12)</m:t>
                    </m:r>
                  </m:oMath>
                </a14:m>
                <a:r>
                  <a:rPr lang="en-US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4715" y="871192"/>
                <a:ext cx="8815065" cy="3057375"/>
              </a:xfrm>
              <a:prstGeom prst="rect">
                <a:avLst/>
              </a:prstGeom>
              <a:blipFill>
                <a:blip r:embed="rId2"/>
                <a:stretch>
                  <a:fillRect l="-576" b="-1240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8626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656" y="2139702"/>
            <a:ext cx="4392488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320" y="915566"/>
            <a:ext cx="87951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Решить задачи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4, 5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На стр.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143392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16413</TotalTime>
  <Words>558</Words>
  <Application>Microsoft Macintosh PowerPoint</Application>
  <PresentationFormat>Экран (16:9)</PresentationFormat>
  <Paragraphs>82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1368</cp:revision>
  <dcterms:created xsi:type="dcterms:W3CDTF">2020-04-09T07:32:19Z</dcterms:created>
  <dcterms:modified xsi:type="dcterms:W3CDTF">2021-01-26T06:36:17Z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