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573" r:id="rId3"/>
    <p:sldId id="1577" r:id="rId4"/>
    <p:sldId id="1578" r:id="rId5"/>
    <p:sldId id="1579" r:id="rId6"/>
    <p:sldId id="1580" r:id="rId7"/>
    <p:sldId id="1581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 autoAdjust="0"/>
    <p:restoredTop sz="94618" autoAdjust="0"/>
  </p:normalViewPr>
  <p:slideViewPr>
    <p:cSldViewPr>
      <p:cViewPr>
        <p:scale>
          <a:sx n="135" d="100"/>
          <a:sy n="135" d="100"/>
        </p:scale>
        <p:origin x="552" y="24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152934" y="2260555"/>
            <a:ext cx="1639229" cy="1873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916650" y="1870351"/>
            <a:ext cx="64833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ФИЗИЧЕСКИЕ И ГЕОМЕТРИЧЕСКИЕ ИНТЕРПРИТАЦИИ ВЕКТОРОВ. РЕШЕНИЕ ГЕОМЕТРИЧЕСКИХ ЗАДАЧ МЕТОДОМ КООРДИНАТ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7" y="1951950"/>
            <a:ext cx="545421" cy="10756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51837" y="3197333"/>
            <a:ext cx="545421" cy="1075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9294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координаты вектора: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;1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(−2)</m:t>
                            </m:r>
                          </m:e>
                        </m:d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;(6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4)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(−2)</m:t>
                            </m:r>
                          </m:e>
                        </m:d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;(4−6)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(0;−2)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929409"/>
              </a:xfrm>
              <a:prstGeom prst="rect">
                <a:avLst/>
              </a:prstGeom>
              <a:blipFill>
                <a:blip r:embed="rId2"/>
                <a:stretch>
                  <a:fillRect l="-718" t="-645" b="-12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87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39294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Даны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Найдите координаты вектора: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3)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marL="457200" indent="-457200" algn="just">
                  <a:buAutoNum type="arabicParenR"/>
                </a:pP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(−1)</m:t>
                            </m:r>
                          </m:e>
                        </m:d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3−0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3)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ru-RU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a:rPr lang="ru-RU" altLang="ru-UZ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altLang="ru-UZ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altLang="ru-UZ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;(0−3)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(−4;−3)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3929409"/>
              </a:xfrm>
              <a:prstGeom prst="rect">
                <a:avLst/>
              </a:prstGeom>
              <a:blipFill>
                <a:blip r:embed="rId2"/>
                <a:stretch>
                  <a:fillRect l="-718" t="-645" b="-12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5B528A0-0C3E-F44E-BD97-7EDCF2CFA879}"/>
                  </a:ext>
                </a:extLst>
              </p:cNvPr>
              <p:cNvSpPr/>
              <p:nvPr/>
            </p:nvSpPr>
            <p:spPr>
              <a:xfrm>
                <a:off x="5436096" y="1851670"/>
                <a:ext cx="2219710" cy="419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altLang="ru-UZ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e>
                          </m:d>
                        </m:e>
                      </m:acc>
                      <m:r>
                        <a:rPr lang="ru-RU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d>
                        </m:e>
                      </m:acc>
                      <m:r>
                        <a:rPr lang="ru-RU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altLang="ru-UZ" sz="20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5B528A0-0C3E-F44E-BD97-7EDCF2CFA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51670"/>
                <a:ext cx="2219710" cy="419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AF234CC-7E78-0B4B-83DE-6EFBE255D746}"/>
                  </a:ext>
                </a:extLst>
              </p:cNvPr>
              <p:cNvSpPr/>
              <p:nvPr/>
            </p:nvSpPr>
            <p:spPr>
              <a:xfrm>
                <a:off x="5220072" y="2808262"/>
                <a:ext cx="1957715" cy="419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altLang="ru-UZ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e>
                      </m:acc>
                      <m:r>
                        <a:rPr lang="ru-RU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ru-RU" altLang="ru-UZ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AF234CC-7E78-0B4B-83DE-6EFBE255D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08262"/>
                <a:ext cx="1957715" cy="419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A427A5-E0FA-4348-A8D9-4B6D42BBFB07}"/>
                  </a:ext>
                </a:extLst>
              </p:cNvPr>
              <p:cNvSpPr/>
              <p:nvPr/>
            </p:nvSpPr>
            <p:spPr>
              <a:xfrm>
                <a:off x="5220072" y="3806428"/>
                <a:ext cx="1957715" cy="419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altLang="ru-UZ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ru-RU" altLang="ru-UZ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d>
                        </m:e>
                      </m:acc>
                      <m:r>
                        <a:rPr lang="ru-RU" altLang="ru-UZ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ru-RU" altLang="ru-UZ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ru-RU" altLang="ru-UZ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ru-UZ" sz="2000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BA427A5-E0FA-4348-A8D9-4B6D42BB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806428"/>
                <a:ext cx="1957715" cy="419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274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194179" y="117500"/>
            <a:ext cx="883560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РЕШЕНИЕ ГЕОМЕТРИЧЕСКИХ ЗАДАЧ </a:t>
            </a:r>
          </a:p>
          <a:p>
            <a:pPr algn="ctr" defTabSz="914400"/>
            <a:r>
              <a:rPr lang="ru-RU" sz="2400" b="1" kern="0" dirty="0"/>
              <a:t>МЕТОДОМ КООРДИНАТ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41967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Точка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середина отрезка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произвольная точка плоскости. Докажите, что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 </a:t>
                </a:r>
                <a:endParaRPr lang="en-US" altLang="ru-UZ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правилу треугольника: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Складывая это равенства, получим: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 точка </a:t>
                </a:r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середина отрезка </a:t>
                </a:r>
                <a14:m>
                  <m:oMath xmlns:m="http://schemas.openxmlformats.org/officeDocument/2006/math"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т.к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сумма противоположных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векторов равна нулевому вектору)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4196790"/>
              </a:xfrm>
              <a:prstGeom prst="rect">
                <a:avLst/>
              </a:prstGeom>
              <a:blipFill>
                <a:blip r:embed="rId2"/>
                <a:stretch>
                  <a:fillRect l="-718" t="-906" r="-5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8C9142C-0B97-C644-B288-DA4314834559}"/>
              </a:ext>
            </a:extLst>
          </p:cNvPr>
          <p:cNvCxnSpPr/>
          <p:nvPr/>
        </p:nvCxnSpPr>
        <p:spPr>
          <a:xfrm flipV="1">
            <a:off x="6491104" y="3322838"/>
            <a:ext cx="576064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FBD3F7C-4850-E442-B5EC-CD5B853C7660}"/>
              </a:ext>
            </a:extLst>
          </p:cNvPr>
          <p:cNvCxnSpPr>
            <a:cxnSpLocks/>
          </p:cNvCxnSpPr>
          <p:nvPr/>
        </p:nvCxnSpPr>
        <p:spPr>
          <a:xfrm flipH="1">
            <a:off x="7067168" y="2602758"/>
            <a:ext cx="576064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6ACB30-5F3C-2147-9AA5-52B2DF1A89B9}"/>
              </a:ext>
            </a:extLst>
          </p:cNvPr>
          <p:cNvCxnSpPr/>
          <p:nvPr/>
        </p:nvCxnSpPr>
        <p:spPr>
          <a:xfrm flipH="1" flipV="1">
            <a:off x="7643232" y="2602758"/>
            <a:ext cx="864096" cy="1872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781B23F-ED58-4648-A8CE-959CDC6B202E}"/>
              </a:ext>
            </a:extLst>
          </p:cNvPr>
          <p:cNvCxnSpPr>
            <a:cxnSpLocks/>
          </p:cNvCxnSpPr>
          <p:nvPr/>
        </p:nvCxnSpPr>
        <p:spPr>
          <a:xfrm flipH="1" flipV="1">
            <a:off x="7067168" y="3322838"/>
            <a:ext cx="144016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D664AEC-12E9-8A4D-9B65-DC2488114306}"/>
              </a:ext>
            </a:extLst>
          </p:cNvPr>
          <p:cNvCxnSpPr>
            <a:cxnSpLocks/>
          </p:cNvCxnSpPr>
          <p:nvPr/>
        </p:nvCxnSpPr>
        <p:spPr>
          <a:xfrm flipH="1" flipV="1">
            <a:off x="6516216" y="4124918"/>
            <a:ext cx="1991112" cy="350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1AF98C-8C32-644E-ACDC-E1D5C00212C2}"/>
                  </a:ext>
                </a:extLst>
              </p:cNvPr>
              <p:cNvSpPr txBox="1"/>
              <p:nvPr/>
            </p:nvSpPr>
            <p:spPr>
              <a:xfrm>
                <a:off x="8507328" y="4174027"/>
                <a:ext cx="34413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1AF98C-8C32-644E-ACDC-E1D5C0021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328" y="4174027"/>
                <a:ext cx="344132" cy="446276"/>
              </a:xfrm>
              <a:prstGeom prst="rect">
                <a:avLst/>
              </a:prstGeom>
              <a:blipFill>
                <a:blip r:embed="rId3"/>
                <a:stretch>
                  <a:fillRect l="-29630" r="-25926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B1AF11-6114-9C40-9B9D-35F6233F4646}"/>
                  </a:ext>
                </a:extLst>
              </p:cNvPr>
              <p:cNvSpPr txBox="1"/>
              <p:nvPr/>
            </p:nvSpPr>
            <p:spPr>
              <a:xfrm>
                <a:off x="6083482" y="3898902"/>
                <a:ext cx="32265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B1AF11-6114-9C40-9B9D-35F6233F4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82" y="3898902"/>
                <a:ext cx="322652" cy="446276"/>
              </a:xfrm>
              <a:prstGeom prst="rect">
                <a:avLst/>
              </a:prstGeom>
              <a:blipFill>
                <a:blip r:embed="rId4"/>
                <a:stretch>
                  <a:fillRect l="-26923" r="-2692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4420C4-8DF3-5545-BA04-91EB270E1890}"/>
                  </a:ext>
                </a:extLst>
              </p:cNvPr>
              <p:cNvSpPr txBox="1"/>
              <p:nvPr/>
            </p:nvSpPr>
            <p:spPr>
              <a:xfrm>
                <a:off x="7592984" y="2170710"/>
                <a:ext cx="33701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4420C4-8DF3-5545-BA04-91EB270E1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984" y="2170710"/>
                <a:ext cx="337015" cy="446276"/>
              </a:xfrm>
              <a:prstGeom prst="rect">
                <a:avLst/>
              </a:prstGeom>
              <a:blipFill>
                <a:blip r:embed="rId5"/>
                <a:stretch>
                  <a:fillRect l="-25926" r="-18519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B5F576-B0FF-414E-9870-5469526A9336}"/>
                  </a:ext>
                </a:extLst>
              </p:cNvPr>
              <p:cNvSpPr txBox="1"/>
              <p:nvPr/>
            </p:nvSpPr>
            <p:spPr>
              <a:xfrm>
                <a:off x="6719392" y="2876562"/>
                <a:ext cx="32092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B5F576-B0FF-414E-9870-5469526A9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392" y="2876562"/>
                <a:ext cx="320922" cy="446276"/>
              </a:xfrm>
              <a:prstGeom prst="rect">
                <a:avLst/>
              </a:prstGeom>
              <a:blipFill>
                <a:blip r:embed="rId6"/>
                <a:stretch>
                  <a:fillRect l="-22222" r="-22222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0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194179" y="117500"/>
            <a:ext cx="883560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РЕШЕНИЕ ГЕОМЕТРИЧЕСКИХ ЗАДАЧ </a:t>
            </a:r>
          </a:p>
          <a:p>
            <a:pPr algn="ctr" defTabSz="914400"/>
            <a:r>
              <a:rPr lang="ru-RU" sz="2400" b="1" kern="0" dirty="0"/>
              <a:t>МЕТОДОМ КООРДИНАТ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467" y="843558"/>
                <a:ext cx="8815065" cy="4118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Докажите, что середины сторон произвольного четырехугольника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являются вершинами параллелограмма. </a:t>
                </a:r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соответственно середины сторон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силу третьего признака параллелограмма, достаточно доказать, что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например, отрезки </a:t>
                </a:r>
                <a14:m>
                  <m:oMath xmlns:m="http://schemas.openxmlformats.org/officeDocument/2006/math"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𝐻𝐺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равны по длине и параллельны. </a:t>
                </a: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нужно доказать равенство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ru-UZ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𝐻𝐺</m:t>
                        </m:r>
                      </m:e>
                    </m:acc>
                  </m:oMath>
                </a14:m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Действительно,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ru-RU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𝐻𝐺</m:t>
                        </m:r>
                      </m:e>
                    </m:acc>
                    <m:r>
                      <a:rPr lang="ru-RU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𝐻𝐷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𝐷𝐺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altLang="ru-U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ru-U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en-US" altLang="ru-UZ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𝐻𝐺</m:t>
                        </m:r>
                      </m:e>
                    </m:acc>
                  </m:oMath>
                </a14:m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67" y="843558"/>
                <a:ext cx="8815065" cy="4118050"/>
              </a:xfrm>
              <a:prstGeom prst="rect">
                <a:avLst/>
              </a:prstGeom>
              <a:blipFill>
                <a:blip r:embed="rId2"/>
                <a:stretch>
                  <a:fillRect l="-718" t="-923" r="-1437" b="-18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F982FA-7395-354C-A8C2-54579F187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"/>
          <a:stretch/>
        </p:blipFill>
        <p:spPr>
          <a:xfrm>
            <a:off x="6804248" y="3152270"/>
            <a:ext cx="21573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194179" y="117500"/>
            <a:ext cx="883560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РЕШЕНИЕ ГЕОМЕТРИЧЕСКИХ ЗАДАЧ </a:t>
            </a:r>
          </a:p>
          <a:p>
            <a:pPr algn="ctr" defTabSz="914400"/>
            <a:r>
              <a:rPr lang="ru-RU" sz="2400" b="1" kern="0" dirty="0"/>
              <a:t>МЕТОДОМ КООРДИНАТ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715" y="871192"/>
                <a:ext cx="8815065" cy="30893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Даны точки 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(5;1)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r>
                      <a:rPr lang="e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(4;−3).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 координаты векторов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и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ru-RU" sz="20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sz="2000" b="0" i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Точки заданы на плоскости, поэтому координаты вектора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вычислим по формуле: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br>
                  <a:rPr lang="en" sz="20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15" y="871192"/>
                <a:ext cx="8815065" cy="3089307"/>
              </a:xfrm>
              <a:prstGeom prst="rect">
                <a:avLst/>
              </a:prstGeom>
              <a:blipFill>
                <a:blip r:embed="rId2"/>
                <a:stretch>
                  <a:fillRect l="-576" r="-144" b="-123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53FE09-7755-F84B-8687-87A2D080DF5F}"/>
                  </a:ext>
                </a:extLst>
              </p:cNvPr>
              <p:cNvSpPr txBox="1"/>
              <p:nvPr/>
            </p:nvSpPr>
            <p:spPr>
              <a:xfrm>
                <a:off x="2987824" y="2906776"/>
                <a:ext cx="40011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4−5;−3−1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=(−1;−4)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53FE09-7755-F84B-8687-87A2D080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906776"/>
                <a:ext cx="4001160" cy="369332"/>
              </a:xfrm>
              <a:prstGeom prst="rect">
                <a:avLst/>
              </a:prstGeom>
              <a:blipFill>
                <a:blip r:embed="rId3"/>
                <a:stretch>
                  <a:fillRect l="-316" r="-2215" b="-3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6D53D8-B564-FA46-986D-4DA7D0D6135E}"/>
                  </a:ext>
                </a:extLst>
              </p:cNvPr>
              <p:cNvSpPr txBox="1"/>
              <p:nvPr/>
            </p:nvSpPr>
            <p:spPr>
              <a:xfrm>
                <a:off x="2987824" y="3591167"/>
                <a:ext cx="3799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−4;1−(−3)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=(1;4)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6D53D8-B564-FA46-986D-4DA7D0D61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591167"/>
                <a:ext cx="3799182" cy="369332"/>
              </a:xfrm>
              <a:prstGeom prst="rect">
                <a:avLst/>
              </a:prstGeom>
              <a:blipFill>
                <a:blip r:embed="rId4"/>
                <a:stretch>
                  <a:fillRect l="-333" r="-2333" b="-3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835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194179" y="117500"/>
            <a:ext cx="883560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400" b="1" kern="0" dirty="0"/>
              <a:t>РЕШЕНИЕ ГЕОМЕТРИЧЕСКИХ ЗАДАЧ </a:t>
            </a:r>
          </a:p>
          <a:p>
            <a:pPr algn="ctr" defTabSz="914400"/>
            <a:r>
              <a:rPr lang="ru-RU" sz="2400" b="1" kern="0" dirty="0"/>
              <a:t>МЕТОДОМ КООРДИНАТ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715" y="871192"/>
                <a:ext cx="8815065" cy="3057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Даны точки 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(6;14)</m:t>
                    </m:r>
                    <m:r>
                      <a:rPr lang="e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Найти координаты вектора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endParaRPr lang="ru-RU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UZ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ru-U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−2;6−4</m:t>
                        </m:r>
                      </m:e>
                    </m:d>
                    <m:r>
                      <a:rPr lang="en-US" altLang="ru-U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=(1;2)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base"/>
                <a:endParaRPr lang="en-US" alt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base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6−2;14−4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=(4;10)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base"/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base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1+4;2+10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=(5;12)</m:t>
                    </m:r>
                  </m:oMath>
                </a14:m>
                <a:r>
                  <a:rPr lang="en-US" altLang="ru-U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 Box 72">
                <a:extLst>
                  <a:ext uri="{FF2B5EF4-FFF2-40B4-BE49-F238E27FC236}">
                    <a16:creationId xmlns:a16="http://schemas.microsoft.com/office/drawing/2014/main" id="{15CFF516-0131-9549-9D74-81237252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15" y="871192"/>
                <a:ext cx="8815065" cy="3057375"/>
              </a:xfrm>
              <a:prstGeom prst="rect">
                <a:avLst/>
              </a:prstGeom>
              <a:blipFill>
                <a:blip r:embed="rId2"/>
                <a:stretch>
                  <a:fillRect l="-576" b="-12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16413</TotalTime>
  <Words>558</Words>
  <Application>Microsoft Macintosh PowerPoint</Application>
  <PresentationFormat>Экран (16:9)</PresentationFormat>
  <Paragraphs>82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1368</cp:revision>
  <dcterms:created xsi:type="dcterms:W3CDTF">2020-04-09T07:32:19Z</dcterms:created>
  <dcterms:modified xsi:type="dcterms:W3CDTF">2021-01-26T06:36:17Z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