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306" r:id="rId2"/>
    <p:sldId id="1567" r:id="rId3"/>
    <p:sldId id="1568" r:id="rId4"/>
    <p:sldId id="1569" r:id="rId5"/>
    <p:sldId id="1570" r:id="rId6"/>
    <p:sldId id="1572" r:id="rId7"/>
    <p:sldId id="1571" r:id="rId8"/>
    <p:sldId id="1573" r:id="rId9"/>
    <p:sldId id="1574" r:id="rId10"/>
    <p:sldId id="1575" r:id="rId11"/>
    <p:sldId id="1576" r:id="rId12"/>
    <p:sldId id="1536" r:id="rId13"/>
  </p:sldIdLst>
  <p:sldSz cx="9144000" cy="5143500" type="screen16x9"/>
  <p:notesSz cx="5765800" cy="3244850"/>
  <p:custDataLst>
    <p:tags r:id="rId15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18" autoAdjust="0"/>
    <p:restoredTop sz="94618" autoAdjust="0"/>
  </p:normalViewPr>
  <p:slideViewPr>
    <p:cSldViewPr>
      <p:cViewPr>
        <p:scale>
          <a:sx n="131" d="100"/>
          <a:sy n="131" d="100"/>
        </p:scale>
        <p:origin x="672" y="312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318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646843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2386"/>
            <a:ext cx="9144000" cy="129799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19" dirty="0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385647" y="243913"/>
            <a:ext cx="5497998" cy="793770"/>
          </a:xfrm>
          <a:prstGeom prst="rect">
            <a:avLst/>
          </a:prstGeom>
        </p:spPr>
        <p:txBody>
          <a:bodyPr spcFirstLastPara="1" vert="horz" wrap="square" lIns="0" tIns="19013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16533" algn="ctr">
              <a:lnSpc>
                <a:spcPct val="100000"/>
              </a:lnSpc>
              <a:spcBef>
                <a:spcPts val="149"/>
              </a:spcBef>
            </a:pPr>
            <a:r>
              <a:rPr lang="ru-RU" sz="49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lang="en-US" sz="49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7164287" y="2859782"/>
            <a:ext cx="1639229" cy="1873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38"/>
          </a:p>
        </p:txBody>
      </p:sp>
      <p:sp>
        <p:nvSpPr>
          <p:cNvPr id="16" name="TextBox 15"/>
          <p:cNvSpPr txBox="1"/>
          <p:nvPr/>
        </p:nvSpPr>
        <p:spPr>
          <a:xfrm>
            <a:off x="916650" y="1870351"/>
            <a:ext cx="6483314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131"/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ДЕЙСТВИЯ НАД ВЕКТОРАМИ, </a:t>
            </a:r>
          </a:p>
          <a:p>
            <a:pPr marL="20131"/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ЗАДАННЫМИ СВОИМИ КООРДИНАТАМИ 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lang="en-US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1837" y="1951950"/>
            <a:ext cx="545421" cy="10756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9" name="Прямоугольник 8"/>
          <p:cNvSpPr/>
          <p:nvPr/>
        </p:nvSpPr>
        <p:spPr>
          <a:xfrm>
            <a:off x="351837" y="3197333"/>
            <a:ext cx="545421" cy="10756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624548" y="271423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45744" y="298787"/>
            <a:ext cx="1857773" cy="702078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407840829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467" y="987574"/>
                <a:ext cx="8815065" cy="3265253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3.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Найдите координаты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ru-RU" altLang="ru-UZ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противоположного вектору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d>
                      <m:dPr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e>
                    </m:d>
                  </m:oMath>
                </a14:m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algn="just"/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ru-RU" altLang="ru-UZ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противоположный вектору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равен: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</m:e>
                      </m:acc>
                      <m:r>
                        <a:rPr lang="ru-RU" altLang="ru-UZ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acc>
                        <m:accPr>
                          <m:chr m:val="⃗"/>
                          <m:ctrlPr>
                            <a:rPr lang="ru-RU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ru-RU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  <m:r>
                        <a:rPr lang="ru-RU" altLang="ru-UZ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=−1</m:t>
                      </m:r>
                      <m:r>
                        <a:rPr lang="ru-RU" altLang="ru-UZ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acc>
                        <m:accPr>
                          <m:chr m:val="̅"/>
                          <m:ctrlPr>
                            <a:rPr lang="ru-RU" altLang="ru-UZ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ru-RU" altLang="ru-UZ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altLang="ru-UZ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3;5</m:t>
                              </m:r>
                            </m:e>
                          </m:d>
                        </m:e>
                      </m:acc>
                      <m:r>
                        <a:rPr lang="ru-RU" altLang="ru-UZ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ru-RU" altLang="ru-UZ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ru-RU" altLang="ru-UZ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(−3;−5)</m:t>
                          </m:r>
                        </m:e>
                      </m:acc>
                    </m:oMath>
                  </m:oMathPara>
                </a14:m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altLang="ru-UZ" sz="2400" b="1" i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e>
                    </m:acc>
                    <m:d>
                      <m:dPr>
                        <m:ctrlPr>
                          <a:rPr lang="ru-RU" altLang="ru-UZ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altLang="ru-UZ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ru-RU" altLang="ru-UZ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;−</m:t>
                        </m:r>
                        <m:r>
                          <a:rPr lang="ru-RU" altLang="ru-UZ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e>
                    </m:d>
                    <m:r>
                      <a:rPr lang="ru-RU" altLang="ru-UZ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altLang="ru-UZ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или</m:t>
                    </m:r>
                    <m:acc>
                      <m:accPr>
                        <m:chr m:val="̅"/>
                        <m:ctrlPr>
                          <a:rPr lang="ru-RU" altLang="ru-UZ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</m:t>
                        </m:r>
                        <m:r>
                          <a:rPr lang="ru-RU" altLang="ru-UZ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ru-RU" altLang="ru-UZ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;−</m:t>
                        </m:r>
                        <m:r>
                          <a:rPr lang="ru-RU" altLang="ru-UZ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ru-RU" altLang="ru-UZ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acc>
                  </m:oMath>
                </a14:m>
                <a:endParaRPr lang="ru-RU" altLang="ru-UZ" sz="2400" b="1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4467" y="987574"/>
                <a:ext cx="8815065" cy="3265253"/>
              </a:xfrm>
              <a:prstGeom prst="rect">
                <a:avLst/>
              </a:prstGeom>
              <a:blipFill>
                <a:blip r:embed="rId2"/>
                <a:stretch>
                  <a:fillRect l="-1006" r="-1868" b="-3089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08210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467" y="987574"/>
                <a:ext cx="8815065" cy="284161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4. 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координаты вектора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altLang="ru-UZ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если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d>
                      <m:dPr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e>
                    </m:d>
                  </m:oMath>
                </a14:m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acc>
                      <m:accPr>
                        <m:chr m:val="̅"/>
                        <m:ctrlPr>
                          <a:rPr lang="ru-RU" altLang="ru-UZ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ru-RU" altLang="ru-UZ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ru-RU" altLang="ru-UZ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3;4</m:t>
                            </m:r>
                          </m:e>
                        </m:d>
                      </m:e>
                    </m:acc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ru-RU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−3</m:t>
                            </m:r>
                            <m:r>
                              <a:rPr lang="ru-RU" altLang="ru-UZ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∙4</m:t>
                            </m:r>
                            <m:r>
                              <a:rPr lang="ru-RU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;4</m:t>
                            </m:r>
                            <m:r>
                              <a:rPr lang="ru-RU" altLang="ru-UZ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∙4</m:t>
                            </m:r>
                          </m:e>
                        </m:d>
                      </m:e>
                    </m:acc>
                    <m:r>
                      <a:rPr lang="ru-RU" altLang="ru-UZ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ru-RU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−12;16</m:t>
                            </m:r>
                          </m:e>
                        </m:d>
                      </m:e>
                    </m:acc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altLang="ru-UZ" sz="2400" b="1" i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e>
                    </m:acc>
                    <m:d>
                      <m:dPr>
                        <m:ctrlPr>
                          <a:rPr lang="ru-RU" altLang="ru-UZ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altLang="ru-UZ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  <m:r>
                          <a:rPr lang="ru-RU" altLang="ru-UZ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𝟏𝟔</m:t>
                        </m:r>
                      </m:e>
                    </m:d>
                    <m:r>
                      <a:rPr lang="ru-RU" altLang="ru-UZ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altLang="ru-UZ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или</m:t>
                    </m:r>
                    <m:acc>
                      <m:accPr>
                        <m:chr m:val="̅"/>
                        <m:ctrlPr>
                          <a:rPr lang="ru-RU" altLang="ru-UZ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</m:t>
                        </m:r>
                        <m:r>
                          <a:rPr lang="ru-RU" altLang="ru-UZ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  <m:r>
                          <a:rPr lang="ru-RU" altLang="ru-UZ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𝟏𝟔</m:t>
                        </m:r>
                        <m:r>
                          <a:rPr lang="ru-RU" altLang="ru-UZ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acc>
                  </m:oMath>
                </a14:m>
                <a:endParaRPr lang="ru-RU" altLang="ru-UZ" sz="2400" b="1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4467" y="987574"/>
                <a:ext cx="8815065" cy="2841612"/>
              </a:xfrm>
              <a:prstGeom prst="rect">
                <a:avLst/>
              </a:prstGeom>
              <a:blipFill>
                <a:blip r:embed="rId2"/>
                <a:stretch>
                  <a:fillRect l="-1006" t="-889" r="-1868" b="-4000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556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656" y="2139702"/>
            <a:ext cx="439248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320" y="915566"/>
            <a:ext cx="8795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92</a:t>
            </a:r>
          </a:p>
        </p:txBody>
      </p:sp>
    </p:spTree>
    <p:extLst>
      <p:ext uri="{BB962C8B-B14F-4D97-AF65-F5344CB8AC3E}">
        <p14:creationId xmlns:p14="http://schemas.microsoft.com/office/powerpoint/2010/main" val="1173143392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ПРОВЕРКА САМОСТОЯТЕЛЬНОЙ РАБОТЫ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7264" y="843558"/>
                <a:ext cx="8815065" cy="348197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7.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Найдите координаты вектора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если:</a:t>
                </a:r>
              </a:p>
              <a:p>
                <a:pPr algn="just"/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d>
                      <m:dPr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e>
                    </m:d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ru-RU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ru-RU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  <m:r>
                      <a:rPr lang="ru-RU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</a:p>
              <a:p>
                <a:pPr algn="just"/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d>
                      <m:dPr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−5</m:t>
                        </m:r>
                      </m:e>
                    </m:d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ru-RU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ru-RU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</m:t>
                    </m:r>
                    <m:r>
                      <a:rPr lang="ru-RU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</a:p>
              <a:p>
                <a:pPr algn="just"/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d>
                      <m:dPr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d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ru-RU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(3;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ru-RU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algn="just"/>
                <a:endParaRPr lang="ru-RU" altLang="ru-UZ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marL="457200" indent="-457200" algn="just">
                  <a:buAutoNum type="arabicParenR"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(3−(−1);(9−4)</m:t>
                        </m:r>
                      </m:e>
                    </m:acc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(4;5)</m:t>
                        </m:r>
                      </m:e>
                    </m:acc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;(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(−5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acc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acc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(3−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);(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acc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acc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7264" y="843558"/>
                <a:ext cx="8815065" cy="3481979"/>
              </a:xfrm>
              <a:prstGeom prst="rect">
                <a:avLst/>
              </a:prstGeom>
              <a:blipFill>
                <a:blip r:embed="rId2"/>
                <a:stretch>
                  <a:fillRect l="-1151" b="-218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90243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ПРОВЕРКА САМОСТОЯТЕЛЬНОЙ РАБОТЫ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7264" y="843558"/>
                <a:ext cx="8815065" cy="3898824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8.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длину вектора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ru-RU" altLang="ru-UZ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если:</a:t>
                </a:r>
              </a:p>
              <a:p>
                <a:pPr algn="just"/>
                <a:r>
                  <a:rPr lang="ru-RU" altLang="ru-UZ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altLang="ru-UZ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d>
                      <m:dPr>
                        <m:ctrlPr>
                          <a:rPr lang="en-US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  <m:r>
                          <a:rPr lang="en-US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e>
                    </m:d>
                  </m:oMath>
                </a14:m>
                <a:r>
                  <a:rPr lang="ru-RU" altLang="ru-UZ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en-US" altLang="ru-UZ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ru-RU" altLang="ru-UZ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ru-RU" altLang="ru-UZ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ru-RU" altLang="ru-UZ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altLang="ru-UZ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−5</m:t>
                    </m:r>
                    <m:r>
                      <a:rPr lang="ru-RU" altLang="ru-UZ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ru-RU" altLang="ru-UZ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</a:p>
              <a:p>
                <a:pPr algn="just"/>
                <a:r>
                  <a:rPr lang="ru-RU" altLang="ru-UZ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r>
                      <a:rPr lang="en-US" altLang="ru-UZ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d>
                      <m:dPr>
                        <m:ctrlPr>
                          <a:rPr lang="en-US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altLang="ru-UZ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e>
                    </m:d>
                  </m:oMath>
                </a14:m>
                <a:r>
                  <a:rPr lang="ru-RU" altLang="ru-UZ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en-US" altLang="ru-UZ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ru-RU" altLang="ru-UZ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ru-RU" altLang="ru-UZ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ru-RU" altLang="ru-UZ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altLang="ru-UZ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</m:t>
                    </m:r>
                    <m:r>
                      <a:rPr lang="ru-RU" altLang="ru-UZ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ru-RU" altLang="ru-UZ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</a:p>
              <a:p>
                <a:pPr algn="just"/>
                <a:endParaRPr lang="ru-RU" altLang="ru-UZ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</a:t>
                </a:r>
                <a:r>
                  <a:rPr lang="ru-RU" altLang="ru-UZ" sz="24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altLang="ru-UZ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ru-RU" altLang="ru-UZ" sz="24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altLang="ru-UZ" sz="24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𝑨𝑩</m:t>
                              </m:r>
                            </m:e>
                          </m:acc>
                        </m:e>
                      </m:d>
                      <m:r>
                        <a:rPr lang="en-US" altLang="ru-UZ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altLang="ru-UZ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altLang="ru-UZ" sz="24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altLang="ru-UZ" sz="24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altLang="ru-UZ" sz="2400" b="1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ru-UZ" sz="2400" b="1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altLang="ru-UZ" sz="2400" b="1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a:rPr lang="en-US" altLang="ru-UZ" sz="24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ru-UZ" sz="2400" b="1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ru-UZ" sz="2400" b="1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altLang="ru-UZ" sz="2400" b="1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altLang="ru-UZ" sz="24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ru-UZ" sz="24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altLang="ru-UZ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ru-UZ" sz="24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altLang="ru-UZ" sz="24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altLang="ru-UZ" sz="2400" b="1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ru-UZ" sz="2400" b="1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𝒚</m:t>
                                  </m:r>
                                </m:e>
                                <m:sub>
                                  <m:r>
                                    <a:rPr lang="en-US" altLang="ru-UZ" sz="2400" b="1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a:rPr lang="en-US" altLang="ru-UZ" sz="24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ru-UZ" sz="2400" b="1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ru-UZ" sz="2400" b="1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𝒚</m:t>
                                  </m:r>
                                </m:e>
                                <m:sub>
                                  <m:r>
                                    <a:rPr lang="en-US" altLang="ru-UZ" sz="2400" b="1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altLang="ru-UZ" sz="24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ru-UZ" sz="24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altLang="ru-UZ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UZ" sz="240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𝐴𝐵</m:t>
                            </m:r>
                          </m:e>
                        </m:acc>
                      </m:e>
                    </m:d>
                    <m:r>
                      <a:rPr lang="ru-R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ru-R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sSup>
                          <m:sSupPr>
                            <m:ctrlPr>
                              <a:rPr lang="ru-RU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ru-RU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3−0)</m:t>
                            </m:r>
                          </m:e>
                          <m:sup>
                            <m:r>
                              <a:rPr lang="ru-RU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ru-R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ru-RU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ru-RU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(−5−</m:t>
                            </m:r>
                            <m:d>
                              <m:dPr>
                                <m:ctrlPr>
                                  <a:rPr lang="ru-RU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ru-RU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−1</m:t>
                                </m:r>
                              </m:e>
                            </m:d>
                            <m:r>
                              <a:rPr lang="ru-RU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ru-RU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ru-R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ru-RU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2400" dirty="0">
                  <a:solidFill>
                    <a:schemeClr val="tx1"/>
                  </a:solidFill>
                  <a:cs typeface="Arial" panose="020B0604020202020204" pitchFamily="34" charset="0"/>
                </a:endParaRPr>
              </a:p>
              <a:p>
                <a:pPr algn="just"/>
                <a:r>
                  <a:rPr lang="ru-UZ" sz="240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𝐴𝐵</m:t>
                            </m:r>
                          </m:e>
                        </m:acc>
                      </m:e>
                    </m:d>
                    <m:r>
                      <a:rPr lang="ru-RU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(2−2)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(−1−</m:t>
                            </m:r>
                            <m:d>
                              <m:dPr>
                                <m:ctrlP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−4</m:t>
                                </m:r>
                              </m:e>
                            </m:d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ru-RU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7264" y="843558"/>
                <a:ext cx="8815065" cy="3898824"/>
              </a:xfrm>
              <a:prstGeom prst="rect">
                <a:avLst/>
              </a:prstGeom>
              <a:blipFill>
                <a:blip r:embed="rId2"/>
                <a:stretch>
                  <a:fillRect l="-1151" b="-1948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2303C35-7926-3345-9B4B-C46FEBC392BB}"/>
                  </a:ext>
                </a:extLst>
              </p:cNvPr>
              <p:cNvSpPr txBox="1"/>
              <p:nvPr/>
            </p:nvSpPr>
            <p:spPr>
              <a:xfrm>
                <a:off x="5292080" y="3363838"/>
                <a:ext cx="3213380" cy="5080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UZ" sz="28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9+16</m:t>
                          </m:r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ru-UZ" sz="28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2303C35-7926-3345-9B4B-C46FEBC392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3363838"/>
                <a:ext cx="3213380" cy="508024"/>
              </a:xfrm>
              <a:prstGeom prst="rect">
                <a:avLst/>
              </a:prstGeom>
              <a:blipFill>
                <a:blip r:embed="rId3"/>
                <a:stretch>
                  <a:fillRect r="-787" b="-487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523A524-4ECB-134A-BA12-632572F7F682}"/>
                  </a:ext>
                </a:extLst>
              </p:cNvPr>
              <p:cNvSpPr txBox="1"/>
              <p:nvPr/>
            </p:nvSpPr>
            <p:spPr>
              <a:xfrm>
                <a:off x="5292080" y="4105545"/>
                <a:ext cx="2710229" cy="4816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UZ" sz="28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0+9</m:t>
                          </m:r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ru-UZ" sz="28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523A524-4ECB-134A-BA12-632572F7F6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4105545"/>
                <a:ext cx="2710229" cy="481607"/>
              </a:xfrm>
              <a:prstGeom prst="rect">
                <a:avLst/>
              </a:prstGeom>
              <a:blipFill>
                <a:blip r:embed="rId4"/>
                <a:stretch>
                  <a:fillRect r="-2326" b="-789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95403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СЛОЖЕНИЕ ВЕКТОРОВ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7264" y="843558"/>
                <a:ext cx="8815065" cy="4112601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Определение.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Суммой векторов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altLang="ru-UZ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sSub>
                      <m:sSubPr>
                        <m:ctrlPr>
                          <a:rPr lang="en-US" altLang="ru-UZ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en-US" altLang="ru-UZ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altLang="ru-UZ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sSub>
                      <m:sSubPr>
                        <m:ctrlPr>
                          <a:rPr lang="en-US" altLang="ru-UZ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en-US" altLang="ru-UZ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altLang="ru-UZ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и</a:t>
                </a:r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d>
                      <m:dPr>
                        <m:ctrlPr>
                          <a:rPr lang="en-US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ru-UZ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ru-UZ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ru-UZ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altLang="ru-UZ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ru-UZ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ru-UZ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называется 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</m:t>
                        </m:r>
                      </m:e>
                    </m:acc>
                    <m:d>
                      <m:dPr>
                        <m:ctrlPr>
                          <a:rPr lang="en-US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ru-UZ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ru-RU" altLang="ru-UZ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с</m:t>
                            </m:r>
                          </m:e>
                          <m:sub>
                            <m:r>
                              <a:rPr lang="en-US" altLang="ru-UZ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altLang="ru-UZ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ru-RU" altLang="ru-UZ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с</m:t>
                            </m:r>
                          </m:e>
                          <m:sub>
                            <m:r>
                              <a:rPr lang="en-US" altLang="ru-UZ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с координатами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</m:t>
                        </m:r>
                      </m:e>
                      <m:sub>
                        <m:r>
                          <a:rPr lang="en-US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ru-RU" altLang="ru-UZ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en-US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ru-RU" altLang="ru-UZ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ru-RU" altLang="ru-UZ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</m:t>
                        </m:r>
                      </m:e>
                      <m:sub>
                        <m:r>
                          <a:rPr lang="ru-RU" altLang="ru-UZ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ru-RU" altLang="ru-UZ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ru-RU" altLang="ru-UZ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ru-RU" altLang="ru-UZ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ru-RU" altLang="ru-UZ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endParaRPr lang="ru-RU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Для любых векторов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acc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b>
                        </m:s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справедливо следующие равенства: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</m:acc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acc>
                          <m:accPr>
                            <m:chr m:val="⃗"/>
                            <m:ctrlP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</m:acc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acc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</m:acc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acc>
                          <m:accPr>
                            <m:chr m:val="⃗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</m:acc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7264" y="843558"/>
                <a:ext cx="8815065" cy="4112601"/>
              </a:xfrm>
              <a:prstGeom prst="rect">
                <a:avLst/>
              </a:prstGeom>
              <a:blipFill>
                <a:blip r:embed="rId2"/>
                <a:stretch>
                  <a:fillRect l="-1151" t="-923" r="-2014" b="-92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07765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СЛОЖЕНИЕ ВЕКТОРОВ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1520" y="1419622"/>
                <a:ext cx="8815065" cy="1616853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Теорема.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Для любых точек  </a:t>
                </a:r>
                <a14:m>
                  <m:oMath xmlns:m="http://schemas.openxmlformats.org/officeDocument/2006/math">
                    <m:r>
                      <a:rPr lang="en-US" altLang="ru-UZ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altLang="ru-UZ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altLang="ru-UZ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altLang="ru-UZ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и</m:t>
                    </m:r>
                    <m:r>
                      <a:rPr lang="ru-RU" altLang="ru-UZ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altLang="ru-UZ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выполняются векторные равенства: 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𝑨𝑩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𝑩𝑪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𝑨𝑪</m:t>
                          </m:r>
                        </m:e>
                      </m:acc>
                    </m:oMath>
                  </m:oMathPara>
                </a14:m>
                <a:endParaRPr lang="en-US" sz="24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1520" y="1419622"/>
                <a:ext cx="8815065" cy="1616853"/>
              </a:xfrm>
              <a:prstGeom prst="rect">
                <a:avLst/>
              </a:prstGeom>
              <a:blipFill>
                <a:blip r:embed="rId2"/>
                <a:stretch>
                  <a:fillRect l="-1007" t="-2326" r="-1151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8294037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ВЫЧИТАНИЕ ВЕКТОРОВ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7264" y="843558"/>
                <a:ext cx="8815065" cy="4027577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Определение.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Разностью векторов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altLang="ru-UZ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sSub>
                      <m:sSubPr>
                        <m:ctrlPr>
                          <a:rPr lang="en-US" altLang="ru-UZ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en-US" altLang="ru-UZ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altLang="ru-UZ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sSub>
                      <m:sSubPr>
                        <m:ctrlPr>
                          <a:rPr lang="en-US" altLang="ru-UZ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en-US" altLang="ru-UZ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altLang="ru-UZ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и</a:t>
                </a:r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d>
                      <m:dPr>
                        <m:ctrlPr>
                          <a:rPr lang="en-US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ru-UZ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ru-UZ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ru-UZ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altLang="ru-UZ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ru-UZ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ru-UZ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называется такой 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</m:t>
                        </m:r>
                      </m:e>
                    </m:acc>
                    <m:d>
                      <m:dPr>
                        <m:ctrlPr>
                          <a:rPr lang="en-US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ru-UZ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ru-RU" altLang="ru-UZ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с</m:t>
                            </m:r>
                          </m:e>
                          <m:sub>
                            <m:r>
                              <a:rPr lang="en-US" altLang="ru-UZ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altLang="ru-UZ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ru-RU" altLang="ru-UZ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с</m:t>
                            </m:r>
                          </m:e>
                          <m:sub>
                            <m:r>
                              <a:rPr lang="en-US" altLang="ru-UZ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который в сумме с вектором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дает 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</m:e>
                      </m:acc>
                      <m:r>
                        <a:rPr lang="en-US" sz="2400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sz="2400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ru-RU" altLang="ru-UZ" sz="2400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с</m:t>
                          </m:r>
                        </m:e>
                      </m:acc>
                      <m:r>
                        <a:rPr lang="ru-RU" sz="2400" b="0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ru-RU" altLang="ru-UZ" sz="2400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ru-RU" altLang="ru-UZ" sz="2400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ru-RU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Для того чтобы найти разность двух векторов, достаточно вычесть из координат уменьшаемого вектора соответствующие координаты вычитаемого вектора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</m:e>
                      </m:acc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e>
                      </m:acc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ru-RU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;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acc>
                        <m:accPr>
                          <m:chr m:val="̅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;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e>
                      </m:acc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7264" y="843558"/>
                <a:ext cx="8815065" cy="4027577"/>
              </a:xfrm>
              <a:prstGeom prst="rect">
                <a:avLst/>
              </a:prstGeom>
              <a:blipFill>
                <a:blip r:embed="rId2"/>
                <a:stretch>
                  <a:fillRect l="-1151" t="-943" r="-1007" b="-157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69725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200" b="1" kern="0" dirty="0" err="1"/>
              <a:t>У</a:t>
            </a:r>
            <a:r>
              <a:rPr lang="ru-RU" sz="3200" b="1" kern="0" dirty="0"/>
              <a:t>МНОЖЕНИЕ ВЕКОРОВ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467" y="1185409"/>
                <a:ext cx="8815065" cy="3142014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Определение.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Произведение вектора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altLang="ru-UZ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sSub>
                      <m:sSubPr>
                        <m:ctrlPr>
                          <a:rPr lang="en-US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en-US" altLang="ru-UZ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altLang="ru-UZ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sSub>
                      <m:sSubPr>
                        <m:ctrlPr>
                          <a:rPr lang="en-US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en-US" altLang="ru-UZ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altLang="ru-UZ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 число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называется вектор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ru-RU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ru-RU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  <m:sSub>
                              <m:sSubPr>
                                <m:ctrlPr>
                                  <a:rPr lang="ru-RU" sz="24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;</m:t>
                            </m:r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  <m:sSub>
                              <m:sSubPr>
                                <m:ctrlPr>
                                  <a:rPr lang="en-US" sz="24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acc>
                      </m:e>
                    </m:d>
                    <m:r>
                      <a:rPr lang="en-US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</m:oMath>
                </a14:m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то есть: </a:t>
                </a:r>
              </a:p>
              <a:p>
                <a:pPr algn="just"/>
                <a:endParaRPr lang="ru-RU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𝑘</m:t>
                      </m:r>
                      <m:acc>
                        <m:accPr>
                          <m:chr m:val="⃗"/>
                          <m:ctrlPr>
                            <a:rPr lang="ru-RU" altLang="ru-UZ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ru-RU" altLang="ru-UZ" sz="24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  <m:r>
                        <a:rPr lang="ru-RU" altLang="ru-UZ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ru-RU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ru-RU" sz="2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𝑘</m:t>
                              </m:r>
                              <m:sSub>
                                <m:sSubPr>
                                  <m:ctrlPr>
                                    <a:rPr lang="ru-RU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sz="24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;</m:t>
                              </m:r>
                              <m:r>
                                <a:rPr lang="en-US" sz="2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𝑘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sz="24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acc>
                        </m:e>
                      </m:d>
                    </m:oMath>
                  </m:oMathPara>
                </a14:m>
                <a:endParaRPr lang="ru-RU" sz="2400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2400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Таким образом, для того чтобы найти произведение вектора на число, достаточно умножить соответствующие координаты вектора на это число. </a:t>
                </a:r>
              </a:p>
            </p:txBody>
          </p:sp>
        </mc:Choice>
        <mc:Fallback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4467" y="1185409"/>
                <a:ext cx="8815065" cy="3142014"/>
              </a:xfrm>
              <a:prstGeom prst="rect">
                <a:avLst/>
              </a:prstGeom>
              <a:blipFill>
                <a:blip r:embed="rId2"/>
                <a:stretch>
                  <a:fillRect l="-1006" t="-3226" r="-1006" b="-3226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54012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467" y="987574"/>
                <a:ext cx="8815065" cy="2472023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1.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Найдите сумму векторов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d>
                      <m:dPr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e>
                    </m:d>
                  </m:oMath>
                </a14:m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ru-RU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  <m:d>
                        <m:dPr>
                          <m:ctrlP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ru-RU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ru-RU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e>
                      </m:d>
                      <m:r>
                        <a:rPr lang="ru-RU" altLang="ru-UZ" sz="24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ru-RU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</m:e>
                      </m:acc>
                      <m:d>
                        <m:dPr>
                          <m:ctrlP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ru-RU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ru-RU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7</m:t>
                          </m:r>
                        </m:e>
                      </m:d>
                      <m:r>
                        <a:rPr lang="ru-RU" altLang="ru-UZ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ru-RU" altLang="ru-UZ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en-US" altLang="ru-UZ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altLang="ru-UZ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  <m:r>
                                <a:rPr lang="en-US" altLang="ru-UZ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;</m:t>
                              </m:r>
                              <m:r>
                                <a:rPr lang="ru-RU" altLang="ru-UZ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5</m:t>
                              </m:r>
                            </m:e>
                          </m:d>
                        </m:e>
                      </m:acc>
                      <m:r>
                        <a:rPr lang="ru-RU" altLang="ru-UZ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acc>
                        <m:accPr>
                          <m:chr m:val="̅"/>
                          <m:ctrlPr>
                            <a:rPr lang="ru-RU" altLang="ru-UZ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en-US" altLang="ru-UZ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altLang="ru-UZ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altLang="ru-UZ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;</m:t>
                              </m:r>
                              <m:r>
                                <a:rPr lang="ru-RU" altLang="ru-UZ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7</m:t>
                              </m:r>
                            </m:e>
                          </m:d>
                        </m:e>
                      </m:acc>
                      <m:r>
                        <a:rPr lang="ru-RU" altLang="ru-UZ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ru-RU" altLang="ru-UZ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ru-RU" altLang="ru-UZ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altLang="ru-UZ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3+2</m:t>
                              </m:r>
                            </m:e>
                          </m:d>
                          <m:r>
                            <a:rPr lang="ru-RU" altLang="ru-UZ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;(5+7)</m:t>
                          </m:r>
                        </m:e>
                      </m:acc>
                      <m:r>
                        <a:rPr lang="ru-RU" altLang="ru-UZ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ru-RU" altLang="ru-UZ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ru-RU" altLang="ru-UZ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(5;12)</m:t>
                          </m:r>
                        </m:e>
                      </m:acc>
                    </m:oMath>
                  </m:oMathPara>
                </a14:m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Значит, координаты вектора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равны </a:t>
                </a:r>
                <a14:m>
                  <m:oMath xmlns:m="http://schemas.openxmlformats.org/officeDocument/2006/math">
                    <m:r>
                      <a:rPr lang="ru-RU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(5;12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4467" y="987574"/>
                <a:ext cx="8815065" cy="2472023"/>
              </a:xfrm>
              <a:prstGeom prst="rect">
                <a:avLst/>
              </a:prstGeom>
              <a:blipFill>
                <a:blip r:embed="rId2"/>
                <a:stretch>
                  <a:fillRect l="-1006" t="-1020" b="-459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60875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467" y="987574"/>
                <a:ext cx="8815065" cy="2851743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2.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Найдите разность векторов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−3</m:t>
                    </m:r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d>
                      <m:dPr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e>
                    </m:d>
                  </m:oMath>
                </a14:m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algn="just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d>
                      <m:dPr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e>
                    </m:d>
                    <m:r>
                      <a:rPr lang="ru-RU" altLang="ru-UZ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d>
                      <m:dPr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e>
                    </m:d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−3</m:t>
                            </m:r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;</m:t>
                            </m:r>
                            <m:r>
                              <a:rPr lang="ru-RU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</m:e>
                        </m:d>
                      </m:e>
                    </m:acc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̅"/>
                        <m:ctrlP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;</m:t>
                            </m:r>
                            <m:r>
                              <a:rPr lang="ru-RU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−3</m:t>
                            </m:r>
                          </m:e>
                        </m:d>
                      </m:e>
                    </m:acc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ru-RU" altLang="ru-UZ" sz="24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ru-RU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ru-RU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3−3</m:t>
                            </m:r>
                          </m:e>
                        </m:d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;(5−(−3))</m:t>
                        </m:r>
                      </m:e>
                    </m:acc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(−6;8)</m:t>
                        </m:r>
                      </m:e>
                    </m:acc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Значит, координаты вектора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равны </a:t>
                </a:r>
                <a14:m>
                  <m:oMath xmlns:m="http://schemas.openxmlformats.org/officeDocument/2006/math">
                    <m:r>
                      <a:rPr lang="ru-RU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−6</m:t>
                    </m:r>
                    <m:r>
                      <a:rPr lang="ru-RU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8)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4467" y="987574"/>
                <a:ext cx="8815065" cy="2851743"/>
              </a:xfrm>
              <a:prstGeom prst="rect">
                <a:avLst/>
              </a:prstGeom>
              <a:blipFill>
                <a:blip r:embed="rId2"/>
                <a:stretch>
                  <a:fillRect l="-1006" t="-885" b="-398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18994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16331</TotalTime>
  <Words>519</Words>
  <Application>Microsoft Macintosh PowerPoint</Application>
  <PresentationFormat>Экран (16:9)</PresentationFormat>
  <Paragraphs>85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1359</cp:revision>
  <dcterms:created xsi:type="dcterms:W3CDTF">2020-04-09T07:32:19Z</dcterms:created>
  <dcterms:modified xsi:type="dcterms:W3CDTF">2021-01-26T05:09:27Z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