
<file path=[Content_Types].xml><?xml version="1.0" encoding="utf-8"?>
<Types xmlns="http://schemas.openxmlformats.org/package/2006/content-types">
  <Default Extension="emf" ContentType="image/x-emf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306" r:id="rId2"/>
    <p:sldId id="1562" r:id="rId3"/>
    <p:sldId id="1563" r:id="rId4"/>
    <p:sldId id="1564" r:id="rId5"/>
    <p:sldId id="1565" r:id="rId6"/>
    <p:sldId id="1566" r:id="rId7"/>
    <p:sldId id="1567" r:id="rId8"/>
    <p:sldId id="1568" r:id="rId9"/>
    <p:sldId id="1569" r:id="rId10"/>
    <p:sldId id="1536" r:id="rId11"/>
  </p:sldIdLst>
  <p:sldSz cx="9144000" cy="5143500" type="screen16x9"/>
  <p:notesSz cx="5765800" cy="3244850"/>
  <p:custDataLst>
    <p:tags r:id="rId13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18" autoAdjust="0"/>
    <p:restoredTop sz="94618" autoAdjust="0"/>
  </p:normalViewPr>
  <p:slideViewPr>
    <p:cSldViewPr>
      <p:cViewPr varScale="1">
        <p:scale>
          <a:sx n="139" d="100"/>
          <a:sy n="139" d="100"/>
        </p:scale>
        <p:origin x="432" y="176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31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46843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2386"/>
            <a:ext cx="9144000" cy="129799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19" dirty="0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385647" y="243913"/>
            <a:ext cx="5497998" cy="793770"/>
          </a:xfrm>
          <a:prstGeom prst="rect">
            <a:avLst/>
          </a:prstGeom>
        </p:spPr>
        <p:txBody>
          <a:bodyPr spcFirstLastPara="1" vert="horz" wrap="square" lIns="0" tIns="1901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16533" algn="ctr">
              <a:lnSpc>
                <a:spcPct val="100000"/>
              </a:lnSpc>
              <a:spcBef>
                <a:spcPts val="149"/>
              </a:spcBef>
            </a:pPr>
            <a:r>
              <a:rPr lang="ru-RU" sz="49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lang="en-US" sz="49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6786246" y="2108892"/>
            <a:ext cx="2017270" cy="21467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38"/>
          </a:p>
        </p:txBody>
      </p:sp>
      <p:sp>
        <p:nvSpPr>
          <p:cNvPr id="16" name="TextBox 15"/>
          <p:cNvSpPr txBox="1"/>
          <p:nvPr/>
        </p:nvSpPr>
        <p:spPr>
          <a:xfrm>
            <a:off x="1082128" y="2108892"/>
            <a:ext cx="5542100" cy="1487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7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27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27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31">
              <a:lnSpc>
                <a:spcPts val="4431"/>
              </a:lnSpc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КООРДИНАТЫ ВЕКТОРА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1837" y="1951950"/>
            <a:ext cx="545421" cy="10756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9" name="Прямоугольник 8"/>
          <p:cNvSpPr/>
          <p:nvPr/>
        </p:nvSpPr>
        <p:spPr>
          <a:xfrm>
            <a:off x="351837" y="3197333"/>
            <a:ext cx="545421" cy="10756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624548" y="271423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5744" y="298787"/>
            <a:ext cx="1857773" cy="702078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407840829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656" y="2139702"/>
            <a:ext cx="439248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320" y="915566"/>
            <a:ext cx="879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КООРДИНАТЫ ВЕКТОРА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467" y="843558"/>
                <a:ext cx="8815065" cy="318856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Пусть на плоскости дана точка </a:t>
                </a:r>
                <a14:m>
                  <m:oMath xmlns:m="http://schemas.openxmlformats.org/officeDocument/2006/math"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 координатами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</m:d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Рассмотрим треугольник </a:t>
                </a:r>
                <a14:m>
                  <m:oMath xmlns:m="http://schemas.openxmlformats.org/officeDocument/2006/math"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  <m:sSub>
                      <m:sSubPr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sub>
                    </m:sSub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 этом треугольнике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𝑂𝐴</m:t>
                        </m:r>
                      </m:e>
                    </m:acc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</m:t>
                        </m:r>
                        <m:sSub>
                          <m:sSubPr>
                            <m:ctrlPr>
                              <a:rPr lang="en-US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sub>
                        </m:sSub>
                      </m:e>
                    </m:acc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Но так как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  <m:sSub>
                      <m:sSub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sub>
                    </m:sSub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sub>
                    </m:sSub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  <m:sSub>
                      <m:sSub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sub>
                    </m:sSub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то 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</m:t>
                        </m:r>
                        <m:sSub>
                          <m:sSubPr>
                            <m:ctrlP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sub>
                        </m:sSub>
                      </m:e>
                    </m:acc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acc>
                      <m:accPr>
                        <m:chr m:val="⃗"/>
                        <m:ctrlPr>
                          <a:rPr lang="ru-RU" altLang="ru-UZ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e>
                    </m:acc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acc>
                      <m:accPr>
                        <m:chr m:val="⃗"/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altLang="ru-UZ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acc>
                      <m:accPr>
                        <m:chr m:val="⃗"/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𝑗</m:t>
                        </m:r>
                      </m:e>
                    </m:acc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Отсюда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𝑂𝐴</m:t>
                        </m:r>
                      </m:e>
                    </m:acc>
                    <m:r>
                      <a:rPr lang="en-US" altLang="ru-UZ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altLang="ru-UZ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e>
                    </m:acc>
                    <m:r>
                      <a:rPr lang="en-US" altLang="ru-UZ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altLang="ru-UZ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acc>
                      <m:accPr>
                        <m:chr m:val="⃗"/>
                        <m:ctrlPr>
                          <a:rPr lang="en-US" altLang="ru-UZ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𝑗</m:t>
                        </m:r>
                      </m:e>
                    </m:acc>
                  </m:oMath>
                </a14:m>
                <a:endParaRPr lang="en-US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Это равенство называется </a:t>
                </a:r>
              </a:p>
              <a:p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координатным представлением </a:t>
                </a:r>
              </a:p>
              <a:p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altLang="ru-UZ" sz="2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467" y="843558"/>
                <a:ext cx="8815065" cy="3188565"/>
              </a:xfrm>
              <a:prstGeom prst="rect">
                <a:avLst/>
              </a:prstGeom>
              <a:blipFill>
                <a:blip r:embed="rId2"/>
                <a:stretch>
                  <a:fillRect l="-1006" t="-1587" b="-317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A99BCE75-2DAC-3040-B1D3-13F5518C3684}"/>
              </a:ext>
            </a:extLst>
          </p:cNvPr>
          <p:cNvCxnSpPr>
            <a:cxnSpLocks/>
          </p:cNvCxnSpPr>
          <p:nvPr/>
        </p:nvCxnSpPr>
        <p:spPr>
          <a:xfrm flipV="1">
            <a:off x="6156176" y="2643758"/>
            <a:ext cx="0" cy="224479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76EEDF39-FC96-6C4D-96FD-AB130545FC56}"/>
              </a:ext>
            </a:extLst>
          </p:cNvPr>
          <p:cNvCxnSpPr/>
          <p:nvPr/>
        </p:nvCxnSpPr>
        <p:spPr>
          <a:xfrm>
            <a:off x="5868144" y="4587974"/>
            <a:ext cx="223224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2B624E9A-2FDC-6745-A530-F265DA6374F3}"/>
                  </a:ext>
                </a:extLst>
              </p:cNvPr>
              <p:cNvSpPr/>
              <p:nvPr/>
            </p:nvSpPr>
            <p:spPr>
              <a:xfrm>
                <a:off x="8023697" y="4426891"/>
                <a:ext cx="42639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altLang="ru-UZ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2B624E9A-2FDC-6745-A530-F265DA6374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697" y="4426891"/>
                <a:ext cx="426399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7F414B5E-AC7F-2143-849F-788812C2C21C}"/>
                  </a:ext>
                </a:extLst>
              </p:cNvPr>
              <p:cNvSpPr/>
              <p:nvPr/>
            </p:nvSpPr>
            <p:spPr>
              <a:xfrm>
                <a:off x="5791512" y="2412925"/>
                <a:ext cx="43037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UZ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7F414B5E-AC7F-2143-849F-788812C2C2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512" y="2412925"/>
                <a:ext cx="430374" cy="461665"/>
              </a:xfrm>
              <a:prstGeom prst="rect">
                <a:avLst/>
              </a:prstGeom>
              <a:blipFill>
                <a:blip r:embed="rId4"/>
                <a:stretch>
                  <a:fillRect b="-810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2E1BAA80-7094-7642-B4E0-778EA40C39BE}"/>
                  </a:ext>
                </a:extLst>
              </p:cNvPr>
              <p:cNvSpPr/>
              <p:nvPr/>
            </p:nvSpPr>
            <p:spPr>
              <a:xfrm>
                <a:off x="5796136" y="4541694"/>
                <a:ext cx="46948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UZ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𝑂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2E1BAA80-7094-7642-B4E0-778EA40C39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4541694"/>
                <a:ext cx="469487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79D2BB62-42ED-1C4E-AD28-47B002B447EC}"/>
              </a:ext>
            </a:extLst>
          </p:cNvPr>
          <p:cNvCxnSpPr/>
          <p:nvPr/>
        </p:nvCxnSpPr>
        <p:spPr>
          <a:xfrm flipV="1">
            <a:off x="6156176" y="3766157"/>
            <a:ext cx="0" cy="82181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422A97A4-2B41-F04F-8A1A-53972157A185}"/>
              </a:ext>
            </a:extLst>
          </p:cNvPr>
          <p:cNvCxnSpPr>
            <a:cxnSpLocks/>
          </p:cNvCxnSpPr>
          <p:nvPr/>
        </p:nvCxnSpPr>
        <p:spPr>
          <a:xfrm flipV="1">
            <a:off x="6156176" y="4587974"/>
            <a:ext cx="828092" cy="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A788E44C-3362-564C-9C32-F40A6EE1E960}"/>
              </a:ext>
            </a:extLst>
          </p:cNvPr>
          <p:cNvCxnSpPr>
            <a:cxnSpLocks/>
          </p:cNvCxnSpPr>
          <p:nvPr/>
        </p:nvCxnSpPr>
        <p:spPr>
          <a:xfrm flipV="1">
            <a:off x="6163698" y="3075806"/>
            <a:ext cx="1141354" cy="151216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B13B2288-BAC5-464B-BA42-6AAC6A70ADEA}"/>
              </a:ext>
            </a:extLst>
          </p:cNvPr>
          <p:cNvCxnSpPr/>
          <p:nvPr/>
        </p:nvCxnSpPr>
        <p:spPr>
          <a:xfrm flipV="1">
            <a:off x="6156175" y="3075806"/>
            <a:ext cx="0" cy="690351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BBF9F52E-CCFC-8F4F-B668-183B8D8DED01}"/>
              </a:ext>
            </a:extLst>
          </p:cNvPr>
          <p:cNvCxnSpPr>
            <a:cxnSpLocks/>
          </p:cNvCxnSpPr>
          <p:nvPr/>
        </p:nvCxnSpPr>
        <p:spPr>
          <a:xfrm flipV="1">
            <a:off x="6983483" y="4587975"/>
            <a:ext cx="349953" cy="1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6ED48CD4-EA2D-4041-A43A-BE1B768F00EB}"/>
              </a:ext>
            </a:extLst>
          </p:cNvPr>
          <p:cNvCxnSpPr/>
          <p:nvPr/>
        </p:nvCxnSpPr>
        <p:spPr>
          <a:xfrm flipH="1">
            <a:off x="6163698" y="3075806"/>
            <a:ext cx="1141354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F3BB8576-4FE9-3445-8358-DA0059CA3709}"/>
              </a:ext>
            </a:extLst>
          </p:cNvPr>
          <p:cNvCxnSpPr>
            <a:cxnSpLocks/>
          </p:cNvCxnSpPr>
          <p:nvPr/>
        </p:nvCxnSpPr>
        <p:spPr>
          <a:xfrm flipV="1">
            <a:off x="7308742" y="3075806"/>
            <a:ext cx="0" cy="146588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5C101D73-58F8-B242-9DC7-EED76578EB40}"/>
                  </a:ext>
                </a:extLst>
              </p:cNvPr>
              <p:cNvSpPr/>
              <p:nvPr/>
            </p:nvSpPr>
            <p:spPr>
              <a:xfrm>
                <a:off x="6734375" y="4572471"/>
                <a:ext cx="32540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altLang="ru-UZ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𝑖</m:t>
                          </m:r>
                        </m:e>
                      </m:acc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5C101D73-58F8-B242-9DC7-EED76578EB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4375" y="4572471"/>
                <a:ext cx="325409" cy="400110"/>
              </a:xfrm>
              <a:prstGeom prst="rect">
                <a:avLst/>
              </a:prstGeom>
              <a:blipFill>
                <a:blip r:embed="rId6"/>
                <a:stretch>
                  <a:fillRect l="-3846" t="-1875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A11367F8-26A9-2A41-BF9B-D610BDE68F7A}"/>
                  </a:ext>
                </a:extLst>
              </p:cNvPr>
              <p:cNvSpPr/>
              <p:nvPr/>
            </p:nvSpPr>
            <p:spPr>
              <a:xfrm>
                <a:off x="5823091" y="3657944"/>
                <a:ext cx="36721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altLang="ru-UZ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𝑗</m:t>
                          </m:r>
                        </m:e>
                      </m:acc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A11367F8-26A9-2A41-BF9B-D610BDE68F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3091" y="3657944"/>
                <a:ext cx="367215" cy="461665"/>
              </a:xfrm>
              <a:prstGeom prst="rect">
                <a:avLst/>
              </a:prstGeom>
              <a:blipFill>
                <a:blip r:embed="rId7"/>
                <a:stretch>
                  <a:fillRect l="-3333" t="-21622" b="-810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748BCE08-FCF4-3A42-9F80-853FA197F817}"/>
                  </a:ext>
                </a:extLst>
              </p:cNvPr>
              <p:cNvSpPr/>
              <p:nvPr/>
            </p:nvSpPr>
            <p:spPr>
              <a:xfrm>
                <a:off x="7157950" y="4510916"/>
                <a:ext cx="60099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748BCE08-FCF4-3A42-9F80-853FA197F8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7950" y="4510916"/>
                <a:ext cx="600998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>
                <a:extLst>
                  <a:ext uri="{FF2B5EF4-FFF2-40B4-BE49-F238E27FC236}">
                    <a16:creationId xmlns:a16="http://schemas.microsoft.com/office/drawing/2014/main" id="{7D1278A8-43C4-9946-A17A-281E83CBAF94}"/>
                  </a:ext>
                </a:extLst>
              </p:cNvPr>
              <p:cNvSpPr/>
              <p:nvPr/>
            </p:nvSpPr>
            <p:spPr>
              <a:xfrm>
                <a:off x="5606960" y="2818143"/>
                <a:ext cx="610039" cy="4908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32" name="Прямоугольник 31">
                <a:extLst>
                  <a:ext uri="{FF2B5EF4-FFF2-40B4-BE49-F238E27FC236}">
                    <a16:creationId xmlns:a16="http://schemas.microsoft.com/office/drawing/2014/main" id="{7D1278A8-43C4-9946-A17A-281E83CBAF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6960" y="2818143"/>
                <a:ext cx="610039" cy="490840"/>
              </a:xfrm>
              <a:prstGeom prst="rect">
                <a:avLst/>
              </a:prstGeom>
              <a:blipFill>
                <a:blip r:embed="rId9"/>
                <a:stretch>
                  <a:fillRect b="-5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>
                <a:extLst>
                  <a:ext uri="{FF2B5EF4-FFF2-40B4-BE49-F238E27FC236}">
                    <a16:creationId xmlns:a16="http://schemas.microsoft.com/office/drawing/2014/main" id="{351CFBD2-A7EF-F54E-B514-66888E32F90B}"/>
                  </a:ext>
                </a:extLst>
              </p:cNvPr>
              <p:cNvSpPr/>
              <p:nvPr/>
            </p:nvSpPr>
            <p:spPr>
              <a:xfrm>
                <a:off x="7264824" y="2775548"/>
                <a:ext cx="119026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altLang="ru-UZ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  <m:d>
                        <m:dPr>
                          <m:ctrlP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33" name="Прямоугольник 32">
                <a:extLst>
                  <a:ext uri="{FF2B5EF4-FFF2-40B4-BE49-F238E27FC236}">
                    <a16:creationId xmlns:a16="http://schemas.microsoft.com/office/drawing/2014/main" id="{351CFBD2-A7EF-F54E-B514-66888E32F9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4824" y="2775548"/>
                <a:ext cx="1190261" cy="461665"/>
              </a:xfrm>
              <a:prstGeom prst="rect">
                <a:avLst/>
              </a:prstGeom>
              <a:blipFill>
                <a:blip r:embed="rId10"/>
                <a:stretch>
                  <a:fillRect b="-108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83908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КООРДИНАТЫ ВЕКТОРА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467" y="1161291"/>
                <a:ext cx="8815065" cy="156966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Пара векторов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altLang="ru-UZ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4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e>
                        </m:acc>
                        <m:r>
                          <a:rPr lang="en-US" altLang="ru-UZ" sz="2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acc>
                          <m:accPr>
                            <m:chr m:val="⃗"/>
                            <m:ctrlPr>
                              <a:rPr lang="en-US" altLang="ru-UZ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4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𝑗</m:t>
                            </m:r>
                          </m:e>
                        </m:acc>
                      </m:e>
                    </m:d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называется базисом координатной системы, а сами 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e>
                    </m:acc>
                    <m:r>
                      <a:rPr lang="ru-RU" altLang="ru-UZ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altLang="ru-UZ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ru-UZ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𝑗</m:t>
                        </m:r>
                      </m:e>
                    </m:acc>
                  </m:oMath>
                </a14:m>
                <a:r>
                  <a:rPr lang="ru-RU" altLang="ru-UZ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базисными векторами, числа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координатами 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ru-RU" altLang="ru-UZ" sz="24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467" y="1161291"/>
                <a:ext cx="8815065" cy="1569660"/>
              </a:xfrm>
              <a:prstGeom prst="rect">
                <a:avLst/>
              </a:prstGeom>
              <a:blipFill>
                <a:blip r:embed="rId2"/>
                <a:stretch>
                  <a:fillRect l="-1006" t="-5600" r="-1006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A99BCE75-2DAC-3040-B1D3-13F5518C3684}"/>
              </a:ext>
            </a:extLst>
          </p:cNvPr>
          <p:cNvCxnSpPr>
            <a:cxnSpLocks/>
          </p:cNvCxnSpPr>
          <p:nvPr/>
        </p:nvCxnSpPr>
        <p:spPr>
          <a:xfrm flipV="1">
            <a:off x="6156176" y="2643758"/>
            <a:ext cx="0" cy="224479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76EEDF39-FC96-6C4D-96FD-AB130545FC56}"/>
              </a:ext>
            </a:extLst>
          </p:cNvPr>
          <p:cNvCxnSpPr/>
          <p:nvPr/>
        </p:nvCxnSpPr>
        <p:spPr>
          <a:xfrm>
            <a:off x="5868144" y="4587974"/>
            <a:ext cx="223224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2B624E9A-2FDC-6745-A530-F265DA6374F3}"/>
                  </a:ext>
                </a:extLst>
              </p:cNvPr>
              <p:cNvSpPr/>
              <p:nvPr/>
            </p:nvSpPr>
            <p:spPr>
              <a:xfrm>
                <a:off x="8023697" y="4426891"/>
                <a:ext cx="42639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altLang="ru-UZ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2B624E9A-2FDC-6745-A530-F265DA6374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697" y="4426891"/>
                <a:ext cx="426399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7F414B5E-AC7F-2143-849F-788812C2C21C}"/>
                  </a:ext>
                </a:extLst>
              </p:cNvPr>
              <p:cNvSpPr/>
              <p:nvPr/>
            </p:nvSpPr>
            <p:spPr>
              <a:xfrm>
                <a:off x="5791512" y="2412925"/>
                <a:ext cx="43037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UZ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7F414B5E-AC7F-2143-849F-788812C2C2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512" y="2412925"/>
                <a:ext cx="430374" cy="461665"/>
              </a:xfrm>
              <a:prstGeom prst="rect">
                <a:avLst/>
              </a:prstGeom>
              <a:blipFill>
                <a:blip r:embed="rId4"/>
                <a:stretch>
                  <a:fillRect b="-810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2E1BAA80-7094-7642-B4E0-778EA40C39BE}"/>
                  </a:ext>
                </a:extLst>
              </p:cNvPr>
              <p:cNvSpPr/>
              <p:nvPr/>
            </p:nvSpPr>
            <p:spPr>
              <a:xfrm>
                <a:off x="5796136" y="4541694"/>
                <a:ext cx="46948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UZ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𝑂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2E1BAA80-7094-7642-B4E0-778EA40C39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4541694"/>
                <a:ext cx="469487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79D2BB62-42ED-1C4E-AD28-47B002B447EC}"/>
              </a:ext>
            </a:extLst>
          </p:cNvPr>
          <p:cNvCxnSpPr/>
          <p:nvPr/>
        </p:nvCxnSpPr>
        <p:spPr>
          <a:xfrm flipV="1">
            <a:off x="6156176" y="3766157"/>
            <a:ext cx="0" cy="82181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422A97A4-2B41-F04F-8A1A-53972157A185}"/>
              </a:ext>
            </a:extLst>
          </p:cNvPr>
          <p:cNvCxnSpPr>
            <a:cxnSpLocks/>
          </p:cNvCxnSpPr>
          <p:nvPr/>
        </p:nvCxnSpPr>
        <p:spPr>
          <a:xfrm flipV="1">
            <a:off x="6156176" y="4587974"/>
            <a:ext cx="828092" cy="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A788E44C-3362-564C-9C32-F40A6EE1E960}"/>
              </a:ext>
            </a:extLst>
          </p:cNvPr>
          <p:cNvCxnSpPr>
            <a:cxnSpLocks/>
          </p:cNvCxnSpPr>
          <p:nvPr/>
        </p:nvCxnSpPr>
        <p:spPr>
          <a:xfrm flipV="1">
            <a:off x="6163698" y="3075806"/>
            <a:ext cx="1141354" cy="151216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B13B2288-BAC5-464B-BA42-6AAC6A70ADEA}"/>
              </a:ext>
            </a:extLst>
          </p:cNvPr>
          <p:cNvCxnSpPr/>
          <p:nvPr/>
        </p:nvCxnSpPr>
        <p:spPr>
          <a:xfrm flipV="1">
            <a:off x="6156175" y="3075806"/>
            <a:ext cx="0" cy="690351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BBF9F52E-CCFC-8F4F-B668-183B8D8DED01}"/>
              </a:ext>
            </a:extLst>
          </p:cNvPr>
          <p:cNvCxnSpPr>
            <a:cxnSpLocks/>
          </p:cNvCxnSpPr>
          <p:nvPr/>
        </p:nvCxnSpPr>
        <p:spPr>
          <a:xfrm flipV="1">
            <a:off x="6983483" y="4587975"/>
            <a:ext cx="349953" cy="1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6ED48CD4-EA2D-4041-A43A-BE1B768F00EB}"/>
              </a:ext>
            </a:extLst>
          </p:cNvPr>
          <p:cNvCxnSpPr/>
          <p:nvPr/>
        </p:nvCxnSpPr>
        <p:spPr>
          <a:xfrm flipH="1">
            <a:off x="6163698" y="3075806"/>
            <a:ext cx="1141354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F3BB8576-4FE9-3445-8358-DA0059CA3709}"/>
              </a:ext>
            </a:extLst>
          </p:cNvPr>
          <p:cNvCxnSpPr>
            <a:cxnSpLocks/>
          </p:cNvCxnSpPr>
          <p:nvPr/>
        </p:nvCxnSpPr>
        <p:spPr>
          <a:xfrm flipV="1">
            <a:off x="7308742" y="3075806"/>
            <a:ext cx="0" cy="146588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5C101D73-58F8-B242-9DC7-EED76578EB40}"/>
                  </a:ext>
                </a:extLst>
              </p:cNvPr>
              <p:cNvSpPr/>
              <p:nvPr/>
            </p:nvSpPr>
            <p:spPr>
              <a:xfrm>
                <a:off x="6734375" y="4572471"/>
                <a:ext cx="32540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altLang="ru-UZ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𝑖</m:t>
                          </m:r>
                        </m:e>
                      </m:acc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5C101D73-58F8-B242-9DC7-EED76578EB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4375" y="4572471"/>
                <a:ext cx="325409" cy="400110"/>
              </a:xfrm>
              <a:prstGeom prst="rect">
                <a:avLst/>
              </a:prstGeom>
              <a:blipFill>
                <a:blip r:embed="rId6"/>
                <a:stretch>
                  <a:fillRect l="-3846" t="-1875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A11367F8-26A9-2A41-BF9B-D610BDE68F7A}"/>
                  </a:ext>
                </a:extLst>
              </p:cNvPr>
              <p:cNvSpPr/>
              <p:nvPr/>
            </p:nvSpPr>
            <p:spPr>
              <a:xfrm>
                <a:off x="5823091" y="3657944"/>
                <a:ext cx="36721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altLang="ru-UZ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𝑗</m:t>
                          </m:r>
                        </m:e>
                      </m:acc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A11367F8-26A9-2A41-BF9B-D610BDE68F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3091" y="3657944"/>
                <a:ext cx="367215" cy="461665"/>
              </a:xfrm>
              <a:prstGeom prst="rect">
                <a:avLst/>
              </a:prstGeom>
              <a:blipFill>
                <a:blip r:embed="rId7"/>
                <a:stretch>
                  <a:fillRect l="-3333" t="-21622" b="-810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748BCE08-FCF4-3A42-9F80-853FA197F817}"/>
                  </a:ext>
                </a:extLst>
              </p:cNvPr>
              <p:cNvSpPr/>
              <p:nvPr/>
            </p:nvSpPr>
            <p:spPr>
              <a:xfrm>
                <a:off x="7157950" y="4510916"/>
                <a:ext cx="60099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748BCE08-FCF4-3A42-9F80-853FA197F8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7950" y="4510916"/>
                <a:ext cx="600998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>
                <a:extLst>
                  <a:ext uri="{FF2B5EF4-FFF2-40B4-BE49-F238E27FC236}">
                    <a16:creationId xmlns:a16="http://schemas.microsoft.com/office/drawing/2014/main" id="{7D1278A8-43C4-9946-A17A-281E83CBAF94}"/>
                  </a:ext>
                </a:extLst>
              </p:cNvPr>
              <p:cNvSpPr/>
              <p:nvPr/>
            </p:nvSpPr>
            <p:spPr>
              <a:xfrm>
                <a:off x="5606960" y="2818143"/>
                <a:ext cx="610039" cy="4908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32" name="Прямоугольник 31">
                <a:extLst>
                  <a:ext uri="{FF2B5EF4-FFF2-40B4-BE49-F238E27FC236}">
                    <a16:creationId xmlns:a16="http://schemas.microsoft.com/office/drawing/2014/main" id="{7D1278A8-43C4-9946-A17A-281E83CBAF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6960" y="2818143"/>
                <a:ext cx="610039" cy="490840"/>
              </a:xfrm>
              <a:prstGeom prst="rect">
                <a:avLst/>
              </a:prstGeom>
              <a:blipFill>
                <a:blip r:embed="rId9"/>
                <a:stretch>
                  <a:fillRect b="-5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>
                <a:extLst>
                  <a:ext uri="{FF2B5EF4-FFF2-40B4-BE49-F238E27FC236}">
                    <a16:creationId xmlns:a16="http://schemas.microsoft.com/office/drawing/2014/main" id="{351CFBD2-A7EF-F54E-B514-66888E32F90B}"/>
                  </a:ext>
                </a:extLst>
              </p:cNvPr>
              <p:cNvSpPr/>
              <p:nvPr/>
            </p:nvSpPr>
            <p:spPr>
              <a:xfrm>
                <a:off x="7264824" y="2775548"/>
                <a:ext cx="119026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altLang="ru-UZ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  <m:d>
                        <m:dPr>
                          <m:ctrlP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33" name="Прямоугольник 32">
                <a:extLst>
                  <a:ext uri="{FF2B5EF4-FFF2-40B4-BE49-F238E27FC236}">
                    <a16:creationId xmlns:a16="http://schemas.microsoft.com/office/drawing/2014/main" id="{351CFBD2-A7EF-F54E-B514-66888E32F9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4824" y="2775548"/>
                <a:ext cx="1190261" cy="461665"/>
              </a:xfrm>
              <a:prstGeom prst="rect">
                <a:avLst/>
              </a:prstGeom>
              <a:blipFill>
                <a:blip r:embed="rId10"/>
                <a:stretch>
                  <a:fillRect b="-108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5173747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КООРДИНАТЫ ВЕКТОРА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467" y="1161291"/>
                <a:ext cx="8815065" cy="12793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Определение.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Если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altLang="ru-UZ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ru-RU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ru-RU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то числа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будут координатами 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UZ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ru-RU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ru-RU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endParaRPr 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467" y="1161291"/>
                <a:ext cx="8815065" cy="1279389"/>
              </a:xfrm>
              <a:prstGeom prst="rect">
                <a:avLst/>
              </a:prstGeom>
              <a:blipFill>
                <a:blip r:embed="rId2"/>
                <a:stretch>
                  <a:fillRect l="-1006" t="-3960" r="-1006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1005A17-867B-C246-AE35-846CB414A1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152" y="1995686"/>
            <a:ext cx="2345057" cy="282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656222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КООРДИНАТЫ ВЕКТОРА</a:t>
            </a:r>
          </a:p>
        </p:txBody>
      </p:sp>
      <p:sp>
        <p:nvSpPr>
          <p:cNvPr id="6" name="Text Box 72">
            <a:extLst>
              <a:ext uri="{FF2B5EF4-FFF2-40B4-BE49-F238E27FC236}">
                <a16:creationId xmlns:a16="http://schemas.microsoft.com/office/drawing/2014/main" id="{15CFF516-0131-9549-9D74-8123725254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467" y="915566"/>
            <a:ext cx="8815065" cy="30469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altLang="ru-UZ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Теорема.</a:t>
            </a:r>
            <a:r>
              <a:rPr lang="ru-RU" altLang="ru-UZ" sz="2400" dirty="0">
                <a:latin typeface="Arial" panose="020B0604020202020204" pitchFamily="34" charset="0"/>
                <a:cs typeface="Arial" panose="020B0604020202020204" pitchFamily="34" charset="0"/>
              </a:rPr>
              <a:t> Равные векторы имеют равные координаты,  и наоборот, если у векторов соответствующие координаты равны, то эти векторы равны. </a:t>
            </a:r>
            <a:endParaRPr lang="ru-U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altLang="ru-U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altLang="ru-UZ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Вывод 1.</a:t>
            </a:r>
            <a:r>
              <a:rPr lang="ru-RU" altLang="ru-UZ" sz="2400" dirty="0">
                <a:latin typeface="Arial" panose="020B0604020202020204" pitchFamily="34" charset="0"/>
                <a:cs typeface="Arial" panose="020B0604020202020204" pitchFamily="34" charset="0"/>
              </a:rPr>
              <a:t> Если координаты </a:t>
            </a:r>
          </a:p>
          <a:p>
            <a:pPr algn="just"/>
            <a:r>
              <a:rPr lang="ru-RU" altLang="ru-UZ" sz="2400" dirty="0">
                <a:latin typeface="Arial" panose="020B0604020202020204" pitchFamily="34" charset="0"/>
                <a:cs typeface="Arial" panose="020B0604020202020204" pitchFamily="34" charset="0"/>
              </a:rPr>
              <a:t>вектора совпадают с координатами</a:t>
            </a:r>
          </a:p>
          <a:p>
            <a:pPr algn="just"/>
            <a:r>
              <a:rPr lang="ru-RU" altLang="ru-UZ" sz="2400" dirty="0">
                <a:latin typeface="Arial" panose="020B0604020202020204" pitchFamily="34" charset="0"/>
                <a:cs typeface="Arial" panose="020B0604020202020204" pitchFamily="34" charset="0"/>
              </a:rPr>
              <a:t>его конца, то начало вектора</a:t>
            </a:r>
          </a:p>
          <a:p>
            <a:pPr algn="just"/>
            <a:r>
              <a:rPr lang="ru-RU" altLang="ru-UZ" sz="2400" dirty="0">
                <a:latin typeface="Arial" panose="020B0604020202020204" pitchFamily="34" charset="0"/>
                <a:cs typeface="Arial" panose="020B0604020202020204" pitchFamily="34" charset="0"/>
              </a:rPr>
              <a:t>совпадает с началом координат</a:t>
            </a:r>
            <a:endParaRPr lang="en-US" altLang="ru-U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048B0F6A-8A38-9C41-A2F4-994ADFA6A7E9}"/>
              </a:ext>
            </a:extLst>
          </p:cNvPr>
          <p:cNvCxnSpPr>
            <a:cxnSpLocks/>
          </p:cNvCxnSpPr>
          <p:nvPr/>
        </p:nvCxnSpPr>
        <p:spPr>
          <a:xfrm flipV="1">
            <a:off x="6156176" y="2643758"/>
            <a:ext cx="0" cy="224479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6BEDB6C6-0A36-0245-BF32-A58D27CBAC5D}"/>
              </a:ext>
            </a:extLst>
          </p:cNvPr>
          <p:cNvCxnSpPr/>
          <p:nvPr/>
        </p:nvCxnSpPr>
        <p:spPr>
          <a:xfrm>
            <a:off x="5868144" y="4587974"/>
            <a:ext cx="223224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F2466E6D-523F-A84C-9A21-7D543202EBDC}"/>
                  </a:ext>
                </a:extLst>
              </p:cNvPr>
              <p:cNvSpPr/>
              <p:nvPr/>
            </p:nvSpPr>
            <p:spPr>
              <a:xfrm>
                <a:off x="8023697" y="4426891"/>
                <a:ext cx="42639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altLang="ru-UZ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F2466E6D-523F-A84C-9A21-7D543202EB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697" y="4426891"/>
                <a:ext cx="426399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601768C6-4E63-294F-8641-D96C786D7D81}"/>
                  </a:ext>
                </a:extLst>
              </p:cNvPr>
              <p:cNvSpPr/>
              <p:nvPr/>
            </p:nvSpPr>
            <p:spPr>
              <a:xfrm>
                <a:off x="5791512" y="2412925"/>
                <a:ext cx="43037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UZ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601768C6-4E63-294F-8641-D96C786D7D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512" y="2412925"/>
                <a:ext cx="430374" cy="461665"/>
              </a:xfrm>
              <a:prstGeom prst="rect">
                <a:avLst/>
              </a:prstGeom>
              <a:blipFill>
                <a:blip r:embed="rId3"/>
                <a:stretch>
                  <a:fillRect b="-810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F6EC5688-6D33-8749-A9D5-B97B72C006B6}"/>
                  </a:ext>
                </a:extLst>
              </p:cNvPr>
              <p:cNvSpPr/>
              <p:nvPr/>
            </p:nvSpPr>
            <p:spPr>
              <a:xfrm>
                <a:off x="5796136" y="4541694"/>
                <a:ext cx="46948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UZ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𝑂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F6EC5688-6D33-8749-A9D5-B97B72C006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4541694"/>
                <a:ext cx="469487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94D0A05F-26E2-B643-B818-3A267007EF83}"/>
              </a:ext>
            </a:extLst>
          </p:cNvPr>
          <p:cNvCxnSpPr/>
          <p:nvPr/>
        </p:nvCxnSpPr>
        <p:spPr>
          <a:xfrm flipV="1">
            <a:off x="6156176" y="3766157"/>
            <a:ext cx="0" cy="82181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EBDAFE67-06BA-4348-A923-A046B4C5E006}"/>
              </a:ext>
            </a:extLst>
          </p:cNvPr>
          <p:cNvCxnSpPr>
            <a:cxnSpLocks/>
          </p:cNvCxnSpPr>
          <p:nvPr/>
        </p:nvCxnSpPr>
        <p:spPr>
          <a:xfrm flipV="1">
            <a:off x="6156176" y="4587974"/>
            <a:ext cx="828092" cy="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ACFF5AAF-0DBF-144A-B432-88F7D1B31B41}"/>
              </a:ext>
            </a:extLst>
          </p:cNvPr>
          <p:cNvCxnSpPr>
            <a:cxnSpLocks/>
          </p:cNvCxnSpPr>
          <p:nvPr/>
        </p:nvCxnSpPr>
        <p:spPr>
          <a:xfrm flipV="1">
            <a:off x="6163698" y="3075806"/>
            <a:ext cx="1141354" cy="151216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12BE566F-2572-884B-8187-29EDE3786707}"/>
              </a:ext>
            </a:extLst>
          </p:cNvPr>
          <p:cNvCxnSpPr/>
          <p:nvPr/>
        </p:nvCxnSpPr>
        <p:spPr>
          <a:xfrm flipV="1">
            <a:off x="6156175" y="3075806"/>
            <a:ext cx="0" cy="690351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AE1D64C5-72C8-2C4C-9E46-6C10EF552F1C}"/>
              </a:ext>
            </a:extLst>
          </p:cNvPr>
          <p:cNvCxnSpPr>
            <a:cxnSpLocks/>
          </p:cNvCxnSpPr>
          <p:nvPr/>
        </p:nvCxnSpPr>
        <p:spPr>
          <a:xfrm flipV="1">
            <a:off x="6983483" y="4587975"/>
            <a:ext cx="349953" cy="1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514FB84-2D6D-644F-8A21-4F75B0F04F62}"/>
              </a:ext>
            </a:extLst>
          </p:cNvPr>
          <p:cNvCxnSpPr/>
          <p:nvPr/>
        </p:nvCxnSpPr>
        <p:spPr>
          <a:xfrm flipH="1">
            <a:off x="6163698" y="3075806"/>
            <a:ext cx="1141354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656DFED8-5C70-D04A-93C9-66475E3A6AB4}"/>
              </a:ext>
            </a:extLst>
          </p:cNvPr>
          <p:cNvCxnSpPr>
            <a:cxnSpLocks/>
          </p:cNvCxnSpPr>
          <p:nvPr/>
        </p:nvCxnSpPr>
        <p:spPr>
          <a:xfrm flipV="1">
            <a:off x="7308742" y="3075806"/>
            <a:ext cx="0" cy="146588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4E9076AC-C875-0D44-8C8B-3FF1A0073DFA}"/>
                  </a:ext>
                </a:extLst>
              </p:cNvPr>
              <p:cNvSpPr/>
              <p:nvPr/>
            </p:nvSpPr>
            <p:spPr>
              <a:xfrm>
                <a:off x="6734375" y="4572471"/>
                <a:ext cx="32540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altLang="ru-UZ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𝑖</m:t>
                          </m:r>
                        </m:e>
                      </m:acc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4E9076AC-C875-0D44-8C8B-3FF1A0073D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4375" y="4572471"/>
                <a:ext cx="325409" cy="400110"/>
              </a:xfrm>
              <a:prstGeom prst="rect">
                <a:avLst/>
              </a:prstGeom>
              <a:blipFill>
                <a:blip r:embed="rId5"/>
                <a:stretch>
                  <a:fillRect l="-3846" t="-1875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C30B2B12-2222-E24A-843B-0B31698F2331}"/>
                  </a:ext>
                </a:extLst>
              </p:cNvPr>
              <p:cNvSpPr/>
              <p:nvPr/>
            </p:nvSpPr>
            <p:spPr>
              <a:xfrm>
                <a:off x="5823091" y="3657944"/>
                <a:ext cx="36721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altLang="ru-UZ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𝑗</m:t>
                          </m:r>
                        </m:e>
                      </m:acc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C30B2B12-2222-E24A-843B-0B31698F23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3091" y="3657944"/>
                <a:ext cx="367215" cy="461665"/>
              </a:xfrm>
              <a:prstGeom prst="rect">
                <a:avLst/>
              </a:prstGeom>
              <a:blipFill>
                <a:blip r:embed="rId6"/>
                <a:stretch>
                  <a:fillRect l="-3333" t="-21622" b="-810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4271E1F0-CEE2-F94B-8293-3A63DB9084E4}"/>
                  </a:ext>
                </a:extLst>
              </p:cNvPr>
              <p:cNvSpPr/>
              <p:nvPr/>
            </p:nvSpPr>
            <p:spPr>
              <a:xfrm>
                <a:off x="7157950" y="4510916"/>
                <a:ext cx="60099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4271E1F0-CEE2-F94B-8293-3A63DB9084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7950" y="4510916"/>
                <a:ext cx="600998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C3623BFA-2494-0E44-9184-6811B54076F3}"/>
                  </a:ext>
                </a:extLst>
              </p:cNvPr>
              <p:cNvSpPr/>
              <p:nvPr/>
            </p:nvSpPr>
            <p:spPr>
              <a:xfrm>
                <a:off x="5606960" y="2818143"/>
                <a:ext cx="610039" cy="4908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C3623BFA-2494-0E44-9184-6811B54076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6960" y="2818143"/>
                <a:ext cx="610039" cy="490840"/>
              </a:xfrm>
              <a:prstGeom prst="rect">
                <a:avLst/>
              </a:prstGeom>
              <a:blipFill>
                <a:blip r:embed="rId8"/>
                <a:stretch>
                  <a:fillRect b="-5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C8864654-9EA9-8F40-9F25-5B93649F1204}"/>
                  </a:ext>
                </a:extLst>
              </p:cNvPr>
              <p:cNvSpPr/>
              <p:nvPr/>
            </p:nvSpPr>
            <p:spPr>
              <a:xfrm>
                <a:off x="7264824" y="2775548"/>
                <a:ext cx="119026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altLang="ru-UZ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  <m:d>
                        <m:dPr>
                          <m:ctrlP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C8864654-9EA9-8F40-9F25-5B93649F12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4824" y="2775548"/>
                <a:ext cx="1190261" cy="461665"/>
              </a:xfrm>
              <a:prstGeom prst="rect">
                <a:avLst/>
              </a:prstGeom>
              <a:blipFill>
                <a:blip r:embed="rId9"/>
                <a:stretch>
                  <a:fillRect b="-108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93564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КООРДИНАТЫ ВЕКТОРА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467" y="843558"/>
                <a:ext cx="8815065" cy="4154984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Вывод 2.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Если даны координаты 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b>
                      <m:sSubPr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sSub>
                      <m:sSubPr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UZ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координаты </a:t>
                </a:r>
                <a14:m>
                  <m:oMath xmlns:m="http://schemas.openxmlformats.org/officeDocument/2006/math"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b>
                      <m:sSubPr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sSub>
                      <m:sSubPr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его конца, то для определения координат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ru-UZ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  <m:d>
                      <m:dPr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его начала достаточно из координат </a:t>
                </a:r>
                <a14:m>
                  <m:oMath xmlns:m="http://schemas.openxmlformats.org/officeDocument/2006/math">
                    <m:r>
                      <a:rPr lang="ru-RU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вычесть соответствующие координаты 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d>
                      <m:d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ru-RU" altLang="ru-UZ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ru-UZ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ru-RU" altLang="ru-UZ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ru-RU" altLang="ru-UZ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b>
                        <m:sSubPr>
                          <m:ctrlP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ru-RU" altLang="ru-UZ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          </m:t>
                      </m:r>
                      <m:sSub>
                        <m:sSubPr>
                          <m:ctrlP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  <m:sub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ru-RU" altLang="ru-UZ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  <m:sub>
                          <m:r>
                            <a:rPr lang="ru-RU" altLang="ru-UZ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ru-RU" altLang="ru-UZ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b>
                        <m:sSubPr>
                          <m:ctrlP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UZ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Вывод 3.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Если даны координаты 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b>
                      <m:sSub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sSub>
                      <m:sSub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UZ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координаты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ru-UZ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  <m:d>
                      <m:d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его начала, то для определения координат </a:t>
                </a:r>
                <a14:m>
                  <m:oMath xmlns:m="http://schemas.openxmlformats.org/officeDocument/2006/math">
                    <m:r>
                      <a:rPr lang="ru-RU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b>
                      <m:sSub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sSub>
                      <m:sSub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конца вектора достаточно сложить координаты точки с соответствующими координатами 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d>
                      <m:d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ru-RU" altLang="ru-UZ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endParaRPr lang="ru-UZ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ru-RU" altLang="ru-UZ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ru-RU" altLang="ru-UZ" sz="24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ru-RU" altLang="ru-UZ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ru-RU" altLang="ru-UZ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ru-RU" altLang="ru-UZ" sz="24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          </m:t>
                      </m:r>
                      <m:sSub>
                        <m:sSubPr>
                          <m:ctrlP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  <m:sub>
                          <m:r>
                            <a:rPr lang="ru-RU" altLang="ru-UZ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ru-RU" altLang="ru-UZ" sz="24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  <m:sub>
                          <m:r>
                            <a:rPr lang="ru-RU" altLang="ru-UZ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ru-RU" altLang="ru-UZ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UZ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467" y="843558"/>
                <a:ext cx="8815065" cy="4154984"/>
              </a:xfrm>
              <a:prstGeom prst="rect">
                <a:avLst/>
              </a:prstGeom>
              <a:blipFill>
                <a:blip r:embed="rId2"/>
                <a:stretch>
                  <a:fillRect l="-1006" t="-2439" r="-1006" b="-1524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83970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КООРДИНАТЫ ВЕКТОРА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7264" y="843558"/>
                <a:ext cx="8815065" cy="422064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1.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Найдите координаты четвертой вершины параллелограмма </a:t>
                </a:r>
                <a14:m>
                  <m:oMath xmlns:m="http://schemas.openxmlformats.org/officeDocument/2006/math"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если </a:t>
                </a:r>
                <a14:m>
                  <m:oMath xmlns:m="http://schemas.openxmlformats.org/officeDocument/2006/math"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d>
                      <m:dPr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−2;1</m:t>
                        </m:r>
                      </m:e>
                    </m:d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d>
                      <m:dPr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0;4</m:t>
                        </m:r>
                      </m:e>
                    </m:d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d>
                      <m:dPr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4;1</m:t>
                        </m:r>
                      </m:e>
                    </m:d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altLang="ru-UZ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algn="just"/>
                <a:r>
                  <a:rPr lang="ru-RU" alt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Если четырехугольник </a:t>
                </a:r>
                <a14:m>
                  <m:oMath xmlns:m="http://schemas.openxmlformats.org/officeDocument/2006/math">
                    <m:r>
                      <a:rPr lang="en-US" altLang="ru-UZ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</m:oMath>
                </a14:m>
                <a:r>
                  <a:rPr 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параллелограмм, то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UZ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𝐷𝐶</m:t>
                        </m:r>
                      </m:e>
                    </m:acc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Пусть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искомая вершина. Найдем координаты векторов</a:t>
                </a:r>
                <a:r>
                  <a:rPr 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UZ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𝐷𝐶</m:t>
                        </m:r>
                      </m:e>
                    </m:acc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endParaRPr lang="ru-UZ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𝐴𝐵</m:t>
                          </m:r>
                        </m:e>
                      </m:acc>
                      <m:r>
                        <a:rPr 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(0−</m:t>
                          </m:r>
                          <m:d>
                            <m:dPr>
                              <m:ctrlP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−2</m:t>
                              </m:r>
                            </m:e>
                          </m:d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;(4−1)</m:t>
                          </m:r>
                        </m:e>
                      </m:acc>
                      <m:r>
                        <a:rPr 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(2;3)</m:t>
                          </m:r>
                        </m:e>
                      </m:acc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𝐷𝐶</m:t>
                          </m:r>
                        </m:e>
                      </m:acc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(4−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;1−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</m:acc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</a:t>
                </a:r>
                <a:r>
                  <a:rPr 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аким образом,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4−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</m:oMath>
                </a14:m>
                <a:r>
                  <a:rPr 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1−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</m:oMath>
                </a14:m>
                <a:r>
                  <a:rPr 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2400" dirty="0">
                    <a:cs typeface="Arial" panose="020B0604020202020204" pitchFamily="34" charset="0"/>
                  </a:rPr>
                  <a:t>                       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ru-RU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</m:t>
                    </m:r>
                  </m:oMath>
                </a14:m>
                <a:r>
                  <a:rPr 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7264" y="843558"/>
                <a:ext cx="8815065" cy="4220643"/>
              </a:xfrm>
              <a:prstGeom prst="rect">
                <a:avLst/>
              </a:prstGeom>
              <a:blipFill>
                <a:blip r:embed="rId2"/>
                <a:stretch>
                  <a:fillRect l="-1151" t="-1201" r="-1007" b="-150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F09AF29-9186-C049-AE98-72707ADEDFD1}"/>
                  </a:ext>
                </a:extLst>
              </p:cNvPr>
              <p:cNvSpPr txBox="1"/>
              <p:nvPr/>
            </p:nvSpPr>
            <p:spPr>
              <a:xfrm>
                <a:off x="6228184" y="4501738"/>
                <a:ext cx="2712858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Ответ:</m:t>
                      </m:r>
                      <m:r>
                        <a:rPr lang="ru-RU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𝑫</m:t>
                      </m:r>
                      <m:r>
                        <a:rPr lang="en-US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;−</m:t>
                      </m:r>
                      <m:r>
                        <a:rPr lang="en-US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UZ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F09AF29-9186-C049-AE98-72707ADEDF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184" y="4501738"/>
                <a:ext cx="2712858" cy="446276"/>
              </a:xfrm>
              <a:prstGeom prst="rect">
                <a:avLst/>
              </a:prstGeom>
              <a:blipFill>
                <a:blip r:embed="rId3"/>
                <a:stretch>
                  <a:fillRect l="-2791" r="-3721" b="-30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90243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КООРДИНАТЫ ВЕКТОРА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7264" y="843558"/>
                <a:ext cx="8815065" cy="2923877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</a:t>
                </a:r>
                <a:r>
                  <a:rPr lang="en-US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Даны координаты начала </a:t>
                </a:r>
                <a14:m>
                  <m:oMath xmlns:m="http://schemas.openxmlformats.org/officeDocument/2006/math"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d>
                      <m:dPr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e>
                    </m:d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d>
                      <m:d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e>
                    </m:d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Найдите координаты конца </a:t>
                </a:r>
                <a14:m>
                  <m:oMath xmlns:m="http://schemas.openxmlformats.org/officeDocument/2006/math"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en-US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вектора.  </a:t>
                </a:r>
                <a:r>
                  <a:rPr lang="en-US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altLang="ru-UZ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ru-RU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ru-RU" altLang="ru-UZ" sz="24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ru-RU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ru-RU" altLang="ru-UZ" sz="24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ru-RU" altLang="ru-UZ" sz="24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          </m:t>
                      </m:r>
                      <m:sSub>
                        <m:sSubPr>
                          <m:ctrlP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  <m:sub>
                          <m:r>
                            <a:rPr lang="ru-RU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ru-RU" altLang="ru-UZ" sz="24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  <m:sub>
                          <m:r>
                            <a:rPr lang="ru-RU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ru-RU" altLang="ru-UZ" sz="24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UZ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UZ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4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ru-RU" altLang="ru-UZ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ru-RU" altLang="ru-UZ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altLang="ru-UZ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−1+2=1;               </m:t>
                    </m:r>
                    <m:sSub>
                      <m:sSubPr>
                        <m:ctrlP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ru-RU" altLang="ru-UZ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ru-RU" altLang="ru-UZ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altLang="ru-UZ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5+</m:t>
                    </m:r>
                    <m:d>
                      <m:dPr>
                        <m:ctrlPr>
                          <a:rPr lang="ru-RU" altLang="ru-UZ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e>
                    </m:d>
                    <m:r>
                      <a:rPr lang="ru-RU" altLang="ru-UZ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</m:oMath>
                </a14:m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7264" y="843558"/>
                <a:ext cx="8815065" cy="2923877"/>
              </a:xfrm>
              <a:prstGeom prst="rect">
                <a:avLst/>
              </a:prstGeom>
              <a:blipFill>
                <a:blip r:embed="rId2"/>
                <a:stretch>
                  <a:fillRect l="-1151" t="-1732" r="-100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F09AF29-9186-C049-AE98-72707ADEDFD1}"/>
                  </a:ext>
                </a:extLst>
              </p:cNvPr>
              <p:cNvSpPr txBox="1"/>
              <p:nvPr/>
            </p:nvSpPr>
            <p:spPr>
              <a:xfrm>
                <a:off x="5004048" y="3699926"/>
                <a:ext cx="2435923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Ответ:</m:t>
                      </m:r>
                      <m:r>
                        <a:rPr lang="ru-RU" altLang="ru-UZ" sz="320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𝐵</m:t>
                      </m:r>
                      <m:r>
                        <a:rPr lang="en-US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ru-RU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UZ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F09AF29-9186-C049-AE98-72707ADEDF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3699926"/>
                <a:ext cx="2435923" cy="446276"/>
              </a:xfrm>
              <a:prstGeom prst="rect">
                <a:avLst/>
              </a:prstGeom>
              <a:blipFill>
                <a:blip r:embed="rId3"/>
                <a:stretch>
                  <a:fillRect l="-3646" r="-4687" b="-30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1824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КООРДИНАТЫ ВЕКТОРА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7264" y="843558"/>
                <a:ext cx="8815065" cy="269612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3.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Найдите координаты векторов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UZ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𝐵𝐴</m:t>
                        </m:r>
                      </m:e>
                    </m:acc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если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(−3;0)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(5;−4)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r>
                  <a:rPr lang="en-US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altLang="ru-UZ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(5−</m:t>
                        </m:r>
                        <m:d>
                          <m:dPr>
                            <m:ctrlPr>
                              <a:rPr lang="ru-RU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</m:t>
                            </m:r>
                          </m:e>
                        </m:d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;(−4−0)</m:t>
                        </m:r>
                      </m:e>
                    </m:acc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(8;−4)</m:t>
                        </m:r>
                      </m:e>
                    </m:acc>
                  </m:oMath>
                </a14:m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:r>
                  <a:rPr lang="en-US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𝐵𝐴</m:t>
                        </m:r>
                      </m:e>
                    </m:acc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acc>
                      <m:accPr>
                        <m:chr m:val="̅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ru-RU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8;−4</m:t>
                            </m:r>
                          </m:e>
                        </m:d>
                      </m:e>
                    </m:acc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8;4)</m:t>
                        </m:r>
                      </m:e>
                    </m:acc>
                  </m:oMath>
                </a14:m>
                <a:endPara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7264" y="843558"/>
                <a:ext cx="8815065" cy="2696123"/>
              </a:xfrm>
              <a:prstGeom prst="rect">
                <a:avLst/>
              </a:prstGeom>
              <a:blipFill>
                <a:blip r:embed="rId2"/>
                <a:stretch>
                  <a:fillRect l="-1151" r="-1007" b="-3756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F09AF29-9186-C049-AE98-72707ADEDFD1}"/>
                  </a:ext>
                </a:extLst>
              </p:cNvPr>
              <p:cNvSpPr txBox="1"/>
              <p:nvPr/>
            </p:nvSpPr>
            <p:spPr>
              <a:xfrm>
                <a:off x="4427984" y="3809584"/>
                <a:ext cx="3963777" cy="51847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Ответ:</m:t>
                      </m:r>
                      <m:acc>
                        <m:accPr>
                          <m:chr m:val="̅"/>
                          <m:ctrlPr>
                            <a:rPr lang="ru-RU" altLang="ru-UZ" sz="32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ru-RU" altLang="ru-UZ" sz="32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(8;−4)</m:t>
                          </m:r>
                        </m:e>
                      </m:acc>
                      <m:r>
                        <a:rPr lang="ru-RU" altLang="ru-UZ" sz="32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acc>
                        <m:accPr>
                          <m:chr m:val="̅"/>
                          <m:ctrlPr>
                            <a:rPr lang="ru-RU" altLang="ru-UZ" sz="32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ru-RU" altLang="ru-UZ" sz="32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(−8;4)</m:t>
                          </m:r>
                        </m:e>
                      </m:acc>
                    </m:oMath>
                  </m:oMathPara>
                </a14:m>
                <a:endParaRPr lang="ru-UZ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F09AF29-9186-C049-AE98-72707ADEDF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3809584"/>
                <a:ext cx="3963777" cy="518475"/>
              </a:xfrm>
              <a:prstGeom prst="rect">
                <a:avLst/>
              </a:prstGeom>
              <a:blipFill>
                <a:blip r:embed="rId3"/>
                <a:stretch>
                  <a:fillRect l="-1597" r="-3514" b="-341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46749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16076</TotalTime>
  <Words>524</Words>
  <Application>Microsoft Macintosh PowerPoint</Application>
  <PresentationFormat>Экран (16:9)</PresentationFormat>
  <Paragraphs>82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1350</cp:revision>
  <dcterms:created xsi:type="dcterms:W3CDTF">2020-04-09T07:32:19Z</dcterms:created>
  <dcterms:modified xsi:type="dcterms:W3CDTF">2021-01-26T04:37:00Z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