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6" r:id="rId2"/>
    <p:sldId id="1562" r:id="rId3"/>
    <p:sldId id="1563" r:id="rId4"/>
    <p:sldId id="1564" r:id="rId5"/>
    <p:sldId id="1565" r:id="rId6"/>
    <p:sldId id="1566" r:id="rId7"/>
    <p:sldId id="1567" r:id="rId8"/>
    <p:sldId id="1568" r:id="rId9"/>
    <p:sldId id="1569" r:id="rId10"/>
    <p:sldId id="1536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432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86246" y="2108892"/>
            <a:ext cx="2017270" cy="2146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  <p:sp>
        <p:nvSpPr>
          <p:cNvPr id="16" name="TextBox 15"/>
          <p:cNvSpPr txBox="1"/>
          <p:nvPr/>
        </p:nvSpPr>
        <p:spPr>
          <a:xfrm>
            <a:off x="1082128" y="2108892"/>
            <a:ext cx="554210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КООРДИНАТЫ ВЕКТОРА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1885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на плоскости дана точка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 координатами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Рассмотрим треугольник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sSub>
                      <m:sSub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этом треугольнике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Но так как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равенство называется 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координатным представлением </a:t>
                </a:r>
              </a:p>
              <a:p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ru-UZ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188565"/>
              </a:xfrm>
              <a:prstGeom prst="rect">
                <a:avLst/>
              </a:prstGeom>
              <a:blipFill>
                <a:blip r:embed="rId2"/>
                <a:stretch>
                  <a:fillRect l="-1006" t="-1587" b="-31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99BCE75-2DAC-3040-B1D3-13F5518C3684}"/>
              </a:ext>
            </a:extLst>
          </p:cNvPr>
          <p:cNvCxnSpPr>
            <a:cxnSpLocks/>
          </p:cNvCxnSpPr>
          <p:nvPr/>
        </p:nvCxnSpPr>
        <p:spPr>
          <a:xfrm flipV="1">
            <a:off x="6156176" y="2643758"/>
            <a:ext cx="0" cy="2244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6EEDF39-FC96-6C4D-96FD-AB130545FC56}"/>
              </a:ext>
            </a:extLst>
          </p:cNvPr>
          <p:cNvCxnSpPr/>
          <p:nvPr/>
        </p:nvCxnSpPr>
        <p:spPr>
          <a:xfrm>
            <a:off x="5868144" y="4587974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B624E9A-2FDC-6745-A530-F265DA6374F3}"/>
                  </a:ext>
                </a:extLst>
              </p:cNvPr>
              <p:cNvSpPr/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B624E9A-2FDC-6745-A530-F265DA637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414B5E-AC7F-2143-849F-788812C2C21C}"/>
                  </a:ext>
                </a:extLst>
              </p:cNvPr>
              <p:cNvSpPr/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414B5E-AC7F-2143-849F-788812C2C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1BAA80-7094-7642-B4E0-778EA40C39BE}"/>
                  </a:ext>
                </a:extLst>
              </p:cNvPr>
              <p:cNvSpPr/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1BAA80-7094-7642-B4E0-778EA40C3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9D2BB62-42ED-1C4E-AD28-47B002B447EC}"/>
              </a:ext>
            </a:extLst>
          </p:cNvPr>
          <p:cNvCxnSpPr/>
          <p:nvPr/>
        </p:nvCxnSpPr>
        <p:spPr>
          <a:xfrm flipV="1">
            <a:off x="6156176" y="3766157"/>
            <a:ext cx="0" cy="82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22A97A4-2B41-F04F-8A1A-53972157A185}"/>
              </a:ext>
            </a:extLst>
          </p:cNvPr>
          <p:cNvCxnSpPr>
            <a:cxnSpLocks/>
          </p:cNvCxnSpPr>
          <p:nvPr/>
        </p:nvCxnSpPr>
        <p:spPr>
          <a:xfrm flipV="1">
            <a:off x="6156176" y="4587974"/>
            <a:ext cx="82809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788E44C-3362-564C-9C32-F40A6EE1E960}"/>
              </a:ext>
            </a:extLst>
          </p:cNvPr>
          <p:cNvCxnSpPr>
            <a:cxnSpLocks/>
          </p:cNvCxnSpPr>
          <p:nvPr/>
        </p:nvCxnSpPr>
        <p:spPr>
          <a:xfrm flipV="1">
            <a:off x="6163698" y="3075806"/>
            <a:ext cx="1141354" cy="151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13B2288-BAC5-464B-BA42-6AAC6A70ADEA}"/>
              </a:ext>
            </a:extLst>
          </p:cNvPr>
          <p:cNvCxnSpPr/>
          <p:nvPr/>
        </p:nvCxnSpPr>
        <p:spPr>
          <a:xfrm flipV="1">
            <a:off x="6156175" y="3075806"/>
            <a:ext cx="0" cy="6903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BF9F52E-CCFC-8F4F-B668-183B8D8DED01}"/>
              </a:ext>
            </a:extLst>
          </p:cNvPr>
          <p:cNvCxnSpPr>
            <a:cxnSpLocks/>
          </p:cNvCxnSpPr>
          <p:nvPr/>
        </p:nvCxnSpPr>
        <p:spPr>
          <a:xfrm flipV="1">
            <a:off x="6983483" y="4587975"/>
            <a:ext cx="349953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ED48CD4-EA2D-4041-A43A-BE1B768F00EB}"/>
              </a:ext>
            </a:extLst>
          </p:cNvPr>
          <p:cNvCxnSpPr/>
          <p:nvPr/>
        </p:nvCxnSpPr>
        <p:spPr>
          <a:xfrm flipH="1">
            <a:off x="6163698" y="3075806"/>
            <a:ext cx="114135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3BB8576-4FE9-3445-8358-DA0059CA3709}"/>
              </a:ext>
            </a:extLst>
          </p:cNvPr>
          <p:cNvCxnSpPr>
            <a:cxnSpLocks/>
          </p:cNvCxnSpPr>
          <p:nvPr/>
        </p:nvCxnSpPr>
        <p:spPr>
          <a:xfrm flipV="1">
            <a:off x="7308742" y="3075806"/>
            <a:ext cx="0" cy="14658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C101D73-58F8-B242-9DC7-EED76578EB40}"/>
                  </a:ext>
                </a:extLst>
              </p:cNvPr>
              <p:cNvSpPr/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C101D73-58F8-B242-9DC7-EED76578E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  <a:blipFill>
                <a:blip r:embed="rId6"/>
                <a:stretch>
                  <a:fillRect l="-3846" t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11367F8-26A9-2A41-BF9B-D610BDE68F7A}"/>
                  </a:ext>
                </a:extLst>
              </p:cNvPr>
              <p:cNvSpPr/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11367F8-26A9-2A41-BF9B-D610BDE68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  <a:blipFill>
                <a:blip r:embed="rId7"/>
                <a:stretch>
                  <a:fillRect l="-3333" t="-21622"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48BCE08-FCF4-3A42-9F80-853FA197F817}"/>
                  </a:ext>
                </a:extLst>
              </p:cNvPr>
              <p:cNvSpPr/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48BCE08-FCF4-3A42-9F80-853FA197F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7D1278A8-43C4-9946-A17A-281E83CBAF94}"/>
                  </a:ext>
                </a:extLst>
              </p:cNvPr>
              <p:cNvSpPr/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7D1278A8-43C4-9946-A17A-281E83CBA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351CFBD2-A7EF-F54E-B514-66888E32F90B}"/>
                  </a:ext>
                </a:extLst>
              </p:cNvPr>
              <p:cNvSpPr/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351CFBD2-A7EF-F54E-B514-66888E32F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90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1161291"/>
                <a:ext cx="8815065" cy="15696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 векторов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altLang="ru-UZ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базисом координатной системы, а сами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ru-RU" altLang="ru-UZ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базисными векторами, числа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координатами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altLang="ru-UZ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1161291"/>
                <a:ext cx="8815065" cy="1569660"/>
              </a:xfrm>
              <a:prstGeom prst="rect">
                <a:avLst/>
              </a:prstGeom>
              <a:blipFill>
                <a:blip r:embed="rId2"/>
                <a:stretch>
                  <a:fillRect l="-1006" t="-5600" r="-10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99BCE75-2DAC-3040-B1D3-13F5518C3684}"/>
              </a:ext>
            </a:extLst>
          </p:cNvPr>
          <p:cNvCxnSpPr>
            <a:cxnSpLocks/>
          </p:cNvCxnSpPr>
          <p:nvPr/>
        </p:nvCxnSpPr>
        <p:spPr>
          <a:xfrm flipV="1">
            <a:off x="6156176" y="2643758"/>
            <a:ext cx="0" cy="2244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6EEDF39-FC96-6C4D-96FD-AB130545FC56}"/>
              </a:ext>
            </a:extLst>
          </p:cNvPr>
          <p:cNvCxnSpPr/>
          <p:nvPr/>
        </p:nvCxnSpPr>
        <p:spPr>
          <a:xfrm>
            <a:off x="5868144" y="4587974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B624E9A-2FDC-6745-A530-F265DA6374F3}"/>
                  </a:ext>
                </a:extLst>
              </p:cNvPr>
              <p:cNvSpPr/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B624E9A-2FDC-6745-A530-F265DA637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414B5E-AC7F-2143-849F-788812C2C21C}"/>
                  </a:ext>
                </a:extLst>
              </p:cNvPr>
              <p:cNvSpPr/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F414B5E-AC7F-2143-849F-788812C2C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1BAA80-7094-7642-B4E0-778EA40C39BE}"/>
                  </a:ext>
                </a:extLst>
              </p:cNvPr>
              <p:cNvSpPr/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1BAA80-7094-7642-B4E0-778EA40C3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9D2BB62-42ED-1C4E-AD28-47B002B447EC}"/>
              </a:ext>
            </a:extLst>
          </p:cNvPr>
          <p:cNvCxnSpPr/>
          <p:nvPr/>
        </p:nvCxnSpPr>
        <p:spPr>
          <a:xfrm flipV="1">
            <a:off x="6156176" y="3766157"/>
            <a:ext cx="0" cy="82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22A97A4-2B41-F04F-8A1A-53972157A185}"/>
              </a:ext>
            </a:extLst>
          </p:cNvPr>
          <p:cNvCxnSpPr>
            <a:cxnSpLocks/>
          </p:cNvCxnSpPr>
          <p:nvPr/>
        </p:nvCxnSpPr>
        <p:spPr>
          <a:xfrm flipV="1">
            <a:off x="6156176" y="4587974"/>
            <a:ext cx="82809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788E44C-3362-564C-9C32-F40A6EE1E960}"/>
              </a:ext>
            </a:extLst>
          </p:cNvPr>
          <p:cNvCxnSpPr>
            <a:cxnSpLocks/>
          </p:cNvCxnSpPr>
          <p:nvPr/>
        </p:nvCxnSpPr>
        <p:spPr>
          <a:xfrm flipV="1">
            <a:off x="6163698" y="3075806"/>
            <a:ext cx="1141354" cy="151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13B2288-BAC5-464B-BA42-6AAC6A70ADEA}"/>
              </a:ext>
            </a:extLst>
          </p:cNvPr>
          <p:cNvCxnSpPr/>
          <p:nvPr/>
        </p:nvCxnSpPr>
        <p:spPr>
          <a:xfrm flipV="1">
            <a:off x="6156175" y="3075806"/>
            <a:ext cx="0" cy="6903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BF9F52E-CCFC-8F4F-B668-183B8D8DED01}"/>
              </a:ext>
            </a:extLst>
          </p:cNvPr>
          <p:cNvCxnSpPr>
            <a:cxnSpLocks/>
          </p:cNvCxnSpPr>
          <p:nvPr/>
        </p:nvCxnSpPr>
        <p:spPr>
          <a:xfrm flipV="1">
            <a:off x="6983483" y="4587975"/>
            <a:ext cx="349953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ED48CD4-EA2D-4041-A43A-BE1B768F00EB}"/>
              </a:ext>
            </a:extLst>
          </p:cNvPr>
          <p:cNvCxnSpPr/>
          <p:nvPr/>
        </p:nvCxnSpPr>
        <p:spPr>
          <a:xfrm flipH="1">
            <a:off x="6163698" y="3075806"/>
            <a:ext cx="114135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3BB8576-4FE9-3445-8358-DA0059CA3709}"/>
              </a:ext>
            </a:extLst>
          </p:cNvPr>
          <p:cNvCxnSpPr>
            <a:cxnSpLocks/>
          </p:cNvCxnSpPr>
          <p:nvPr/>
        </p:nvCxnSpPr>
        <p:spPr>
          <a:xfrm flipV="1">
            <a:off x="7308742" y="3075806"/>
            <a:ext cx="0" cy="14658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C101D73-58F8-B242-9DC7-EED76578EB40}"/>
                  </a:ext>
                </a:extLst>
              </p:cNvPr>
              <p:cNvSpPr/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C101D73-58F8-B242-9DC7-EED76578E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  <a:blipFill>
                <a:blip r:embed="rId6"/>
                <a:stretch>
                  <a:fillRect l="-3846" t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11367F8-26A9-2A41-BF9B-D610BDE68F7A}"/>
                  </a:ext>
                </a:extLst>
              </p:cNvPr>
              <p:cNvSpPr/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11367F8-26A9-2A41-BF9B-D610BDE68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  <a:blipFill>
                <a:blip r:embed="rId7"/>
                <a:stretch>
                  <a:fillRect l="-3333" t="-21622"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48BCE08-FCF4-3A42-9F80-853FA197F817}"/>
                  </a:ext>
                </a:extLst>
              </p:cNvPr>
              <p:cNvSpPr/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48BCE08-FCF4-3A42-9F80-853FA197F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7D1278A8-43C4-9946-A17A-281E83CBAF94}"/>
                  </a:ext>
                </a:extLst>
              </p:cNvPr>
              <p:cNvSpPr/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7D1278A8-43C4-9946-A17A-281E83CBA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351CFBD2-A7EF-F54E-B514-66888E32F90B}"/>
                  </a:ext>
                </a:extLst>
              </p:cNvPr>
              <p:cNvSpPr/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351CFBD2-A7EF-F54E-B514-66888E32F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1737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1161291"/>
                <a:ext cx="8815065" cy="12793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будут координатами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1161291"/>
                <a:ext cx="8815065" cy="1279389"/>
              </a:xfrm>
              <a:prstGeom prst="rect">
                <a:avLst/>
              </a:prstGeom>
              <a:blipFill>
                <a:blip r:embed="rId2"/>
                <a:stretch>
                  <a:fillRect l="-1006" t="-3960" r="-10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005A17-867B-C246-AE35-846CB414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95686"/>
            <a:ext cx="2345057" cy="28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62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p:sp>
        <p:nvSpPr>
          <p:cNvPr id="6" name="Text Box 72">
            <a:extLst>
              <a:ext uri="{FF2B5EF4-FFF2-40B4-BE49-F238E27FC236}">
                <a16:creationId xmlns:a16="http://schemas.microsoft.com/office/drawing/2014/main" id="{15CFF516-0131-9549-9D74-81237252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7" y="915566"/>
            <a:ext cx="8815065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UZ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Теорема.</a:t>
            </a:r>
            <a:r>
              <a:rPr lang="ru-RU" altLang="ru-UZ" sz="2400" dirty="0">
                <a:latin typeface="Arial" panose="020B0604020202020204" pitchFamily="34" charset="0"/>
                <a:cs typeface="Arial" panose="020B0604020202020204" pitchFamily="34" charset="0"/>
              </a:rPr>
              <a:t> Равные векторы имеют равные координаты,  и наоборот, если у векторов соответствующие координаты равны, то эти векторы равны. </a:t>
            </a:r>
            <a:endParaRPr lang="ru-U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U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UZ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1.</a:t>
            </a:r>
            <a:r>
              <a:rPr lang="ru-RU" altLang="ru-UZ" sz="2400" dirty="0">
                <a:latin typeface="Arial" panose="020B0604020202020204" pitchFamily="34" charset="0"/>
                <a:cs typeface="Arial" panose="020B0604020202020204" pitchFamily="34" charset="0"/>
              </a:rPr>
              <a:t> Если координаты </a:t>
            </a:r>
          </a:p>
          <a:p>
            <a:pPr algn="just"/>
            <a:r>
              <a:rPr lang="ru-RU" altLang="ru-UZ" sz="2400" dirty="0">
                <a:latin typeface="Arial" panose="020B0604020202020204" pitchFamily="34" charset="0"/>
                <a:cs typeface="Arial" panose="020B0604020202020204" pitchFamily="34" charset="0"/>
              </a:rPr>
              <a:t>вектора совпадают с координатами</a:t>
            </a:r>
          </a:p>
          <a:p>
            <a:pPr algn="just"/>
            <a:r>
              <a:rPr lang="ru-RU" altLang="ru-UZ" sz="2400" dirty="0">
                <a:latin typeface="Arial" panose="020B0604020202020204" pitchFamily="34" charset="0"/>
                <a:cs typeface="Arial" panose="020B0604020202020204" pitchFamily="34" charset="0"/>
              </a:rPr>
              <a:t>его конца, то начало вектора</a:t>
            </a:r>
          </a:p>
          <a:p>
            <a:pPr algn="just"/>
            <a:r>
              <a:rPr lang="ru-RU" altLang="ru-UZ" sz="2400" dirty="0">
                <a:latin typeface="Arial" panose="020B0604020202020204" pitchFamily="34" charset="0"/>
                <a:cs typeface="Arial" panose="020B0604020202020204" pitchFamily="34" charset="0"/>
              </a:rPr>
              <a:t>совпадает с началом координат</a:t>
            </a:r>
            <a:endParaRPr lang="en-US" altLang="ru-U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48B0F6A-8A38-9C41-A2F4-994ADFA6A7E9}"/>
              </a:ext>
            </a:extLst>
          </p:cNvPr>
          <p:cNvCxnSpPr>
            <a:cxnSpLocks/>
          </p:cNvCxnSpPr>
          <p:nvPr/>
        </p:nvCxnSpPr>
        <p:spPr>
          <a:xfrm flipV="1">
            <a:off x="6156176" y="2643758"/>
            <a:ext cx="0" cy="2244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BEDB6C6-0A36-0245-BF32-A58D27CBAC5D}"/>
              </a:ext>
            </a:extLst>
          </p:cNvPr>
          <p:cNvCxnSpPr/>
          <p:nvPr/>
        </p:nvCxnSpPr>
        <p:spPr>
          <a:xfrm>
            <a:off x="5868144" y="4587974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2466E6D-523F-A84C-9A21-7D543202EBDC}"/>
                  </a:ext>
                </a:extLst>
              </p:cNvPr>
              <p:cNvSpPr/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2466E6D-523F-A84C-9A21-7D543202E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97" y="4426891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01768C6-4E63-294F-8641-D96C786D7D81}"/>
                  </a:ext>
                </a:extLst>
              </p:cNvPr>
              <p:cNvSpPr/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01768C6-4E63-294F-8641-D96C786D7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12" y="2412925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6EC5688-6D33-8749-A9D5-B97B72C006B6}"/>
                  </a:ext>
                </a:extLst>
              </p:cNvPr>
              <p:cNvSpPr/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6EC5688-6D33-8749-A9D5-B97B72C00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41694"/>
                <a:ext cx="4694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4D0A05F-26E2-B643-B818-3A267007EF83}"/>
              </a:ext>
            </a:extLst>
          </p:cNvPr>
          <p:cNvCxnSpPr/>
          <p:nvPr/>
        </p:nvCxnSpPr>
        <p:spPr>
          <a:xfrm flipV="1">
            <a:off x="6156176" y="3766157"/>
            <a:ext cx="0" cy="82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BDAFE67-06BA-4348-A923-A046B4C5E006}"/>
              </a:ext>
            </a:extLst>
          </p:cNvPr>
          <p:cNvCxnSpPr>
            <a:cxnSpLocks/>
          </p:cNvCxnSpPr>
          <p:nvPr/>
        </p:nvCxnSpPr>
        <p:spPr>
          <a:xfrm flipV="1">
            <a:off x="6156176" y="4587974"/>
            <a:ext cx="82809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CFF5AAF-0DBF-144A-B432-88F7D1B31B41}"/>
              </a:ext>
            </a:extLst>
          </p:cNvPr>
          <p:cNvCxnSpPr>
            <a:cxnSpLocks/>
          </p:cNvCxnSpPr>
          <p:nvPr/>
        </p:nvCxnSpPr>
        <p:spPr>
          <a:xfrm flipV="1">
            <a:off x="6163698" y="3075806"/>
            <a:ext cx="1141354" cy="151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2BE566F-2572-884B-8187-29EDE3786707}"/>
              </a:ext>
            </a:extLst>
          </p:cNvPr>
          <p:cNvCxnSpPr/>
          <p:nvPr/>
        </p:nvCxnSpPr>
        <p:spPr>
          <a:xfrm flipV="1">
            <a:off x="6156175" y="3075806"/>
            <a:ext cx="0" cy="6903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E1D64C5-72C8-2C4C-9E46-6C10EF552F1C}"/>
              </a:ext>
            </a:extLst>
          </p:cNvPr>
          <p:cNvCxnSpPr>
            <a:cxnSpLocks/>
          </p:cNvCxnSpPr>
          <p:nvPr/>
        </p:nvCxnSpPr>
        <p:spPr>
          <a:xfrm flipV="1">
            <a:off x="6983483" y="4587975"/>
            <a:ext cx="349953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514FB84-2D6D-644F-8A21-4F75B0F04F62}"/>
              </a:ext>
            </a:extLst>
          </p:cNvPr>
          <p:cNvCxnSpPr/>
          <p:nvPr/>
        </p:nvCxnSpPr>
        <p:spPr>
          <a:xfrm flipH="1">
            <a:off x="6163698" y="3075806"/>
            <a:ext cx="114135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56DFED8-5C70-D04A-93C9-66475E3A6AB4}"/>
              </a:ext>
            </a:extLst>
          </p:cNvPr>
          <p:cNvCxnSpPr>
            <a:cxnSpLocks/>
          </p:cNvCxnSpPr>
          <p:nvPr/>
        </p:nvCxnSpPr>
        <p:spPr>
          <a:xfrm flipV="1">
            <a:off x="7308742" y="3075806"/>
            <a:ext cx="0" cy="14658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E9076AC-C875-0D44-8C8B-3FF1A0073DFA}"/>
                  </a:ext>
                </a:extLst>
              </p:cNvPr>
              <p:cNvSpPr/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E9076AC-C875-0D44-8C8B-3FF1A0073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75" y="4572471"/>
                <a:ext cx="325409" cy="400110"/>
              </a:xfrm>
              <a:prstGeom prst="rect">
                <a:avLst/>
              </a:prstGeom>
              <a:blipFill>
                <a:blip r:embed="rId5"/>
                <a:stretch>
                  <a:fillRect l="-3846" t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C30B2B12-2222-E24A-843B-0B31698F2331}"/>
                  </a:ext>
                </a:extLst>
              </p:cNvPr>
              <p:cNvSpPr/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C30B2B12-2222-E24A-843B-0B31698F2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91" y="3657944"/>
                <a:ext cx="367215" cy="461665"/>
              </a:xfrm>
              <a:prstGeom prst="rect">
                <a:avLst/>
              </a:prstGeom>
              <a:blipFill>
                <a:blip r:embed="rId6"/>
                <a:stretch>
                  <a:fillRect l="-3333" t="-21622"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271E1F0-CEE2-F94B-8293-3A63DB9084E4}"/>
                  </a:ext>
                </a:extLst>
              </p:cNvPr>
              <p:cNvSpPr/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271E1F0-CEE2-F94B-8293-3A63DB908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50" y="4510916"/>
                <a:ext cx="60099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C3623BFA-2494-0E44-9184-6811B54076F3}"/>
                  </a:ext>
                </a:extLst>
              </p:cNvPr>
              <p:cNvSpPr/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C3623BFA-2494-0E44-9184-6811B5407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60" y="2818143"/>
                <a:ext cx="610039" cy="490840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C8864654-9EA9-8F40-9F25-5B93649F1204}"/>
                  </a:ext>
                </a:extLst>
              </p:cNvPr>
              <p:cNvSpPr/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UZ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C8864654-9EA9-8F40-9F25-5B93649F1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24" y="2775548"/>
                <a:ext cx="1190261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5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41549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Вывод 2.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даны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координаты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его конца, то для определения координат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его начала достаточно из координат </a:t>
                </a:r>
                <a14:m>
                  <m:oMath xmlns:m="http://schemas.openxmlformats.org/officeDocument/2006/math"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вычесть соответствующие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      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Вывод 3.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даны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координаты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UZ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его начала, то для определения координат </a:t>
                </a:r>
                <a14:m>
                  <m:oMath xmlns:m="http://schemas.openxmlformats.org/officeDocument/2006/math"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конца вектора достаточно сложить координаты точки с соответствующими координатами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altLang="ru-U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      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4154984"/>
              </a:xfrm>
              <a:prstGeom prst="rect">
                <a:avLst/>
              </a:prstGeom>
              <a:blipFill>
                <a:blip r:embed="rId2"/>
                <a:stretch>
                  <a:fillRect l="-1006" t="-2439" r="-1006" b="-15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42206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четвертой вершины параллелограмма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−2;1</m:t>
                        </m:r>
                      </m:e>
                    </m:d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4;1</m:t>
                        </m:r>
                      </m:e>
                    </m:d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четырехугольник </a:t>
                </a:r>
                <a14:m>
                  <m:oMath xmlns:m="http://schemas.openxmlformats.org/officeDocument/2006/math">
                    <m:r>
                      <a:rPr lang="en-US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параллелограмм,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искомая вершина. Найдем координаты векторов</a:t>
                </a:r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ru-UZ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(0−</m:t>
                          </m:r>
                          <m:d>
                            <m:d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;(4−1)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(2;3)</m:t>
                          </m:r>
                        </m:e>
                      </m:acc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(4−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;1−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аким образом,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400" dirty="0"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4220643"/>
              </a:xfrm>
              <a:prstGeom prst="rect">
                <a:avLst/>
              </a:prstGeom>
              <a:blipFill>
                <a:blip r:embed="rId2"/>
                <a:stretch>
                  <a:fillRect l="-1151" t="-1201" r="-1007" b="-150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/>
              <p:nvPr/>
            </p:nvSpPr>
            <p:spPr>
              <a:xfrm>
                <a:off x="6228184" y="4501738"/>
                <a:ext cx="271285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501738"/>
                <a:ext cx="2712858" cy="446276"/>
              </a:xfrm>
              <a:prstGeom prst="rect">
                <a:avLst/>
              </a:prstGeom>
              <a:blipFill>
                <a:blip r:embed="rId3"/>
                <a:stretch>
                  <a:fillRect l="-2791" r="-3721" b="-30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24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29238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Даны координаты начала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US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конца </a:t>
                </a:r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вектора.  </a:t>
                </a:r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ru-RU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ru-RU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      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ru-RU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ru-RU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ru-RU" altLang="ru-UZ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ru-UZ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ru-RU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−1+2=1;               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ru-RU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5+</m:t>
                    </m:r>
                    <m:d>
                      <m:dPr>
                        <m:ctrlPr>
                          <a:rPr lang="ru-RU" alt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2923877"/>
              </a:xfrm>
              <a:prstGeom prst="rect">
                <a:avLst/>
              </a:prstGeom>
              <a:blipFill>
                <a:blip r:embed="rId2"/>
                <a:stretch>
                  <a:fillRect l="-1151" t="-1732" r="-100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/>
              <p:nvPr/>
            </p:nvSpPr>
            <p:spPr>
              <a:xfrm>
                <a:off x="5004048" y="3699926"/>
                <a:ext cx="243592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altLang="ru-UZ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699926"/>
                <a:ext cx="2435923" cy="446276"/>
              </a:xfrm>
              <a:prstGeom prst="rect">
                <a:avLst/>
              </a:prstGeom>
              <a:blipFill>
                <a:blip r:embed="rId3"/>
                <a:stretch>
                  <a:fillRect l="-3646" r="-4687" b="-30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8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КООРДИНАТЫ ВЕКТОРА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26961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(−3;0)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(5;−4)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(5−</m:t>
                        </m:r>
                        <m:d>
                          <m:dPr>
                            <m:ctrlP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;(−4−0)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(8;−4)</m:t>
                        </m:r>
                      </m:e>
                    </m:acc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r>
                  <a:rPr lang="en-US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̅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8;−4</m:t>
                            </m:r>
                          </m:e>
                        </m:d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8;4)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2696123"/>
              </a:xfrm>
              <a:prstGeom prst="rect">
                <a:avLst/>
              </a:prstGeom>
              <a:blipFill>
                <a:blip r:embed="rId2"/>
                <a:stretch>
                  <a:fillRect l="-1151" r="-1007" b="-37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/>
              <p:nvPr/>
            </p:nvSpPr>
            <p:spPr>
              <a:xfrm>
                <a:off x="4427984" y="3809584"/>
                <a:ext cx="3963777" cy="518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acc>
                        <m:accPr>
                          <m:chr m:val="̅"/>
                          <m:ctrlPr>
                            <a:rPr lang="ru-RU" altLang="ru-UZ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(8;−4)</m:t>
                          </m:r>
                        </m:e>
                      </m:acc>
                      <m:r>
                        <a:rPr lang="ru-RU" altLang="ru-UZ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ru-RU" altLang="ru-UZ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(−8;4)</m:t>
                          </m:r>
                        </m:e>
                      </m:acc>
                    </m:oMath>
                  </m:oMathPara>
                </a14:m>
                <a:endParaRPr lang="ru-UZ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09AF29-9186-C049-AE98-72707ADE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09584"/>
                <a:ext cx="3963777" cy="518475"/>
              </a:xfrm>
              <a:prstGeom prst="rect">
                <a:avLst/>
              </a:prstGeom>
              <a:blipFill>
                <a:blip r:embed="rId3"/>
                <a:stretch>
                  <a:fillRect l="-1597" r="-3514" b="-341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67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524</Words>
  <Application>Microsoft Macintosh PowerPoint</Application>
  <PresentationFormat>Экран (16:9)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1350</cp:revision>
  <dcterms:created xsi:type="dcterms:W3CDTF">2020-04-09T07:32:19Z</dcterms:created>
  <dcterms:modified xsi:type="dcterms:W3CDTF">2021-01-26T04:37:00Z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