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6" r:id="rId2"/>
    <p:sldId id="1550" r:id="rId3"/>
    <p:sldId id="1551" r:id="rId4"/>
    <p:sldId id="1552" r:id="rId5"/>
    <p:sldId id="1553" r:id="rId6"/>
    <p:sldId id="1554" r:id="rId7"/>
    <p:sldId id="1555" r:id="rId8"/>
    <p:sldId id="1556" r:id="rId9"/>
    <p:sldId id="1557" r:id="rId10"/>
    <p:sldId id="1558" r:id="rId11"/>
    <p:sldId id="1559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94618" autoAdjust="0"/>
  </p:normalViewPr>
  <p:slideViewPr>
    <p:cSldViewPr>
      <p:cViewPr varScale="1">
        <p:scale>
          <a:sx n="116" d="100"/>
          <a:sy n="116" d="100"/>
        </p:scale>
        <p:origin x="184" y="56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86246" y="2108892"/>
            <a:ext cx="2017270" cy="2146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  <p:sp>
        <p:nvSpPr>
          <p:cNvPr id="16" name="TextBox 15"/>
          <p:cNvSpPr txBox="1"/>
          <p:nvPr/>
        </p:nvSpPr>
        <p:spPr>
          <a:xfrm>
            <a:off x="1082128" y="2108892"/>
            <a:ext cx="55421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УМНОЖЕНИЕ ВЕКТОРА НА ЧИСЛО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056" y="938183"/>
                <a:ext cx="8815065" cy="36522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параллелограмме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диагонали пересекаются в точке </a:t>
                </a:r>
                <a14:m>
                  <m:oMath xmlns:m="http://schemas.openxmlformats.org/officeDocument/2006/math"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середины </a:t>
                </a:r>
                <a14:m>
                  <m:oMath xmlns:m="http://schemas.openxmlformats.org/officeDocument/2006/math">
                    <m:r>
                      <a:rPr lang="ru-RU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Выразите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через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r>
                  <a:rPr lang="en-US" altLang="ru-UZ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altLang="ru-UZ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ано</a:t>
                </a:r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56" y="938183"/>
                <a:ext cx="8815065" cy="3652282"/>
              </a:xfrm>
              <a:prstGeom prst="rect">
                <a:avLst/>
              </a:prstGeom>
              <a:blipFill>
                <a:blip r:embed="rId2"/>
                <a:stretch>
                  <a:fillRect l="-1151" t="-1038" r="-1007" b="-27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CFC7A7A3-0D5B-454B-8DED-68846D327B60}"/>
              </a:ext>
            </a:extLst>
          </p:cNvPr>
          <p:cNvSpPr/>
          <p:nvPr/>
        </p:nvSpPr>
        <p:spPr>
          <a:xfrm>
            <a:off x="5796136" y="3078929"/>
            <a:ext cx="2808312" cy="1126388"/>
          </a:xfrm>
          <a:prstGeom prst="parallelogram">
            <a:avLst>
              <a:gd name="adj" fmla="val 50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1CAF4-1A9F-8048-B9B9-F4DE3704C2CE}"/>
                  </a:ext>
                </a:extLst>
              </p:cNvPr>
              <p:cNvSpPr txBox="1"/>
              <p:nvPr/>
            </p:nvSpPr>
            <p:spPr>
              <a:xfrm>
                <a:off x="5468044" y="3867894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1CAF4-1A9F-8048-B9B9-F4DE3704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44" y="3867894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5926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F2172-C596-CA49-AF39-0DB336FD7A59}"/>
                  </a:ext>
                </a:extLst>
              </p:cNvPr>
              <p:cNvSpPr txBox="1"/>
              <p:nvPr/>
            </p:nvSpPr>
            <p:spPr>
              <a:xfrm>
                <a:off x="6084168" y="2632653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F2172-C596-CA49-AF39-0DB336FD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2653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A2A49D-0800-0148-B306-76256772FDAE}"/>
                  </a:ext>
                </a:extLst>
              </p:cNvPr>
              <p:cNvSpPr txBox="1"/>
              <p:nvPr/>
            </p:nvSpPr>
            <p:spPr>
              <a:xfrm>
                <a:off x="8443122" y="2632653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A2A49D-0800-0148-B306-76256772F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122" y="2632653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D9993-769D-5D4A-8F91-1FF5E02A1DE1}"/>
                  </a:ext>
                </a:extLst>
              </p:cNvPr>
              <p:cNvSpPr txBox="1"/>
              <p:nvPr/>
            </p:nvSpPr>
            <p:spPr>
              <a:xfrm>
                <a:off x="8120470" y="3871884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D9993-769D-5D4A-8F91-1FF5E02A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70" y="3871884"/>
                <a:ext cx="352340" cy="446276"/>
              </a:xfrm>
              <a:prstGeom prst="rect">
                <a:avLst/>
              </a:prstGeom>
              <a:blipFill>
                <a:blip r:embed="rId6"/>
                <a:stretch>
                  <a:fillRect l="-20690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F1D8C36-FF97-2C41-A00C-37569BE91F87}"/>
              </a:ext>
            </a:extLst>
          </p:cNvPr>
          <p:cNvCxnSpPr>
            <a:cxnSpLocks/>
          </p:cNvCxnSpPr>
          <p:nvPr/>
        </p:nvCxnSpPr>
        <p:spPr>
          <a:xfrm>
            <a:off x="6372200" y="3101546"/>
            <a:ext cx="1669984" cy="111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37389BD-FF05-D441-A750-196B542F0481}"/>
              </a:ext>
            </a:extLst>
          </p:cNvPr>
          <p:cNvCxnSpPr>
            <a:cxnSpLocks/>
          </p:cNvCxnSpPr>
          <p:nvPr/>
        </p:nvCxnSpPr>
        <p:spPr>
          <a:xfrm flipV="1">
            <a:off x="5790696" y="3078930"/>
            <a:ext cx="2812887" cy="112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7FBD501-29A4-FD4E-8259-DC36D50746A1}"/>
              </a:ext>
            </a:extLst>
          </p:cNvPr>
          <p:cNvCxnSpPr>
            <a:cxnSpLocks/>
          </p:cNvCxnSpPr>
          <p:nvPr/>
        </p:nvCxnSpPr>
        <p:spPr>
          <a:xfrm flipV="1">
            <a:off x="5826281" y="3363838"/>
            <a:ext cx="977967" cy="841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E2A365A-7EC1-B04B-8182-0E78E44F2772}"/>
              </a:ext>
            </a:extLst>
          </p:cNvPr>
          <p:cNvCxnSpPr>
            <a:cxnSpLocks/>
          </p:cNvCxnSpPr>
          <p:nvPr/>
        </p:nvCxnSpPr>
        <p:spPr>
          <a:xfrm flipV="1">
            <a:off x="5810334" y="3617640"/>
            <a:ext cx="1370859" cy="584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6CC3EDE-7C5B-D044-9BC8-5160BDF5BAF4}"/>
                  </a:ext>
                </a:extLst>
              </p:cNvPr>
              <p:cNvSpPr/>
              <p:nvPr/>
            </p:nvSpPr>
            <p:spPr>
              <a:xfrm>
                <a:off x="5650738" y="3242579"/>
                <a:ext cx="516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6CC3EDE-7C5B-D044-9BC8-5160BDF5B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38" y="3242579"/>
                <a:ext cx="5169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B77B5EB-5320-1D48-8AFD-0346E60FD23D}"/>
                  </a:ext>
                </a:extLst>
              </p:cNvPr>
              <p:cNvSpPr/>
              <p:nvPr/>
            </p:nvSpPr>
            <p:spPr>
              <a:xfrm>
                <a:off x="6669407" y="3024829"/>
                <a:ext cx="477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B77B5EB-5320-1D48-8AFD-0346E60FD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07" y="3024829"/>
                <a:ext cx="47769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C5E6B87D-13B2-DC4B-9716-2AE16EEC279C}"/>
                  </a:ext>
                </a:extLst>
              </p:cNvPr>
              <p:cNvSpPr/>
              <p:nvPr/>
            </p:nvSpPr>
            <p:spPr>
              <a:xfrm>
                <a:off x="6969115" y="3234633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C5E6B87D-13B2-DC4B-9716-2AE16EEC2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15" y="3234633"/>
                <a:ext cx="46948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100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787" y="1171227"/>
                <a:ext cx="8815065" cy="33691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en-US" altLang="ru-UZ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𝐴𝑂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𝑂𝐵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alt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𝑂𝐵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𝐴𝑂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𝑂𝐾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en-US" alt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𝐴𝑂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𝑂𝐾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𝐴𝐾</m:t>
                          </m:r>
                        </m:e>
                      </m:acc>
                    </m:oMath>
                  </m:oMathPara>
                </a14:m>
                <a:endParaRPr lang="en-US" alt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𝐴𝐾</m:t>
                          </m:r>
                        </m:e>
                      </m:acc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RU" alt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787" y="1171227"/>
                <a:ext cx="8815065" cy="3369127"/>
              </a:xfrm>
              <a:prstGeom prst="rect">
                <a:avLst/>
              </a:prstGeom>
              <a:blipFill>
                <a:blip r:embed="rId2"/>
                <a:stretch>
                  <a:fillRect l="-1151" t="-1504" b="-7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CFC7A7A3-0D5B-454B-8DED-68846D327B60}"/>
              </a:ext>
            </a:extLst>
          </p:cNvPr>
          <p:cNvSpPr/>
          <p:nvPr/>
        </p:nvSpPr>
        <p:spPr>
          <a:xfrm>
            <a:off x="5796136" y="3078929"/>
            <a:ext cx="2808312" cy="1126388"/>
          </a:xfrm>
          <a:prstGeom prst="parallelogram">
            <a:avLst>
              <a:gd name="adj" fmla="val 50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1CAF4-1A9F-8048-B9B9-F4DE3704C2CE}"/>
                  </a:ext>
                </a:extLst>
              </p:cNvPr>
              <p:cNvSpPr txBox="1"/>
              <p:nvPr/>
            </p:nvSpPr>
            <p:spPr>
              <a:xfrm>
                <a:off x="5468044" y="3867894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1CAF4-1A9F-8048-B9B9-F4DE3704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44" y="3867894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5926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F2172-C596-CA49-AF39-0DB336FD7A59}"/>
                  </a:ext>
                </a:extLst>
              </p:cNvPr>
              <p:cNvSpPr txBox="1"/>
              <p:nvPr/>
            </p:nvSpPr>
            <p:spPr>
              <a:xfrm>
                <a:off x="6084168" y="2632653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F2172-C596-CA49-AF39-0DB336FD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2653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A2A49D-0800-0148-B306-76256772FDAE}"/>
                  </a:ext>
                </a:extLst>
              </p:cNvPr>
              <p:cNvSpPr txBox="1"/>
              <p:nvPr/>
            </p:nvSpPr>
            <p:spPr>
              <a:xfrm>
                <a:off x="8443122" y="2632653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A2A49D-0800-0148-B306-76256772F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122" y="2632653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D9993-769D-5D4A-8F91-1FF5E02A1DE1}"/>
                  </a:ext>
                </a:extLst>
              </p:cNvPr>
              <p:cNvSpPr txBox="1"/>
              <p:nvPr/>
            </p:nvSpPr>
            <p:spPr>
              <a:xfrm>
                <a:off x="8120470" y="3871884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D9993-769D-5D4A-8F91-1FF5E02A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70" y="3871884"/>
                <a:ext cx="352340" cy="446276"/>
              </a:xfrm>
              <a:prstGeom prst="rect">
                <a:avLst/>
              </a:prstGeom>
              <a:blipFill>
                <a:blip r:embed="rId6"/>
                <a:stretch>
                  <a:fillRect l="-20690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F1D8C36-FF97-2C41-A00C-37569BE91F87}"/>
              </a:ext>
            </a:extLst>
          </p:cNvPr>
          <p:cNvCxnSpPr>
            <a:cxnSpLocks/>
          </p:cNvCxnSpPr>
          <p:nvPr/>
        </p:nvCxnSpPr>
        <p:spPr>
          <a:xfrm>
            <a:off x="6372200" y="3101546"/>
            <a:ext cx="1669984" cy="111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37389BD-FF05-D441-A750-196B542F0481}"/>
              </a:ext>
            </a:extLst>
          </p:cNvPr>
          <p:cNvCxnSpPr>
            <a:cxnSpLocks/>
          </p:cNvCxnSpPr>
          <p:nvPr/>
        </p:nvCxnSpPr>
        <p:spPr>
          <a:xfrm flipV="1">
            <a:off x="5790696" y="3078930"/>
            <a:ext cx="2812887" cy="112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7FBD501-29A4-FD4E-8259-DC36D50746A1}"/>
              </a:ext>
            </a:extLst>
          </p:cNvPr>
          <p:cNvCxnSpPr>
            <a:cxnSpLocks/>
          </p:cNvCxnSpPr>
          <p:nvPr/>
        </p:nvCxnSpPr>
        <p:spPr>
          <a:xfrm flipV="1">
            <a:off x="5826281" y="3363838"/>
            <a:ext cx="977967" cy="841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E2A365A-7EC1-B04B-8182-0E78E44F2772}"/>
              </a:ext>
            </a:extLst>
          </p:cNvPr>
          <p:cNvCxnSpPr>
            <a:cxnSpLocks/>
          </p:cNvCxnSpPr>
          <p:nvPr/>
        </p:nvCxnSpPr>
        <p:spPr>
          <a:xfrm flipV="1">
            <a:off x="5810334" y="3617640"/>
            <a:ext cx="1370859" cy="584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6CC3EDE-7C5B-D044-9BC8-5160BDF5BAF4}"/>
                  </a:ext>
                </a:extLst>
              </p:cNvPr>
              <p:cNvSpPr/>
              <p:nvPr/>
            </p:nvSpPr>
            <p:spPr>
              <a:xfrm>
                <a:off x="5650738" y="3242579"/>
                <a:ext cx="516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6CC3EDE-7C5B-D044-9BC8-5160BDF5B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38" y="3242579"/>
                <a:ext cx="5169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B77B5EB-5320-1D48-8AFD-0346E60FD23D}"/>
                  </a:ext>
                </a:extLst>
              </p:cNvPr>
              <p:cNvSpPr/>
              <p:nvPr/>
            </p:nvSpPr>
            <p:spPr>
              <a:xfrm>
                <a:off x="6669407" y="3024829"/>
                <a:ext cx="477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B77B5EB-5320-1D48-8AFD-0346E60FD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07" y="3024829"/>
                <a:ext cx="47769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C5E6B87D-13B2-DC4B-9716-2AE16EEC279C}"/>
                  </a:ext>
                </a:extLst>
              </p:cNvPr>
              <p:cNvSpPr/>
              <p:nvPr/>
            </p:nvSpPr>
            <p:spPr>
              <a:xfrm>
                <a:off x="6969115" y="3234633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C5E6B87D-13B2-DC4B-9716-2AE16EEC2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15" y="3234633"/>
                <a:ext cx="46948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796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5, 6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92" y="915566"/>
                <a:ext cx="8622688" cy="3704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 </a:t>
                </a:r>
                <a14:m>
                  <m:oMath xmlns:m="http://schemas.openxmlformats.org/officeDocument/2006/math">
                    <m:r>
                      <a:rPr lang="en-US" altLang="ru-U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altLang="ru-UZ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altLang="ru-UZ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произвольный четырехугольник. Докажите, что</a:t>
                </a:r>
                <a:r>
                  <a:rPr lang="en-US" altLang="ru-UZ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</m:oMath>
                </a14:m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правилу треугольника)</a:t>
                </a:r>
              </a:p>
              <a:p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en-US" altLang="ru-UZ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𝐷𝐶</m:t>
                          </m:r>
                        </m:e>
                      </m:acc>
                      <m:r>
                        <a:rPr lang="ru-RU" altLang="ru-UZ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ru-UZ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ru-RU" altLang="ru-UZ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по правилу треугольника)</m:t>
                      </m:r>
                    </m:oMath>
                  </m:oMathPara>
                </a14:m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92" y="915566"/>
                <a:ext cx="8622688" cy="3704669"/>
              </a:xfrm>
              <a:prstGeom prst="rect">
                <a:avLst/>
              </a:prstGeom>
              <a:blipFill>
                <a:blip r:embed="rId2"/>
                <a:stretch>
                  <a:fillRect l="-1471" t="-20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ткрывающая квадратная скобка 7">
            <a:extLst>
              <a:ext uri="{FF2B5EF4-FFF2-40B4-BE49-F238E27FC236}">
                <a16:creationId xmlns:a16="http://schemas.microsoft.com/office/drawing/2014/main" id="{EF7EF447-0E58-1540-9E84-BA59EFF73096}"/>
              </a:ext>
            </a:extLst>
          </p:cNvPr>
          <p:cNvSpPr/>
          <p:nvPr/>
        </p:nvSpPr>
        <p:spPr>
          <a:xfrm rot="16200000">
            <a:off x="993311" y="2683322"/>
            <a:ext cx="100594" cy="115212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9" name="Открывающая квадратная скобка 8">
            <a:extLst>
              <a:ext uri="{FF2B5EF4-FFF2-40B4-BE49-F238E27FC236}">
                <a16:creationId xmlns:a16="http://schemas.microsoft.com/office/drawing/2014/main" id="{E5E21E6D-2985-4149-B66D-B0C236206969}"/>
              </a:ext>
            </a:extLst>
          </p:cNvPr>
          <p:cNvSpPr/>
          <p:nvPr/>
        </p:nvSpPr>
        <p:spPr>
          <a:xfrm rot="16200000">
            <a:off x="993311" y="3601573"/>
            <a:ext cx="100594" cy="115212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6922552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656" y="987574"/>
                <a:ext cx="862268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Выберем некоторый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найдем сумму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altLang="ru-UZ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altLang="ru-UZ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эту сумму как </a:t>
                </a:r>
                <a14:m>
                  <m:oMath xmlns:m="http://schemas.openxmlformats.org/officeDocument/2006/math"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altLang="ru-U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и, </a:t>
                </a: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естественно то, что это выражение назовем </a:t>
                </a:r>
                <a:r>
                  <a:rPr lang="ru-RU" altLang="ru-UZ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число 3. </a:t>
                </a: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56" y="987574"/>
                <a:ext cx="8622688" cy="2246769"/>
              </a:xfrm>
              <a:prstGeom prst="rect">
                <a:avLst/>
              </a:prstGeom>
              <a:blipFill>
                <a:blip r:embed="rId2"/>
                <a:stretch>
                  <a:fillRect l="-1471" t="-4494" b="-6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34B3108-1BE3-E743-AA73-7B096C910A2B}"/>
              </a:ext>
            </a:extLst>
          </p:cNvPr>
          <p:cNvCxnSpPr/>
          <p:nvPr/>
        </p:nvCxnSpPr>
        <p:spPr>
          <a:xfrm>
            <a:off x="1663512" y="3579862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7071E26-6B73-1E43-8D87-424C3FA09066}"/>
              </a:ext>
            </a:extLst>
          </p:cNvPr>
          <p:cNvCxnSpPr/>
          <p:nvPr/>
        </p:nvCxnSpPr>
        <p:spPr>
          <a:xfrm>
            <a:off x="1663512" y="4083918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AA15C87-AE44-394F-BAEA-11C4814359BE}"/>
              </a:ext>
            </a:extLst>
          </p:cNvPr>
          <p:cNvCxnSpPr/>
          <p:nvPr/>
        </p:nvCxnSpPr>
        <p:spPr>
          <a:xfrm>
            <a:off x="2500536" y="4083918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B898887-0976-4B4B-9211-6E75B76C1D1D}"/>
              </a:ext>
            </a:extLst>
          </p:cNvPr>
          <p:cNvCxnSpPr/>
          <p:nvPr/>
        </p:nvCxnSpPr>
        <p:spPr>
          <a:xfrm>
            <a:off x="3275856" y="4083918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00EFDB1-26B9-1C45-A8A2-81371F5B925F}"/>
              </a:ext>
            </a:extLst>
          </p:cNvPr>
          <p:cNvCxnSpPr>
            <a:cxnSpLocks/>
          </p:cNvCxnSpPr>
          <p:nvPr/>
        </p:nvCxnSpPr>
        <p:spPr>
          <a:xfrm>
            <a:off x="1663512" y="4659982"/>
            <a:ext cx="2476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B76FDE0-E2C6-3E4E-9210-BDF004802BF5}"/>
                  </a:ext>
                </a:extLst>
              </p:cNvPr>
              <p:cNvSpPr/>
              <p:nvPr/>
            </p:nvSpPr>
            <p:spPr>
              <a:xfrm>
                <a:off x="1879251" y="3172829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B76FDE0-E2C6-3E4E-9210-BDF004802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51" y="3172829"/>
                <a:ext cx="432618" cy="461665"/>
              </a:xfrm>
              <a:prstGeom prst="rect">
                <a:avLst/>
              </a:prstGeom>
              <a:blipFill>
                <a:blip r:embed="rId3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83BDA89-CE05-D14A-9F96-8BC0D9BF6F2E}"/>
                  </a:ext>
                </a:extLst>
              </p:cNvPr>
              <p:cNvSpPr/>
              <p:nvPr/>
            </p:nvSpPr>
            <p:spPr>
              <a:xfrm>
                <a:off x="1836720" y="3679453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83BDA89-CE05-D14A-9F96-8BC0D9BF6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20" y="3679453"/>
                <a:ext cx="432618" cy="461665"/>
              </a:xfrm>
              <a:prstGeom prst="rect">
                <a:avLst/>
              </a:prstGeom>
              <a:blipFill>
                <a:blip r:embed="rId4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3D37526-1AC3-1F44-93BF-556273F20DE5}"/>
                  </a:ext>
                </a:extLst>
              </p:cNvPr>
              <p:cNvSpPr/>
              <p:nvPr/>
            </p:nvSpPr>
            <p:spPr>
              <a:xfrm>
                <a:off x="3434520" y="3679051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3D37526-1AC3-1F44-93BF-556273F20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20" y="3679051"/>
                <a:ext cx="432618" cy="461665"/>
              </a:xfrm>
              <a:prstGeom prst="rect">
                <a:avLst/>
              </a:prstGeom>
              <a:blipFill>
                <a:blip r:embed="rId5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E16F441-6406-BC48-BFFD-FDEDC273EE42}"/>
                  </a:ext>
                </a:extLst>
              </p:cNvPr>
              <p:cNvSpPr/>
              <p:nvPr/>
            </p:nvSpPr>
            <p:spPr>
              <a:xfrm>
                <a:off x="2635620" y="3679051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E16F441-6406-BC48-BFFD-FDEDC273E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20" y="3679051"/>
                <a:ext cx="432618" cy="461665"/>
              </a:xfrm>
              <a:prstGeom prst="rect">
                <a:avLst/>
              </a:prstGeom>
              <a:blipFill>
                <a:blip r:embed="rId6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24AAA37-83F9-F441-A89E-BE8E6561688E}"/>
                  </a:ext>
                </a:extLst>
              </p:cNvPr>
              <p:cNvSpPr/>
              <p:nvPr/>
            </p:nvSpPr>
            <p:spPr>
              <a:xfrm>
                <a:off x="2635530" y="4198317"/>
                <a:ext cx="6025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ru-RU" altLang="ru-UZ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24AAA37-83F9-F441-A89E-BE8E65616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530" y="4198317"/>
                <a:ext cx="602537" cy="461665"/>
              </a:xfrm>
              <a:prstGeom prst="rect">
                <a:avLst/>
              </a:prstGeom>
              <a:blipFill>
                <a:blip r:embed="rId7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95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656" y="987574"/>
                <a:ext cx="8622688" cy="3235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 </a:t>
                </a:r>
              </a:p>
              <a:p>
                <a:pPr algn="just"/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Произведением ненулевого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число </a:t>
                </a:r>
                <a14:m>
                  <m:oMath xmlns:m="http://schemas.openxmlformats.org/officeDocument/2006/math"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такой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длина которого равна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ru-RU" altLang="ru-U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причем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сонаправлены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altLang="ru-UZ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ru-U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altLang="ru-U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</m:t>
                    </m:r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противоположно направлены при </a:t>
                </a:r>
                <a14:m>
                  <m:oMath xmlns:m="http://schemas.openxmlformats.org/officeDocument/2006/math">
                    <m:r>
                      <a:rPr lang="en-US" altLang="ru-UZ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ru-U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altLang="ru-U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0. </m:t>
                    </m:r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Произведением нулевого вектора на любое число считается нулевой вектор.    </a:t>
                </a:r>
                <a:endParaRPr lang="ru-RU" altLang="ru-UZ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56" y="987574"/>
                <a:ext cx="8622688" cy="3235886"/>
              </a:xfrm>
              <a:prstGeom prst="rect">
                <a:avLst/>
              </a:prstGeom>
              <a:blipFill>
                <a:blip r:embed="rId2"/>
                <a:stretch>
                  <a:fillRect l="-1471" t="-1953" r="-1471" b="-42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7086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00" y="1635646"/>
                <a:ext cx="8622688" cy="21236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число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обозначается так:</a:t>
                </a:r>
              </a:p>
              <a:p>
                <a:pPr algn="ctr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ru-RU" altLang="ru-UZ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определению: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ru-RU" altLang="ru-UZ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ru-RU" altLang="ru-UZ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d>
                      <m:r>
                        <a:rPr lang="ru-RU" altLang="ru-UZ" sz="2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altLang="ru-UZ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200" y="1635646"/>
                <a:ext cx="8622688" cy="2123658"/>
              </a:xfrm>
              <a:prstGeom prst="rect">
                <a:avLst/>
              </a:prstGeom>
              <a:blipFill>
                <a:blip r:embed="rId2"/>
                <a:stretch>
                  <a:fillRect l="-1176" t="-4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878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347614"/>
                <a:ext cx="8622688" cy="2831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Основные свойства: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e>
                    </m:d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∙(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altLang="ru-UZ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–</a:t>
                </a:r>
                <a:r>
                  <a:rPr lang="ru-RU" altLang="ru-UZ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сочетательный закон</a:t>
                </a:r>
                <a:endParaRPr lang="en-US" altLang="ru-UZ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e>
                    </m:d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altLang="ru-UZ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altLang="ru-UZ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первый распределительный закон</a:t>
                </a:r>
                <a:endParaRPr lang="en-US" altLang="ru-UZ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d>
                      <m:dPr>
                        <m:ctrlP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altLang="ru-UZ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altLang="ru-UZ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altLang="ru-UZ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второй </a:t>
                </a:r>
                <a:r>
                  <a:rPr lang="ru-RU" altLang="ru-U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распределительный закон</a:t>
                </a:r>
                <a:endParaRPr lang="en-US" altLang="ru-UZ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altLang="ru-U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ru-RU" altLang="ru-UZ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347614"/>
                <a:ext cx="8622688" cy="2831353"/>
              </a:xfrm>
              <a:prstGeom prst="rect">
                <a:avLst/>
              </a:prstGeom>
              <a:blipFill>
                <a:blip r:embed="rId2"/>
                <a:stretch>
                  <a:fillRect l="-1471" t="-2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4202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84" y="987574"/>
                <a:ext cx="8622688" cy="4042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умножить ненулевой вектор на число, обратное его модулю, то получим единичный вектор. </a:t>
                </a:r>
                <a:r>
                  <a:rPr lang="ru-RU" altLang="ru-UZ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Доказательство. 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модуль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Найдем модуль произведения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число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altLang="ru-UZ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UZ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acc>
                            <m:accPr>
                              <m:chr m:val="⃗"/>
                              <m:ctrlPr>
                                <a:rPr lang="ru-RU" altLang="ru-U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ru-RU" altLang="ru-UZ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ru-RU" altLang="ru-UZ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altLang="ru-UZ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UZ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ru-U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ru-RU" altLang="ru-U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84" y="987574"/>
                <a:ext cx="8622688" cy="4042132"/>
              </a:xfrm>
              <a:prstGeom prst="rect">
                <a:avLst/>
              </a:prstGeom>
              <a:blipFill>
                <a:blip r:embed="rId2"/>
                <a:stretch>
                  <a:fillRect l="-1178" t="-1254" r="-1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3024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056" y="938183"/>
                <a:ext cx="8815065" cy="397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каких значениях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верны утверждения: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ru-RU" altLang="ru-U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ru-RU" altLang="ru-U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где 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При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ru-RU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en-US" altLang="ru-U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altLang="ru-UZ" sz="24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  <m:r>
                        <a:rPr lang="ru-RU" altLang="ru-UZ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altLang="ru-U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ru-RU" altLang="ru-U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При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ru-RU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en-US" altLang="ru-U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altLang="ru-UZ" sz="2400" dirty="0">
                    <a:cs typeface="Arial" panose="020B0604020202020204" pitchFamily="34" charset="0"/>
                  </a:rPr>
                  <a:t> </a:t>
                </a:r>
                <a:endParaRPr lang="ru-RU" altLang="ru-UZ" sz="240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altLang="ru-U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ru-RU" altLang="ru-U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 или  </m:t>
                      </m:r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altLang="ru-U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ru-RU" altLang="ru-U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ru-RU" altLang="ru-UZ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При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ru-RU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4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ru-RU" alt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ru-RU" altLang="ru-UZ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±1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56" y="938183"/>
                <a:ext cx="8815065" cy="3974421"/>
              </a:xfrm>
              <a:prstGeom prst="rect">
                <a:avLst/>
              </a:prstGeom>
              <a:blipFill>
                <a:blip r:embed="rId2"/>
                <a:stretch>
                  <a:fillRect l="-1151" t="-955" b="-2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25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УМНОЖЕНИЕ ВЕКТОРА НА ЧИСЛО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056" y="938183"/>
                <a:ext cx="8815065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Начертите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длина которого равна 2 см. Постройте векторы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alt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56" y="938183"/>
                <a:ext cx="8815065" cy="3046988"/>
              </a:xfrm>
              <a:prstGeom prst="rect">
                <a:avLst/>
              </a:prstGeom>
              <a:blipFill>
                <a:blip r:embed="rId2"/>
                <a:stretch>
                  <a:fillRect l="-1151" t="-2905" r="-1007" b="-3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6344DE6-C618-2043-B99A-7073896D2CA2}"/>
              </a:ext>
            </a:extLst>
          </p:cNvPr>
          <p:cNvCxnSpPr>
            <a:cxnSpLocks/>
          </p:cNvCxnSpPr>
          <p:nvPr/>
        </p:nvCxnSpPr>
        <p:spPr>
          <a:xfrm>
            <a:off x="611560" y="278777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D870FC5-63B1-9342-B836-19EADEC34AF9}"/>
                  </a:ext>
                </a:extLst>
              </p:cNvPr>
              <p:cNvSpPr/>
              <p:nvPr/>
            </p:nvSpPr>
            <p:spPr>
              <a:xfrm>
                <a:off x="1007319" y="2404825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D870FC5-63B1-9342-B836-19EADEC34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19" y="2404825"/>
                <a:ext cx="432618" cy="461665"/>
              </a:xfrm>
              <a:prstGeom prst="rect">
                <a:avLst/>
              </a:prstGeom>
              <a:blipFill>
                <a:blip r:embed="rId3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68F9E58-648D-E24B-94E9-185FB5100400}"/>
              </a:ext>
            </a:extLst>
          </p:cNvPr>
          <p:cNvCxnSpPr>
            <a:cxnSpLocks/>
          </p:cNvCxnSpPr>
          <p:nvPr/>
        </p:nvCxnSpPr>
        <p:spPr>
          <a:xfrm>
            <a:off x="1680828" y="314781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46A74D-CBB7-8C4E-85D8-2D7013983F59}"/>
              </a:ext>
            </a:extLst>
          </p:cNvPr>
          <p:cNvCxnSpPr>
            <a:cxnSpLocks/>
          </p:cNvCxnSpPr>
          <p:nvPr/>
        </p:nvCxnSpPr>
        <p:spPr>
          <a:xfrm>
            <a:off x="609092" y="314781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E90F7E7-167F-8449-8F0F-F4AD14A8B017}"/>
              </a:ext>
            </a:extLst>
          </p:cNvPr>
          <p:cNvCxnSpPr>
            <a:cxnSpLocks/>
          </p:cNvCxnSpPr>
          <p:nvPr/>
        </p:nvCxnSpPr>
        <p:spPr>
          <a:xfrm>
            <a:off x="2771800" y="314781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F1302C9-AEA1-B848-9334-555C30FEC23F}"/>
              </a:ext>
            </a:extLst>
          </p:cNvPr>
          <p:cNvCxnSpPr>
            <a:cxnSpLocks/>
          </p:cNvCxnSpPr>
          <p:nvPr/>
        </p:nvCxnSpPr>
        <p:spPr>
          <a:xfrm>
            <a:off x="3959932" y="314781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77B9BFE-B65D-AC44-9289-3CD04A082F6A}"/>
                  </a:ext>
                </a:extLst>
              </p:cNvPr>
              <p:cNvSpPr/>
              <p:nvPr/>
            </p:nvSpPr>
            <p:spPr>
              <a:xfrm>
                <a:off x="2603696" y="2721579"/>
                <a:ext cx="602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77B9BFE-B65D-AC44-9289-3CD04A082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96" y="2721579"/>
                <a:ext cx="602536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B84E83A-646F-6C44-A492-A7AFDF92B710}"/>
              </a:ext>
            </a:extLst>
          </p:cNvPr>
          <p:cNvCxnSpPr>
            <a:cxnSpLocks/>
          </p:cNvCxnSpPr>
          <p:nvPr/>
        </p:nvCxnSpPr>
        <p:spPr>
          <a:xfrm flipH="1">
            <a:off x="683568" y="3507854"/>
            <a:ext cx="11296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D2F7456-493F-C74F-84DB-57D02F4C4A50}"/>
                  </a:ext>
                </a:extLst>
              </p:cNvPr>
              <p:cNvSpPr/>
              <p:nvPr/>
            </p:nvSpPr>
            <p:spPr>
              <a:xfrm>
                <a:off x="1248372" y="3090302"/>
                <a:ext cx="831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D2F7456-493F-C74F-84DB-57D02F4C4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72" y="3090302"/>
                <a:ext cx="831766" cy="461665"/>
              </a:xfrm>
              <a:prstGeom prst="rect">
                <a:avLst/>
              </a:prstGeom>
              <a:blipFill>
                <a:blip r:embed="rId5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85A3D33-D5E5-214B-AB68-A36EFD840771}"/>
              </a:ext>
            </a:extLst>
          </p:cNvPr>
          <p:cNvCxnSpPr>
            <a:cxnSpLocks/>
          </p:cNvCxnSpPr>
          <p:nvPr/>
        </p:nvCxnSpPr>
        <p:spPr>
          <a:xfrm flipH="1">
            <a:off x="1775356" y="3507854"/>
            <a:ext cx="11296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0699FE-F0F0-5547-A34D-E9CC779D4593}"/>
              </a:ext>
            </a:extLst>
          </p:cNvPr>
          <p:cNvCxnSpPr>
            <a:cxnSpLocks/>
          </p:cNvCxnSpPr>
          <p:nvPr/>
        </p:nvCxnSpPr>
        <p:spPr>
          <a:xfrm>
            <a:off x="1680828" y="386789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D4FA9ED-282B-114E-88FC-DA27CCDB596E}"/>
              </a:ext>
            </a:extLst>
          </p:cNvPr>
          <p:cNvCxnSpPr>
            <a:cxnSpLocks/>
          </p:cNvCxnSpPr>
          <p:nvPr/>
        </p:nvCxnSpPr>
        <p:spPr>
          <a:xfrm>
            <a:off x="609092" y="386789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E45DD37-8AFE-0C45-BA7A-4441C9512450}"/>
              </a:ext>
            </a:extLst>
          </p:cNvPr>
          <p:cNvCxnSpPr>
            <a:cxnSpLocks/>
          </p:cNvCxnSpPr>
          <p:nvPr/>
        </p:nvCxnSpPr>
        <p:spPr>
          <a:xfrm>
            <a:off x="2771800" y="3867894"/>
            <a:ext cx="12241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A776B575-3C49-704C-8286-9A7305734DA3}"/>
                  </a:ext>
                </a:extLst>
              </p:cNvPr>
              <p:cNvSpPr/>
              <p:nvPr/>
            </p:nvSpPr>
            <p:spPr>
              <a:xfrm>
                <a:off x="2023088" y="3479098"/>
                <a:ext cx="602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A776B575-3C49-704C-8286-9A7305734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88" y="3479098"/>
                <a:ext cx="602536" cy="461665"/>
              </a:xfrm>
              <a:prstGeom prst="rect">
                <a:avLst/>
              </a:prstGeom>
              <a:blipFill>
                <a:blip r:embed="rId6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92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15965</TotalTime>
  <Words>557</Words>
  <Application>Microsoft Macintosh PowerPoint</Application>
  <PresentationFormat>Экран (16:9)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1337</cp:revision>
  <dcterms:created xsi:type="dcterms:W3CDTF">2020-04-09T07:32:19Z</dcterms:created>
  <dcterms:modified xsi:type="dcterms:W3CDTF">2021-01-12T05:46:28Z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