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6" r:id="rId2"/>
    <p:sldId id="1546" r:id="rId3"/>
    <p:sldId id="1547" r:id="rId4"/>
    <p:sldId id="1548" r:id="rId5"/>
    <p:sldId id="1551" r:id="rId6"/>
    <p:sldId id="1552" r:id="rId7"/>
    <p:sldId id="1553" r:id="rId8"/>
    <p:sldId id="1554" r:id="rId9"/>
    <p:sldId id="1555" r:id="rId10"/>
    <p:sldId id="1556" r:id="rId11"/>
    <p:sldId id="1557" r:id="rId12"/>
    <p:sldId id="1536" r:id="rId13"/>
  </p:sldIdLst>
  <p:sldSz cx="9144000" cy="5143500" type="screen16x9"/>
  <p:notesSz cx="5765800" cy="3244850"/>
  <p:custDataLst>
    <p:tags r:id="rId1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4" autoAdjust="0"/>
    <p:restoredTop sz="94618" autoAdjust="0"/>
  </p:normalViewPr>
  <p:slideViewPr>
    <p:cSldViewPr>
      <p:cViewPr varScale="1">
        <p:scale>
          <a:sx n="139" d="100"/>
          <a:sy n="139" d="100"/>
        </p:scale>
        <p:origin x="704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786246" y="2108892"/>
            <a:ext cx="2017270" cy="2146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/>
          </a:p>
        </p:txBody>
      </p:sp>
      <p:sp>
        <p:nvSpPr>
          <p:cNvPr id="16" name="TextBox 15"/>
          <p:cNvSpPr txBox="1"/>
          <p:nvPr/>
        </p:nvSpPr>
        <p:spPr>
          <a:xfrm>
            <a:off x="1082128" y="2108892"/>
            <a:ext cx="5542100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7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>
              <a:lnSpc>
                <a:spcPts val="4431"/>
              </a:lnSpc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СЛОЖЕНИЕ И ВЫЧИТАНИЕ ВЕКТОРОВ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 (2 </a:t>
            </a: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часть)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37" y="1951950"/>
            <a:ext cx="545421" cy="1075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51837" y="3197333"/>
            <a:ext cx="545421" cy="1075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1" y="1005432"/>
                <a:ext cx="8835601" cy="496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Мы знаем, что стороны ромба равны: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i="1" dirty="0" smtClean="0">
                          <a:latin typeface="Cambria Math" panose="02040503050406030204" pitchFamily="18" charset="0"/>
                        </a:rPr>
                        <m:t>АВ = ВС = </m:t>
                      </m:r>
                      <m:r>
                        <a:rPr lang="en" sz="28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" sz="28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" sz="2800" i="1" dirty="0">
                          <a:latin typeface="Cambria Math" panose="02040503050406030204" pitchFamily="18" charset="0"/>
                        </a:rPr>
                        <m:t>𝐷𝐴</m:t>
                      </m:r>
                      <m:r>
                        <a:rPr lang="ru-RU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" sz="2800" i="1" dirty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ru-RU" altLang="ru-UZ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Диагонали ромба взаимно перпендикулярны и точкой пересечения делятся пополам: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АС⊥</m:t>
                      </m:r>
                      <m:r>
                        <a:rPr lang="e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𝐵𝐷</m:t>
                      </m:r>
                      <m:r>
                        <a:rPr lang="e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𝐴𝑂</m:t>
                      </m:r>
                      <m:r>
                        <a:rPr lang="e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𝑂𝐶</m:t>
                      </m:r>
                      <m:r>
                        <a:rPr lang="e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, </m:t>
                      </m:r>
                      <m:r>
                        <a:rPr lang="ru-RU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𝐵𝑂</m:t>
                      </m:r>
                      <m:r>
                        <a:rPr lang="e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𝑂𝐷</m:t>
                      </m:r>
                      <m:r>
                        <a:rPr lang="e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f>
                        <m:fPr>
                          <m:ctrlPr>
                            <a:rPr lang="en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𝐵𝐷</m:t>
                          </m:r>
                        </m:num>
                        <m:den>
                          <m:r>
                            <a:rPr lang="en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12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Рассмотрим </a:t>
                </a: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АВО.   По теореме Пифагора:</a:t>
                </a:r>
              </a:p>
              <a:p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AB² = AO² + BO²  ⇒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AO² = 20² - 12² = 400 - 144 = 256  ⇒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|↑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АО| = АО = 16</a:t>
                </a:r>
              </a:p>
              <a:p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</a:t>
                </a:r>
                <a:r>
                  <a:rPr lang="ru-RU" sz="2400" b="1" i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16</a:t>
                </a:r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1" y="1005432"/>
                <a:ext cx="8835601" cy="4967129"/>
              </a:xfrm>
              <a:prstGeom prst="rect">
                <a:avLst/>
              </a:prstGeom>
              <a:blipFill>
                <a:blip r:embed="rId2"/>
                <a:stretch>
                  <a:fillRect l="-1004" t="-10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5343AC3-2CD4-AA4F-B663-D32FAC7EC0D0}"/>
              </a:ext>
            </a:extLst>
          </p:cNvPr>
          <p:cNvSpPr txBox="1"/>
          <p:nvPr/>
        </p:nvSpPr>
        <p:spPr>
          <a:xfrm>
            <a:off x="841248" y="3483864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Z" dirty="0"/>
          </a:p>
        </p:txBody>
      </p:sp>
      <p:sp>
        <p:nvSpPr>
          <p:cNvPr id="7" name="Ромб 6">
            <a:extLst>
              <a:ext uri="{FF2B5EF4-FFF2-40B4-BE49-F238E27FC236}">
                <a16:creationId xmlns:a16="http://schemas.microsoft.com/office/drawing/2014/main" id="{71220D5B-6A20-584B-A98E-D65074E4D5C3}"/>
              </a:ext>
            </a:extLst>
          </p:cNvPr>
          <p:cNvSpPr/>
          <p:nvPr/>
        </p:nvSpPr>
        <p:spPr>
          <a:xfrm>
            <a:off x="7431302" y="2521206"/>
            <a:ext cx="1152128" cy="1872208"/>
          </a:xfrm>
          <a:prstGeom prst="diamond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4D26F2-A831-1345-A103-7FF7F890627B}"/>
                  </a:ext>
                </a:extLst>
              </p:cNvPr>
              <p:cNvSpPr txBox="1"/>
              <p:nvPr/>
            </p:nvSpPr>
            <p:spPr>
              <a:xfrm>
                <a:off x="7101946" y="3210182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4D26F2-A831-1345-A103-7FF7F8906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946" y="3210182"/>
                <a:ext cx="322652" cy="446276"/>
              </a:xfrm>
              <a:prstGeom prst="rect">
                <a:avLst/>
              </a:prstGeom>
              <a:blipFill>
                <a:blip r:embed="rId3"/>
                <a:stretch>
                  <a:fillRect l="-26923" r="-2692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338143-535E-3549-AEA5-A9F63004E4ED}"/>
                  </a:ext>
                </a:extLst>
              </p:cNvPr>
              <p:cNvSpPr txBox="1"/>
              <p:nvPr/>
            </p:nvSpPr>
            <p:spPr>
              <a:xfrm>
                <a:off x="7684714" y="2203703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338143-535E-3549-AEA5-A9F63004E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714" y="2203703"/>
                <a:ext cx="337015" cy="446276"/>
              </a:xfrm>
              <a:prstGeom prst="rect">
                <a:avLst/>
              </a:prstGeom>
              <a:blipFill>
                <a:blip r:embed="rId4"/>
                <a:stretch>
                  <a:fillRect l="-25926" r="-18519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83DF7F-920C-574B-8E1B-1666D5B8E55B}"/>
                  </a:ext>
                </a:extLst>
              </p:cNvPr>
              <p:cNvSpPr txBox="1"/>
              <p:nvPr/>
            </p:nvSpPr>
            <p:spPr>
              <a:xfrm>
                <a:off x="8621341" y="3195894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83DF7F-920C-574B-8E1B-1666D5B8E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341" y="3195894"/>
                <a:ext cx="320922" cy="446276"/>
              </a:xfrm>
              <a:prstGeom prst="rect">
                <a:avLst/>
              </a:prstGeom>
              <a:blipFill>
                <a:blip r:embed="rId5"/>
                <a:stretch>
                  <a:fillRect l="-22222" r="-18519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77E0BF-4E02-2F46-AF15-006197CF7993}"/>
                  </a:ext>
                </a:extLst>
              </p:cNvPr>
              <p:cNvSpPr txBox="1"/>
              <p:nvPr/>
            </p:nvSpPr>
            <p:spPr>
              <a:xfrm>
                <a:off x="8047467" y="4171664"/>
                <a:ext cx="35234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77E0BF-4E02-2F46-AF15-006197CF7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467" y="4171664"/>
                <a:ext cx="352340" cy="446276"/>
              </a:xfrm>
              <a:prstGeom prst="rect">
                <a:avLst/>
              </a:prstGeom>
              <a:blipFill>
                <a:blip r:embed="rId6"/>
                <a:stretch>
                  <a:fillRect l="-20690" r="-17241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AD277A8-3E41-A44D-88AD-4B346775C96A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8007366" y="2521206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EA60F8B-DBCE-2B4F-BB75-1364251DBC33}"/>
              </a:ext>
            </a:extLst>
          </p:cNvPr>
          <p:cNvCxnSpPr>
            <a:cxnSpLocks/>
          </p:cNvCxnSpPr>
          <p:nvPr/>
        </p:nvCxnSpPr>
        <p:spPr>
          <a:xfrm flipV="1">
            <a:off x="7424598" y="3443022"/>
            <a:ext cx="1158832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859242A-39AA-2A4D-A82A-A5E798692485}"/>
                  </a:ext>
                </a:extLst>
              </p:cNvPr>
              <p:cNvSpPr/>
              <p:nvPr/>
            </p:nvSpPr>
            <p:spPr>
              <a:xfrm>
                <a:off x="7686163" y="3114532"/>
                <a:ext cx="388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О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859242A-39AA-2A4D-A82A-A5E798692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163" y="3114532"/>
                <a:ext cx="3882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572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520" y="1005432"/>
                <a:ext cx="8763592" cy="3597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altLang="ru-UZ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</a:t>
                </a:r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ru-UZ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ru-RU" altLang="ru-UZ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=?</a:t>
                </a:r>
              </a:p>
              <a:p>
                <a:endParaRPr lang="en-US" altLang="ru-UZ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ru-UZ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endParaRPr lang="en-US" altLang="ru-UZ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 правилу треугольника)</a:t>
                </a:r>
              </a:p>
              <a:p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Теперь прибавим противоположный вектор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endParaRPr lang="ru-RU" altLang="ru-UZ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ru-UZ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UZ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ru-RU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e>
                    </m:acc>
                  </m:oMath>
                </a14:m>
                <a:endParaRPr lang="en-US" altLang="ru-UZ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теореме Пифагора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altLang="ru-UZ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altLang="ru-UZ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altLang="ru-UZ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ru-UZ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ru-RU" altLang="ru-UZ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altLang="ru-UZ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altLang="ru-UZ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altLang="ru-UZ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ru-RU" altLang="ru-UZ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altLang="ru-UZ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altLang="ru-UZ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altLang="ru-UZ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ru-RU" altLang="ru-UZ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altLang="ru-UZ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</m:t>
                      </m:r>
                    </m:oMath>
                  </m:oMathPara>
                </a14:m>
                <a:endParaRPr lang="ru-RU" altLang="ru-UZ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005432"/>
                <a:ext cx="8763592" cy="3597780"/>
              </a:xfrm>
              <a:prstGeom prst="rect">
                <a:avLst/>
              </a:prstGeom>
              <a:blipFill>
                <a:blip r:embed="rId2"/>
                <a:stretch>
                  <a:fillRect l="-14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5343AC3-2CD4-AA4F-B663-D32FAC7EC0D0}"/>
              </a:ext>
            </a:extLst>
          </p:cNvPr>
          <p:cNvSpPr txBox="1"/>
          <p:nvPr/>
        </p:nvSpPr>
        <p:spPr>
          <a:xfrm>
            <a:off x="841248" y="3483864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4D26F2-A831-1345-A103-7FF7F890627B}"/>
                  </a:ext>
                </a:extLst>
              </p:cNvPr>
              <p:cNvSpPr txBox="1"/>
              <p:nvPr/>
            </p:nvSpPr>
            <p:spPr>
              <a:xfrm>
                <a:off x="6602336" y="1386200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4D26F2-A831-1345-A103-7FF7F8906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336" y="1386200"/>
                <a:ext cx="322652" cy="446276"/>
              </a:xfrm>
              <a:prstGeom prst="rect">
                <a:avLst/>
              </a:prstGeom>
              <a:blipFill>
                <a:blip r:embed="rId3"/>
                <a:stretch>
                  <a:fillRect l="-22222" r="-22222" b="-54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338143-535E-3549-AEA5-A9F63004E4ED}"/>
                  </a:ext>
                </a:extLst>
              </p:cNvPr>
              <p:cNvSpPr txBox="1"/>
              <p:nvPr/>
            </p:nvSpPr>
            <p:spPr>
              <a:xfrm>
                <a:off x="6183032" y="3815794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338143-535E-3549-AEA5-A9F63004E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32" y="3815794"/>
                <a:ext cx="337015" cy="446276"/>
              </a:xfrm>
              <a:prstGeom prst="rect">
                <a:avLst/>
              </a:prstGeom>
              <a:blipFill>
                <a:blip r:embed="rId4"/>
                <a:stretch>
                  <a:fillRect l="-21429" r="-17857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83DF7F-920C-574B-8E1B-1666D5B8E55B}"/>
                  </a:ext>
                </a:extLst>
              </p:cNvPr>
              <p:cNvSpPr txBox="1"/>
              <p:nvPr/>
            </p:nvSpPr>
            <p:spPr>
              <a:xfrm>
                <a:off x="8567057" y="3728356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83DF7F-920C-574B-8E1B-1666D5B8E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057" y="3728356"/>
                <a:ext cx="320922" cy="446276"/>
              </a:xfrm>
              <a:prstGeom prst="rect">
                <a:avLst/>
              </a:prstGeom>
              <a:blipFill>
                <a:blip r:embed="rId5"/>
                <a:stretch>
                  <a:fillRect l="-26923" r="-2307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1EB73680-0892-3A49-9F30-FCBE9A9BBD72}"/>
              </a:ext>
            </a:extLst>
          </p:cNvPr>
          <p:cNvSpPr/>
          <p:nvPr/>
        </p:nvSpPr>
        <p:spPr>
          <a:xfrm>
            <a:off x="6524909" y="1744218"/>
            <a:ext cx="2160240" cy="2430414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13" name="Соединительная линия уступом 12">
            <a:extLst>
              <a:ext uri="{FF2B5EF4-FFF2-40B4-BE49-F238E27FC236}">
                <a16:creationId xmlns:a16="http://schemas.microsoft.com/office/drawing/2014/main" id="{B06725D9-E4CC-F34E-B34A-98893CB7DFFB}"/>
              </a:ext>
            </a:extLst>
          </p:cNvPr>
          <p:cNvCxnSpPr/>
          <p:nvPr/>
        </p:nvCxnSpPr>
        <p:spPr>
          <a:xfrm>
            <a:off x="6534632" y="3914930"/>
            <a:ext cx="301158" cy="248004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1FA222-DE0E-DB47-AF09-2AA9CA5E1B44}"/>
                  </a:ext>
                </a:extLst>
              </p:cNvPr>
              <p:cNvSpPr txBox="1"/>
              <p:nvPr/>
            </p:nvSpPr>
            <p:spPr>
              <a:xfrm>
                <a:off x="6207268" y="2791652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1FA222-DE0E-DB47-AF09-2AA9CA5E1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268" y="2791652"/>
                <a:ext cx="288541" cy="446276"/>
              </a:xfrm>
              <a:prstGeom prst="rect">
                <a:avLst/>
              </a:prstGeom>
              <a:blipFill>
                <a:blip r:embed="rId6"/>
                <a:stretch>
                  <a:fillRect l="-29167" r="-29167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2E9350-F964-7E42-B9E0-BF3735D171E2}"/>
                  </a:ext>
                </a:extLst>
              </p:cNvPr>
              <p:cNvSpPr txBox="1"/>
              <p:nvPr/>
            </p:nvSpPr>
            <p:spPr>
              <a:xfrm>
                <a:off x="7412882" y="4174632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2E9350-F964-7E42-B9E0-BF3735D17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882" y="4174632"/>
                <a:ext cx="288541" cy="446276"/>
              </a:xfrm>
              <a:prstGeom prst="rect">
                <a:avLst/>
              </a:prstGeom>
              <a:blipFill>
                <a:blip r:embed="rId7"/>
                <a:stretch>
                  <a:fillRect l="-29167" r="-2916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22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2139702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7, 10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792" y="915566"/>
                <a:ext cx="8622688" cy="2374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altLang="ru-UZ" sz="2800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</a:t>
                </a:r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 рисунке 9 изображены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en-US" altLang="ru-UZ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ru-RU" altLang="ru-U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altLang="ru-UZ" sz="28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altLang="ru-UZ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ru-UZ" sz="2800" dirty="0"/>
                  <a:t> </a:t>
                </a:r>
                <a:r>
                  <a:rPr lang="ru-RU" altLang="ru-UZ" sz="2800" dirty="0"/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altLang="ru-UZ" sz="28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altLang="ru-UZ" sz="2800" dirty="0"/>
              </a:p>
              <a:p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Постройте векторы:</a:t>
                </a: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en-US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</m:acc>
                  </m:oMath>
                </a14:m>
                <a:endParaRPr lang="en-US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792" y="915566"/>
                <a:ext cx="8622688" cy="2374111"/>
              </a:xfrm>
              <a:prstGeom prst="rect">
                <a:avLst/>
              </a:prstGeom>
              <a:blipFill>
                <a:blip r:embed="rId2"/>
                <a:stretch>
                  <a:fillRect l="-1471" t="-58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3CD4064C-3DA0-0545-B7B0-61BC5DDDB38C}"/>
              </a:ext>
            </a:extLst>
          </p:cNvPr>
          <p:cNvCxnSpPr/>
          <p:nvPr/>
        </p:nvCxnSpPr>
        <p:spPr>
          <a:xfrm flipH="1">
            <a:off x="1259632" y="3147777"/>
            <a:ext cx="1008112" cy="864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8C85EE67-5DDA-0740-9D98-562B8C780D63}"/>
              </a:ext>
            </a:extLst>
          </p:cNvPr>
          <p:cNvCxnSpPr>
            <a:cxnSpLocks/>
          </p:cNvCxnSpPr>
          <p:nvPr/>
        </p:nvCxnSpPr>
        <p:spPr>
          <a:xfrm>
            <a:off x="2267744" y="3679397"/>
            <a:ext cx="1192324" cy="3325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07B1D5C0-B359-5F44-83A7-398DB9F91F27}"/>
              </a:ext>
            </a:extLst>
          </p:cNvPr>
          <p:cNvCxnSpPr>
            <a:cxnSpLocks/>
          </p:cNvCxnSpPr>
          <p:nvPr/>
        </p:nvCxnSpPr>
        <p:spPr>
          <a:xfrm flipH="1" flipV="1">
            <a:off x="2051467" y="4502604"/>
            <a:ext cx="1008365" cy="133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8C3848-D855-1941-BC73-9F3D6103C6DD}"/>
                  </a:ext>
                </a:extLst>
              </p:cNvPr>
              <p:cNvSpPr txBox="1"/>
              <p:nvPr/>
            </p:nvSpPr>
            <p:spPr>
              <a:xfrm>
                <a:off x="861359" y="3150063"/>
                <a:ext cx="468077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UZ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8C3848-D855-1941-BC73-9F3D6103C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59" y="3150063"/>
                <a:ext cx="468077" cy="446276"/>
              </a:xfrm>
              <a:prstGeom prst="rect">
                <a:avLst/>
              </a:prstGeom>
              <a:blipFill>
                <a:blip r:embed="rId3"/>
                <a:stretch>
                  <a:fillRect l="-10526" r="-26316" b="-30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2CBF5E69-56C6-264E-8DB4-BD635BD05B55}"/>
                  </a:ext>
                </a:extLst>
              </p:cNvPr>
              <p:cNvSpPr/>
              <p:nvPr/>
            </p:nvSpPr>
            <p:spPr>
              <a:xfrm>
                <a:off x="1362810" y="3205557"/>
                <a:ext cx="5169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2CBF5E69-56C6-264E-8DB4-BD635BD05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810" y="3205557"/>
                <a:ext cx="51693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A6C19E9-0FF7-E343-AA44-93A8503E135D}"/>
                  </a:ext>
                </a:extLst>
              </p:cNvPr>
              <p:cNvSpPr/>
              <p:nvPr/>
            </p:nvSpPr>
            <p:spPr>
              <a:xfrm>
                <a:off x="2785159" y="3334584"/>
                <a:ext cx="4351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A6C19E9-0FF7-E343-AA44-93A8503E1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159" y="3334584"/>
                <a:ext cx="43518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0DB63393-4F40-024F-BB18-DE1BA1ECFC40}"/>
                  </a:ext>
                </a:extLst>
              </p:cNvPr>
              <p:cNvSpPr/>
              <p:nvPr/>
            </p:nvSpPr>
            <p:spPr>
              <a:xfrm>
                <a:off x="2339372" y="4481610"/>
                <a:ext cx="432554" cy="51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0DB63393-4F40-024F-BB18-DE1BA1ECF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372" y="4481610"/>
                <a:ext cx="432554" cy="51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2718932C-51E6-D94F-97DB-9470EEF96DA7}"/>
              </a:ext>
            </a:extLst>
          </p:cNvPr>
          <p:cNvCxnSpPr>
            <a:cxnSpLocks/>
          </p:cNvCxnSpPr>
          <p:nvPr/>
        </p:nvCxnSpPr>
        <p:spPr>
          <a:xfrm flipH="1">
            <a:off x="1403648" y="3147777"/>
            <a:ext cx="864096" cy="12241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3049FF7A-0E46-D84B-9296-5347F6A97E9D}"/>
                  </a:ext>
                </a:extLst>
              </p:cNvPr>
              <p:cNvSpPr/>
              <p:nvPr/>
            </p:nvSpPr>
            <p:spPr>
              <a:xfrm>
                <a:off x="1847753" y="3442806"/>
                <a:ext cx="1374672" cy="445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0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acc>
                      <m:r>
                        <a:rPr lang="en-US" altLang="ru-UZ" sz="20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ru-UZ" sz="2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acc>
                      <m:r>
                        <a:rPr lang="en-US" altLang="ru-UZ" sz="20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ru-UZ" sz="2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ru-UZ" sz="20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3049FF7A-0E46-D84B-9296-5347F6A97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753" y="3442806"/>
                <a:ext cx="1374672" cy="4456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368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3241 L -0.10746 0.067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3457E-7 L -0.10399 0.086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0988E-6 L -0.07378 -0.031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2 -0.0392 L -0.10243 -0.037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792" y="915566"/>
                <a:ext cx="8622688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ru-UZ" sz="2800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r>
                  <a:rPr lang="ru-RU" altLang="ru-UZ" sz="2800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 рисунке </a:t>
                </a:r>
                <a:r>
                  <a:rPr lang="en-US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изображены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 </m:t>
                    </m:r>
                    <m:acc>
                      <m:accPr>
                        <m:chr m:val="⃗"/>
                        <m:ctrlP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ru-RU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Постройте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ru-RU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792" y="915566"/>
                <a:ext cx="8622688" cy="1384995"/>
              </a:xfrm>
              <a:prstGeom prst="rect">
                <a:avLst/>
              </a:prstGeom>
              <a:blipFill>
                <a:blip r:embed="rId2"/>
                <a:stretch>
                  <a:fillRect l="-1471" t="-55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3CD4064C-3DA0-0545-B7B0-61BC5DDDB38C}"/>
              </a:ext>
            </a:extLst>
          </p:cNvPr>
          <p:cNvCxnSpPr>
            <a:cxnSpLocks/>
          </p:cNvCxnSpPr>
          <p:nvPr/>
        </p:nvCxnSpPr>
        <p:spPr>
          <a:xfrm flipH="1" flipV="1">
            <a:off x="3203848" y="2715766"/>
            <a:ext cx="1728192" cy="7191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8C85EE67-5DDA-0740-9D98-562B8C780D63}"/>
              </a:ext>
            </a:extLst>
          </p:cNvPr>
          <p:cNvCxnSpPr>
            <a:cxnSpLocks/>
          </p:cNvCxnSpPr>
          <p:nvPr/>
        </p:nvCxnSpPr>
        <p:spPr>
          <a:xfrm>
            <a:off x="3257584" y="4123634"/>
            <a:ext cx="17464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2CBF5E69-56C6-264E-8DB4-BD635BD05B55}"/>
                  </a:ext>
                </a:extLst>
              </p:cNvPr>
              <p:cNvSpPr/>
              <p:nvPr/>
            </p:nvSpPr>
            <p:spPr>
              <a:xfrm>
                <a:off x="3999186" y="2622736"/>
                <a:ext cx="5169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2CBF5E69-56C6-264E-8DB4-BD635BD05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186" y="2622736"/>
                <a:ext cx="51693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A6C19E9-0FF7-E343-AA44-93A8503E135D}"/>
                  </a:ext>
                </a:extLst>
              </p:cNvPr>
              <p:cNvSpPr/>
              <p:nvPr/>
            </p:nvSpPr>
            <p:spPr>
              <a:xfrm>
                <a:off x="4080938" y="3661969"/>
                <a:ext cx="4351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A6C19E9-0FF7-E343-AA44-93A8503E1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938" y="3661969"/>
                <a:ext cx="43518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DDC0CC1-6D7A-1342-B58B-677F3E6DF20A}"/>
              </a:ext>
            </a:extLst>
          </p:cNvPr>
          <p:cNvCxnSpPr/>
          <p:nvPr/>
        </p:nvCxnSpPr>
        <p:spPr>
          <a:xfrm flipV="1">
            <a:off x="4932040" y="2715766"/>
            <a:ext cx="0" cy="720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F2660585-E6CF-9A40-9D55-C321B2C3AC01}"/>
                  </a:ext>
                </a:extLst>
              </p:cNvPr>
              <p:cNvSpPr/>
              <p:nvPr/>
            </p:nvSpPr>
            <p:spPr>
              <a:xfrm>
                <a:off x="4932040" y="2917693"/>
                <a:ext cx="10806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ru-RU" altLang="ru-UZ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altLang="ru-UZ" sz="24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F2660585-E6CF-9A40-9D55-C321B2C3A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917693"/>
                <a:ext cx="108061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350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1.85185E-6 L -0.00417 -0.2836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3457E-7 L -0.00955 -0.284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ВЫЧИТАНИЕ ВЕКТОРОВ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792" y="915566"/>
                <a:ext cx="8622688" cy="4322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altLang="ru-UZ" sz="2800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Определение 1. </a:t>
                </a:r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Разность двух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такой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дающий в сумме с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endParaRPr lang="en-US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Разность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 же, как и разность чисел обозначается так:</a:t>
                </a:r>
                <a:r>
                  <a:rPr lang="ru-RU" altLang="ru-UZ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Вычитание двух векторов определяется как сложение первого вектора с вектором, противоположным второму и он равен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+(</m:t>
                    </m:r>
                    <m:r>
                      <a:rPr lang="ru-RU" altLang="ru-UZ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792" y="915566"/>
                <a:ext cx="8622688" cy="4322915"/>
              </a:xfrm>
              <a:prstGeom prst="rect">
                <a:avLst/>
              </a:prstGeom>
              <a:blipFill>
                <a:blip r:embed="rId2"/>
                <a:stretch>
                  <a:fillRect l="-1471" t="-11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599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ВЫЧИТАНИЕ ВЕКТОРОВ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656" y="1131590"/>
                <a:ext cx="8622688" cy="1624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Вычитание двух векторов определяется как сложение первого вектора с вектором, противоположным второму и он равен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+(</m:t>
                    </m:r>
                    <m:r>
                      <a:rPr lang="ru-RU" altLang="ru-UZ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656" y="1131590"/>
                <a:ext cx="8622688" cy="1624227"/>
              </a:xfrm>
              <a:prstGeom prst="rect">
                <a:avLst/>
              </a:prstGeom>
              <a:blipFill>
                <a:blip r:embed="rId2"/>
                <a:stretch>
                  <a:fillRect l="-1176" t="-3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2721507A-0146-DF4F-ACF8-E0F3E8B3236A}"/>
              </a:ext>
            </a:extLst>
          </p:cNvPr>
          <p:cNvCxnSpPr>
            <a:cxnSpLocks/>
          </p:cNvCxnSpPr>
          <p:nvPr/>
        </p:nvCxnSpPr>
        <p:spPr>
          <a:xfrm flipV="1">
            <a:off x="1763688" y="2755817"/>
            <a:ext cx="648072" cy="1296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DDA0CAD-8594-7C4C-9B1F-1A2C5E6397F5}"/>
              </a:ext>
            </a:extLst>
          </p:cNvPr>
          <p:cNvCxnSpPr/>
          <p:nvPr/>
        </p:nvCxnSpPr>
        <p:spPr>
          <a:xfrm>
            <a:off x="2339752" y="3651870"/>
            <a:ext cx="792088" cy="28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4093796C-C27F-1B48-AEC9-3633CC6D45D9}"/>
                  </a:ext>
                </a:extLst>
              </p:cNvPr>
              <p:cNvSpPr/>
              <p:nvPr/>
            </p:nvSpPr>
            <p:spPr>
              <a:xfrm>
                <a:off x="1599427" y="2951696"/>
                <a:ext cx="5168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4093796C-C27F-1B48-AEC9-3633CC6D4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427" y="2951696"/>
                <a:ext cx="516873" cy="584775"/>
              </a:xfrm>
              <a:prstGeom prst="rect">
                <a:avLst/>
              </a:prstGeom>
              <a:blipFill>
                <a:blip r:embed="rId3"/>
                <a:stretch>
                  <a:fillRect t="-2553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247FC59-290B-9442-816B-CFFAAEE6D621}"/>
                  </a:ext>
                </a:extLst>
              </p:cNvPr>
              <p:cNvSpPr/>
              <p:nvPr/>
            </p:nvSpPr>
            <p:spPr>
              <a:xfrm>
                <a:off x="2263904" y="3723120"/>
                <a:ext cx="507896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247FC59-290B-9442-816B-CFFAAEE6D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904" y="3723120"/>
                <a:ext cx="507896" cy="657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B9A4C6F-A142-264F-B46C-AF174EF91C3E}"/>
              </a:ext>
            </a:extLst>
          </p:cNvPr>
          <p:cNvCxnSpPr>
            <a:cxnSpLocks/>
          </p:cNvCxnSpPr>
          <p:nvPr/>
        </p:nvCxnSpPr>
        <p:spPr>
          <a:xfrm flipV="1">
            <a:off x="4704020" y="2951696"/>
            <a:ext cx="648072" cy="1296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84A45A2-42C8-8848-BE8A-3C2F6E4F8E44}"/>
              </a:ext>
            </a:extLst>
          </p:cNvPr>
          <p:cNvCxnSpPr>
            <a:cxnSpLocks/>
          </p:cNvCxnSpPr>
          <p:nvPr/>
        </p:nvCxnSpPr>
        <p:spPr>
          <a:xfrm flipH="1" flipV="1">
            <a:off x="5352092" y="2951696"/>
            <a:ext cx="876092" cy="4521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BE875D9-0925-4446-8CC6-B4CC71B5B65A}"/>
              </a:ext>
            </a:extLst>
          </p:cNvPr>
          <p:cNvCxnSpPr>
            <a:cxnSpLocks/>
          </p:cNvCxnSpPr>
          <p:nvPr/>
        </p:nvCxnSpPr>
        <p:spPr>
          <a:xfrm flipH="1" flipV="1">
            <a:off x="4704020" y="4250161"/>
            <a:ext cx="876092" cy="4521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E235409-83BD-0F44-97B4-393008E19FF6}"/>
              </a:ext>
            </a:extLst>
          </p:cNvPr>
          <p:cNvCxnSpPr>
            <a:cxnSpLocks/>
          </p:cNvCxnSpPr>
          <p:nvPr/>
        </p:nvCxnSpPr>
        <p:spPr>
          <a:xfrm flipV="1">
            <a:off x="5618396" y="3413097"/>
            <a:ext cx="648072" cy="1296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1D2E473-924F-9040-9183-3E729FBE352D}"/>
              </a:ext>
            </a:extLst>
          </p:cNvPr>
          <p:cNvCxnSpPr/>
          <p:nvPr/>
        </p:nvCxnSpPr>
        <p:spPr>
          <a:xfrm flipH="1" flipV="1">
            <a:off x="5364088" y="3003798"/>
            <a:ext cx="228020" cy="16985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C41825B9-A728-4246-AD4D-9C0ABF27671B}"/>
                  </a:ext>
                </a:extLst>
              </p:cNvPr>
              <p:cNvSpPr/>
              <p:nvPr/>
            </p:nvSpPr>
            <p:spPr>
              <a:xfrm>
                <a:off x="4622937" y="3131301"/>
                <a:ext cx="5168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C41825B9-A728-4246-AD4D-9C0ABF276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37" y="3131301"/>
                <a:ext cx="516873" cy="584775"/>
              </a:xfrm>
              <a:prstGeom prst="rect">
                <a:avLst/>
              </a:prstGeom>
              <a:blipFill>
                <a:blip r:embed="rId5"/>
                <a:stretch>
                  <a:fillRect t="-2553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8AA212F4-B98E-5148-AAC8-A531F4ABD4D8}"/>
                  </a:ext>
                </a:extLst>
              </p:cNvPr>
              <p:cNvSpPr/>
              <p:nvPr/>
            </p:nvSpPr>
            <p:spPr>
              <a:xfrm>
                <a:off x="5688484" y="2613647"/>
                <a:ext cx="814069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ru-RU" altLang="ru-UZ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8AA212F4-B98E-5148-AAC8-A531F4ABD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484" y="2613647"/>
                <a:ext cx="814069" cy="6576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1FDC2451-5648-1C41-9FA5-8E9AABFD335F}"/>
                  </a:ext>
                </a:extLst>
              </p:cNvPr>
              <p:cNvSpPr/>
              <p:nvPr/>
            </p:nvSpPr>
            <p:spPr>
              <a:xfrm>
                <a:off x="4453643" y="4384633"/>
                <a:ext cx="814069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ru-RU" altLang="ru-UZ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1FDC2451-5648-1C41-9FA5-8E9AABFD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643" y="4384633"/>
                <a:ext cx="814069" cy="657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A1136FF3-027A-C542-B39E-DCBF63794006}"/>
                  </a:ext>
                </a:extLst>
              </p:cNvPr>
              <p:cNvSpPr/>
              <p:nvPr/>
            </p:nvSpPr>
            <p:spPr>
              <a:xfrm>
                <a:off x="5837081" y="3874118"/>
                <a:ext cx="5168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A1136FF3-027A-C542-B39E-DCBF63794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081" y="3874118"/>
                <a:ext cx="516873" cy="584775"/>
              </a:xfrm>
              <a:prstGeom prst="rect">
                <a:avLst/>
              </a:prstGeom>
              <a:blipFill>
                <a:blip r:embed="rId8"/>
                <a:stretch>
                  <a:fillRect t="-2608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9F779B-B955-3A40-AF08-EA968D792BBB}"/>
                  </a:ext>
                </a:extLst>
              </p:cNvPr>
              <p:cNvSpPr txBox="1"/>
              <p:nvPr/>
            </p:nvSpPr>
            <p:spPr>
              <a:xfrm>
                <a:off x="5566014" y="4596038"/>
                <a:ext cx="34413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9F779B-B955-3A40-AF08-EA968D792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14" y="4596038"/>
                <a:ext cx="344132" cy="446276"/>
              </a:xfrm>
              <a:prstGeom prst="rect">
                <a:avLst/>
              </a:prstGeom>
              <a:blipFill>
                <a:blip r:embed="rId9"/>
                <a:stretch>
                  <a:fillRect l="-25000" r="-21429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44530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ВЫЧИТАНИЕ ВЕКТОРОВ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336" y="1059582"/>
                <a:ext cx="8622688" cy="3570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даны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Рассмотрим сумму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с вектором </a:t>
                </a:r>
                <a14:m>
                  <m:oMath xmlns:m="http://schemas.openxmlformats.org/officeDocument/2006/math">
                    <m:r>
                      <a:rPr lang="ru-RU" altLang="ru-UZ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altLang="ru-UZ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противоположным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alt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:r>
                  <a:rPr lang="ru-RU" altLang="ru-UZ" sz="24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любых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ru-UZ" sz="24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400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4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altLang="ru-UZ" sz="24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справедливо равенство</a:t>
                </a:r>
                <a:endParaRPr lang="en-US" altLang="ru-UZ" sz="24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altLang="ru-UZ" sz="28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ru-UZ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altLang="ru-UZ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+(−</m:t>
                    </m:r>
                    <m:acc>
                      <m:accPr>
                        <m:chr m:val="⃗"/>
                        <m:ctrlPr>
                          <a:rPr lang="en-US" altLang="ru-UZ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altLang="ru-UZ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UZ" sz="28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ru-UZ" sz="28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Действительно,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altLang="ru-UZ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ru-U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ru-U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ru-U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ru-U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ru-UZ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ru-UZ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ru-RU" altLang="ru-U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ru-U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  <m:r>
                        <a:rPr lang="ru-RU" altLang="ru-U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ru-U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altLang="ru-UZ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ru-RU" altLang="ru-UZ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ru-U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ru-U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ru-UZ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ru-UZ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  <m:r>
                            <a:rPr lang="ru-RU" altLang="ru-UZ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altLang="ru-U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ru-RU" altLang="ru-U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ru-U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ru-RU" altLang="ru-U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+0=</m:t>
                      </m:r>
                      <m:acc>
                        <m:accPr>
                          <m:chr m:val="⃗"/>
                          <m:ctrlPr>
                            <a:rPr lang="en-US" altLang="ru-U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alt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336" y="1059582"/>
                <a:ext cx="8622688" cy="3570208"/>
              </a:xfrm>
              <a:prstGeom prst="rect">
                <a:avLst/>
              </a:prstGeom>
              <a:blipFill>
                <a:blip r:embed="rId2"/>
                <a:stretch>
                  <a:fillRect l="-1471" t="-14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526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ВЫЧИТАНИЕ ВЕКТОРОВ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843558"/>
                <a:ext cx="8622688" cy="4051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 какой-либо точки </a:t>
                </a:r>
                <a14:m>
                  <m:oMath xmlns:m="http://schemas.openxmlformats.org/officeDocument/2006/math"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отложим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тогда для нахождения разности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удобно пользоваться следующим правилом:</a:t>
                </a:r>
              </a:p>
              <a:p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𝑶𝑨</m:t>
                          </m:r>
                        </m:e>
                      </m:acc>
                      <m:r>
                        <a:rPr lang="en-US" altLang="ru-UZ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ru-UZ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𝑶𝑩</m:t>
                          </m:r>
                        </m:e>
                      </m:acc>
                      <m:r>
                        <a:rPr lang="en-US" altLang="ru-UZ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ru-UZ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𝑩𝑨</m:t>
                          </m:r>
                        </m:e>
                      </m:acc>
                    </m:oMath>
                  </m:oMathPara>
                </a14:m>
                <a:endParaRPr lang="ru-RU" altLang="ru-UZ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ru-UZ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 правило видно, что началом вектора разности является конец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а конец-концом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т.е. вектор разности соединяет концы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направлен в сторону уменьшаемого. </a:t>
                </a: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843558"/>
                <a:ext cx="8622688" cy="4051109"/>
              </a:xfrm>
              <a:prstGeom prst="rect">
                <a:avLst/>
              </a:prstGeom>
              <a:blipFill>
                <a:blip r:embed="rId2"/>
                <a:stretch>
                  <a:fillRect l="-1028" t="-938" r="-734" b="-2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5FC6D493-E9ED-9544-BA0F-454A56D81042}"/>
              </a:ext>
            </a:extLst>
          </p:cNvPr>
          <p:cNvCxnSpPr>
            <a:cxnSpLocks/>
          </p:cNvCxnSpPr>
          <p:nvPr/>
        </p:nvCxnSpPr>
        <p:spPr>
          <a:xfrm flipV="1">
            <a:off x="7092280" y="1779662"/>
            <a:ext cx="720080" cy="1152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218B5E2-AFFA-A940-B3FC-9CF7BCFBCB70}"/>
              </a:ext>
            </a:extLst>
          </p:cNvPr>
          <p:cNvCxnSpPr/>
          <p:nvPr/>
        </p:nvCxnSpPr>
        <p:spPr>
          <a:xfrm>
            <a:off x="7092280" y="2931790"/>
            <a:ext cx="792088" cy="28803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6AC19E6-F696-C94C-834A-B414750972F2}"/>
              </a:ext>
            </a:extLst>
          </p:cNvPr>
          <p:cNvCxnSpPr/>
          <p:nvPr/>
        </p:nvCxnSpPr>
        <p:spPr>
          <a:xfrm flipH="1" flipV="1">
            <a:off x="7812360" y="1779662"/>
            <a:ext cx="72008" cy="1440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299E76-1BF8-4E4D-B32D-976EDB5F6826}"/>
                  </a:ext>
                </a:extLst>
              </p:cNvPr>
              <p:cNvSpPr txBox="1"/>
              <p:nvPr/>
            </p:nvSpPr>
            <p:spPr>
              <a:xfrm>
                <a:off x="6748148" y="2708652"/>
                <a:ext cx="34413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299E76-1BF8-4E4D-B32D-976EDB5F6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148" y="2708652"/>
                <a:ext cx="344132" cy="446276"/>
              </a:xfrm>
              <a:prstGeom prst="rect">
                <a:avLst/>
              </a:prstGeom>
              <a:blipFill>
                <a:blip r:embed="rId3"/>
                <a:stretch>
                  <a:fillRect l="-25000" r="-21429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3FECE7-7BCA-924A-8247-47049DCD20E4}"/>
                  </a:ext>
                </a:extLst>
              </p:cNvPr>
              <p:cNvSpPr txBox="1"/>
              <p:nvPr/>
            </p:nvSpPr>
            <p:spPr>
              <a:xfrm>
                <a:off x="7540236" y="1400895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3FECE7-7BCA-924A-8247-47049DCD2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236" y="1400895"/>
                <a:ext cx="322652" cy="446276"/>
              </a:xfrm>
              <a:prstGeom prst="rect">
                <a:avLst/>
              </a:prstGeom>
              <a:blipFill>
                <a:blip r:embed="rId4"/>
                <a:stretch>
                  <a:fillRect l="-22222" r="-22222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4C8FF8-E845-6544-8499-C5AE21E765AD}"/>
                  </a:ext>
                </a:extLst>
              </p:cNvPr>
              <p:cNvSpPr txBox="1"/>
              <p:nvPr/>
            </p:nvSpPr>
            <p:spPr>
              <a:xfrm>
                <a:off x="7884368" y="2950507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4C8FF8-E845-6544-8499-C5AE21E76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950507"/>
                <a:ext cx="337015" cy="446276"/>
              </a:xfrm>
              <a:prstGeom prst="rect">
                <a:avLst/>
              </a:prstGeom>
              <a:blipFill>
                <a:blip r:embed="rId5"/>
                <a:stretch>
                  <a:fillRect l="-21429" r="-1785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78FF87E-AD89-384E-91D2-80B83E265DCD}"/>
                  </a:ext>
                </a:extLst>
              </p:cNvPr>
              <p:cNvSpPr/>
              <p:nvPr/>
            </p:nvSpPr>
            <p:spPr>
              <a:xfrm>
                <a:off x="7092280" y="2013189"/>
                <a:ext cx="448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78FF87E-AD89-384E-91D2-80B83E265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013189"/>
                <a:ext cx="448649" cy="461665"/>
              </a:xfrm>
              <a:prstGeom prst="rect">
                <a:avLst/>
              </a:prstGeom>
              <a:blipFill>
                <a:blip r:embed="rId6"/>
                <a:stretch>
                  <a:fillRect l="-2778" t="-216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2B40FA17-BFE4-5748-B6B3-351D99DC01FC}"/>
                  </a:ext>
                </a:extLst>
              </p:cNvPr>
              <p:cNvSpPr/>
              <p:nvPr/>
            </p:nvSpPr>
            <p:spPr>
              <a:xfrm>
                <a:off x="7135796" y="2963152"/>
                <a:ext cx="427040" cy="51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2B40FA17-BFE4-5748-B6B3-351D99DC0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796" y="2963152"/>
                <a:ext cx="427040" cy="51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0C363E1F-DB0B-0644-88E4-17B942EFE1D1}"/>
                  </a:ext>
                </a:extLst>
              </p:cNvPr>
              <p:cNvSpPr/>
              <p:nvPr/>
            </p:nvSpPr>
            <p:spPr>
              <a:xfrm rot="16200000">
                <a:off x="7627881" y="2210958"/>
                <a:ext cx="988156" cy="51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4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altLang="ru-UZ" sz="24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0C363E1F-DB0B-0644-88E4-17B942EFE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627881" y="2210958"/>
                <a:ext cx="988156" cy="516232"/>
              </a:xfrm>
              <a:prstGeom prst="rect">
                <a:avLst/>
              </a:prstGeom>
              <a:blipFill>
                <a:blip r:embed="rId8"/>
                <a:stretch>
                  <a:fillRect l="-9756" b="-12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26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1005432"/>
                <a:ext cx="8622688" cy="3783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ru-UZ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altLang="ru-UZ" sz="2400" b="1" i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</a:t>
                </a:r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Дан треугольник </a:t>
                </a:r>
                <a14:m>
                  <m:oMath xmlns:m="http://schemas.openxmlformats.org/officeDocument/2006/math"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Выразите векторы: </a:t>
                </a:r>
                <a14:m>
                  <m:oMath xmlns:m="http://schemas.openxmlformats.org/officeDocument/2006/math"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1) </m:t>
                    </m:r>
                    <m:acc>
                      <m:accPr>
                        <m:chr m:val="⃗"/>
                        <m:ctrlP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2) 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</m:oMath>
                </a14:m>
                <a:endParaRPr lang="en-US" altLang="ru-UZ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ru-UZ" sz="2400" b="1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- противоположные векторы, поэтому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ru-RU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По правилу треугольника: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en-US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поэтому</a:t>
                </a:r>
                <a:endParaRPr lang="en-US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005432"/>
                <a:ext cx="8622688" cy="3783665"/>
              </a:xfrm>
              <a:prstGeom prst="rect">
                <a:avLst/>
              </a:prstGeom>
              <a:blipFill>
                <a:blip r:embed="rId2"/>
                <a:stretch>
                  <a:fillRect l="-10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4DD3F3-22D7-DA4D-B9AD-DC8C06251750}"/>
                  </a:ext>
                </a:extLst>
              </p:cNvPr>
              <p:cNvSpPr txBox="1"/>
              <p:nvPr/>
            </p:nvSpPr>
            <p:spPr>
              <a:xfrm>
                <a:off x="7560171" y="3195641"/>
                <a:ext cx="267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4DD3F3-22D7-DA4D-B9AD-DC8C06251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171" y="3195641"/>
                <a:ext cx="267509" cy="369332"/>
              </a:xfrm>
              <a:prstGeom prst="rect">
                <a:avLst/>
              </a:prstGeom>
              <a:blipFill>
                <a:blip r:embed="rId3"/>
                <a:stretch>
                  <a:fillRect l="-27273" r="-22727" b="-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D30F22-7E0C-8941-BF8E-8EF49361668F}"/>
                  </a:ext>
                </a:extLst>
              </p:cNvPr>
              <p:cNvSpPr txBox="1"/>
              <p:nvPr/>
            </p:nvSpPr>
            <p:spPr>
              <a:xfrm>
                <a:off x="8342351" y="4216360"/>
                <a:ext cx="279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D30F22-7E0C-8941-BF8E-8EF493616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351" y="4216360"/>
                <a:ext cx="279179" cy="369332"/>
              </a:xfrm>
              <a:prstGeom prst="rect">
                <a:avLst/>
              </a:prstGeom>
              <a:blipFill>
                <a:blip r:embed="rId4"/>
                <a:stretch>
                  <a:fillRect l="-21739" r="-21739" b="-103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A239EF-73AB-F24A-8212-EBE42BC6F871}"/>
                  </a:ext>
                </a:extLst>
              </p:cNvPr>
              <p:cNvSpPr txBox="1"/>
              <p:nvPr/>
            </p:nvSpPr>
            <p:spPr>
              <a:xfrm>
                <a:off x="6801608" y="4216360"/>
                <a:ext cx="2668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A239EF-73AB-F24A-8212-EBE42BC6F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608" y="4216360"/>
                <a:ext cx="266804" cy="369332"/>
              </a:xfrm>
              <a:prstGeom prst="rect">
                <a:avLst/>
              </a:prstGeom>
              <a:blipFill>
                <a:blip r:embed="rId5"/>
                <a:stretch>
                  <a:fillRect l="-27273" r="-22727" b="-103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Треугольник 23">
            <a:extLst>
              <a:ext uri="{FF2B5EF4-FFF2-40B4-BE49-F238E27FC236}">
                <a16:creationId xmlns:a16="http://schemas.microsoft.com/office/drawing/2014/main" id="{39AAF0A0-E51A-3943-A942-AC44E537E2FC}"/>
              </a:ext>
            </a:extLst>
          </p:cNvPr>
          <p:cNvSpPr/>
          <p:nvPr/>
        </p:nvSpPr>
        <p:spPr>
          <a:xfrm>
            <a:off x="7045502" y="3505441"/>
            <a:ext cx="1296849" cy="988855"/>
          </a:xfrm>
          <a:prstGeom prst="triangle">
            <a:avLst>
              <a:gd name="adj" fmla="val 418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2381939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1" y="1005432"/>
                <a:ext cx="8835601" cy="38450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</a:t>
                </a:r>
                <a:r>
                  <a:rPr lang="en-US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ромбе  </a:t>
                </a:r>
                <a14:m>
                  <m:oMath xmlns:m="http://schemas.openxmlformats.org/officeDocument/2006/math"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 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=24 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точка пересечения диагоналей. </a:t>
                </a:r>
                <a:endParaRPr lang="en-US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alt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𝐵𝐶</m:t>
                            </m:r>
                          </m:e>
                        </m:acc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ru-UZ" sz="2400" b="1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altLang="ru-UZ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(по правилу параллелограмма)</a:t>
                </a:r>
                <a:endParaRPr lang="en-US" altLang="ru-UZ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𝑂𝐶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(по правилу треугольника)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𝐵𝐶</m:t>
                              </m:r>
                            </m:e>
                          </m:acc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  <m:r>
                        <a:rPr lang="ru-RU" altLang="ru-UZ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ru-RU" altLang="ru-U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𝐵𝐶</m:t>
                              </m:r>
                            </m:e>
                          </m:acc>
                          <m:r>
                            <a:rPr lang="ru-RU" altLang="ru-U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𝑂𝐵</m:t>
                              </m:r>
                            </m:e>
                          </m:acc>
                          <m:r>
                            <a:rPr lang="ru-RU" altLang="ru-U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  <m:r>
                        <a:rPr lang="ru-RU" altLang="ru-U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altLang="ru-UZ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altLang="ru-UZ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ru-RU" altLang="ru-U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𝑂𝐶</m:t>
                              </m:r>
                            </m:e>
                          </m:acc>
                        </m:e>
                      </m:d>
                      <m:r>
                        <a:rPr lang="ru-RU" altLang="ru-U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altLang="ru-U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altLang="ru-U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𝐴𝑂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1" y="1005432"/>
                <a:ext cx="8835601" cy="3845027"/>
              </a:xfrm>
              <a:prstGeom prst="rect">
                <a:avLst/>
              </a:prstGeom>
              <a:blipFill>
                <a:blip r:embed="rId2"/>
                <a:stretch>
                  <a:fillRect l="-1004" t="-1316" r="-17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5343AC3-2CD4-AA4F-B663-D32FAC7EC0D0}"/>
              </a:ext>
            </a:extLst>
          </p:cNvPr>
          <p:cNvSpPr txBox="1"/>
          <p:nvPr/>
        </p:nvSpPr>
        <p:spPr>
          <a:xfrm>
            <a:off x="841248" y="3483864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Z" dirty="0"/>
          </a:p>
        </p:txBody>
      </p:sp>
      <p:sp>
        <p:nvSpPr>
          <p:cNvPr id="7" name="Ромб 6">
            <a:extLst>
              <a:ext uri="{FF2B5EF4-FFF2-40B4-BE49-F238E27FC236}">
                <a16:creationId xmlns:a16="http://schemas.microsoft.com/office/drawing/2014/main" id="{71220D5B-6A20-584B-A98E-D65074E4D5C3}"/>
              </a:ext>
            </a:extLst>
          </p:cNvPr>
          <p:cNvSpPr/>
          <p:nvPr/>
        </p:nvSpPr>
        <p:spPr>
          <a:xfrm>
            <a:off x="7431302" y="2521206"/>
            <a:ext cx="1152128" cy="1872208"/>
          </a:xfrm>
          <a:prstGeom prst="diamond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4D26F2-A831-1345-A103-7FF7F890627B}"/>
                  </a:ext>
                </a:extLst>
              </p:cNvPr>
              <p:cNvSpPr txBox="1"/>
              <p:nvPr/>
            </p:nvSpPr>
            <p:spPr>
              <a:xfrm>
                <a:off x="7101946" y="3210182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4D26F2-A831-1345-A103-7FF7F8906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946" y="3210182"/>
                <a:ext cx="322652" cy="446276"/>
              </a:xfrm>
              <a:prstGeom prst="rect">
                <a:avLst/>
              </a:prstGeom>
              <a:blipFill>
                <a:blip r:embed="rId3"/>
                <a:stretch>
                  <a:fillRect l="-26923" r="-2692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338143-535E-3549-AEA5-A9F63004E4ED}"/>
                  </a:ext>
                </a:extLst>
              </p:cNvPr>
              <p:cNvSpPr txBox="1"/>
              <p:nvPr/>
            </p:nvSpPr>
            <p:spPr>
              <a:xfrm>
                <a:off x="7684714" y="2203703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338143-535E-3549-AEA5-A9F63004E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714" y="2203703"/>
                <a:ext cx="337015" cy="446276"/>
              </a:xfrm>
              <a:prstGeom prst="rect">
                <a:avLst/>
              </a:prstGeom>
              <a:blipFill>
                <a:blip r:embed="rId4"/>
                <a:stretch>
                  <a:fillRect l="-25926" r="-18519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83DF7F-920C-574B-8E1B-1666D5B8E55B}"/>
                  </a:ext>
                </a:extLst>
              </p:cNvPr>
              <p:cNvSpPr txBox="1"/>
              <p:nvPr/>
            </p:nvSpPr>
            <p:spPr>
              <a:xfrm>
                <a:off x="8621341" y="3195894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83DF7F-920C-574B-8E1B-1666D5B8E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341" y="3195894"/>
                <a:ext cx="320922" cy="446276"/>
              </a:xfrm>
              <a:prstGeom prst="rect">
                <a:avLst/>
              </a:prstGeom>
              <a:blipFill>
                <a:blip r:embed="rId5"/>
                <a:stretch>
                  <a:fillRect l="-22222" r="-18519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77E0BF-4E02-2F46-AF15-006197CF7993}"/>
                  </a:ext>
                </a:extLst>
              </p:cNvPr>
              <p:cNvSpPr txBox="1"/>
              <p:nvPr/>
            </p:nvSpPr>
            <p:spPr>
              <a:xfrm>
                <a:off x="8047467" y="4171664"/>
                <a:ext cx="35234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77E0BF-4E02-2F46-AF15-006197CF7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467" y="4171664"/>
                <a:ext cx="352340" cy="446276"/>
              </a:xfrm>
              <a:prstGeom prst="rect">
                <a:avLst/>
              </a:prstGeom>
              <a:blipFill>
                <a:blip r:embed="rId6"/>
                <a:stretch>
                  <a:fillRect l="-20690" r="-17241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AD277A8-3E41-A44D-88AD-4B346775C96A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8007366" y="2521206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EA60F8B-DBCE-2B4F-BB75-1364251DBC33}"/>
              </a:ext>
            </a:extLst>
          </p:cNvPr>
          <p:cNvCxnSpPr>
            <a:cxnSpLocks/>
          </p:cNvCxnSpPr>
          <p:nvPr/>
        </p:nvCxnSpPr>
        <p:spPr>
          <a:xfrm flipV="1">
            <a:off x="7424598" y="3443022"/>
            <a:ext cx="1158832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AAA4C7C1-6A75-D54A-94D9-F67CCE270DB8}"/>
                  </a:ext>
                </a:extLst>
              </p:cNvPr>
              <p:cNvSpPr/>
              <p:nvPr/>
            </p:nvSpPr>
            <p:spPr>
              <a:xfrm>
                <a:off x="7709120" y="3117261"/>
                <a:ext cx="388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О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AAA4C7C1-6A75-D54A-94D9-F67CCE270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120" y="3117261"/>
                <a:ext cx="3882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671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16273</TotalTime>
  <Words>600</Words>
  <Application>Microsoft Macintosh PowerPoint</Application>
  <PresentationFormat>Экран (16:9)</PresentationFormat>
  <Paragraphs>113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1344</cp:revision>
  <dcterms:created xsi:type="dcterms:W3CDTF">2020-04-09T07:32:19Z</dcterms:created>
  <dcterms:modified xsi:type="dcterms:W3CDTF">2021-01-11T18:51:38Z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