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6" r:id="rId2"/>
    <p:sldId id="1537" r:id="rId3"/>
    <p:sldId id="1538" r:id="rId4"/>
    <p:sldId id="1539" r:id="rId5"/>
    <p:sldId id="1540" r:id="rId6"/>
    <p:sldId id="1541" r:id="rId7"/>
    <p:sldId id="1542" r:id="rId8"/>
    <p:sldId id="1543" r:id="rId9"/>
    <p:sldId id="1544" r:id="rId10"/>
    <p:sldId id="1545" r:id="rId11"/>
    <p:sldId id="1546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94618" autoAdjust="0"/>
  </p:normalViewPr>
  <p:slideViewPr>
    <p:cSldViewPr>
      <p:cViewPr varScale="1">
        <p:scale>
          <a:sx n="116" d="100"/>
          <a:sy n="116" d="100"/>
        </p:scale>
        <p:origin x="184" y="56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786246" y="2108892"/>
            <a:ext cx="2017270" cy="2146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/>
          </a:p>
        </p:txBody>
      </p:sp>
      <p:sp>
        <p:nvSpPr>
          <p:cNvPr id="16" name="TextBox 15"/>
          <p:cNvSpPr txBox="1"/>
          <p:nvPr/>
        </p:nvSpPr>
        <p:spPr>
          <a:xfrm>
            <a:off x="1082128" y="2108892"/>
            <a:ext cx="55421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СЛОЖЕНИЕ И ВЫЧИТАНИЕ ВЕКТОРОВ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4285FC84-CC1F-4E47-9411-7ED4F4624EC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E2F508-872F-6047-8E29-78A766BD56C9}"/>
                  </a:ext>
                </a:extLst>
              </p:cNvPr>
              <p:cNvSpPr txBox="1"/>
              <p:nvPr/>
            </p:nvSpPr>
            <p:spPr>
              <a:xfrm>
                <a:off x="518169" y="987574"/>
                <a:ext cx="8568952" cy="1678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Н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 рисунке изображены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осторйте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Z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</a:p>
              <a:p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E2F508-872F-6047-8E29-78A766BD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9" y="987574"/>
                <a:ext cx="8568952" cy="1678793"/>
              </a:xfrm>
              <a:prstGeom prst="rect">
                <a:avLst/>
              </a:prstGeom>
              <a:blipFill>
                <a:blip r:embed="rId2"/>
                <a:stretch>
                  <a:fillRect l="-1036" t="-15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FC9D10F-79FA-F641-B2E8-03071ED2D55D}"/>
              </a:ext>
            </a:extLst>
          </p:cNvPr>
          <p:cNvCxnSpPr/>
          <p:nvPr/>
        </p:nvCxnSpPr>
        <p:spPr>
          <a:xfrm flipV="1">
            <a:off x="936887" y="2173924"/>
            <a:ext cx="1296144" cy="1584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C9F2B11-4900-124C-9AEC-B9C5A8DA98F1}"/>
              </a:ext>
            </a:extLst>
          </p:cNvPr>
          <p:cNvCxnSpPr>
            <a:cxnSpLocks/>
          </p:cNvCxnSpPr>
          <p:nvPr/>
        </p:nvCxnSpPr>
        <p:spPr>
          <a:xfrm>
            <a:off x="1803856" y="3363122"/>
            <a:ext cx="1688024" cy="792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15E7295-9D40-2147-9B4E-DB15B40C40DA}"/>
                  </a:ext>
                </a:extLst>
              </p:cNvPr>
              <p:cNvSpPr/>
              <p:nvPr/>
            </p:nvSpPr>
            <p:spPr>
              <a:xfrm>
                <a:off x="936887" y="2673624"/>
                <a:ext cx="516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15E7295-9D40-2147-9B4E-DB15B40C4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7" y="2673624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 t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8678A7D8-B8B2-884C-830C-EA4B80D36531}"/>
                  </a:ext>
                </a:extLst>
              </p:cNvPr>
              <p:cNvSpPr/>
              <p:nvPr/>
            </p:nvSpPr>
            <p:spPr>
              <a:xfrm>
                <a:off x="2846052" y="3277406"/>
                <a:ext cx="507896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3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8678A7D8-B8B2-884C-830C-EA4B80D36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052" y="3277406"/>
                <a:ext cx="507896" cy="657681"/>
              </a:xfrm>
              <a:prstGeom prst="rect">
                <a:avLst/>
              </a:prstGeom>
              <a:blipFill>
                <a:blip r:embed="rId4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2DA734C-7AB1-3E44-8ADA-8664AE4ACC35}"/>
              </a:ext>
            </a:extLst>
          </p:cNvPr>
          <p:cNvCxnSpPr>
            <a:cxnSpLocks/>
          </p:cNvCxnSpPr>
          <p:nvPr/>
        </p:nvCxnSpPr>
        <p:spPr>
          <a:xfrm flipV="1">
            <a:off x="936887" y="2966011"/>
            <a:ext cx="3030082" cy="830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BF5FA101-2230-564B-91F2-A60A4FD2CCFB}"/>
                  </a:ext>
                </a:extLst>
              </p:cNvPr>
              <p:cNvSpPr/>
              <p:nvPr/>
            </p:nvSpPr>
            <p:spPr>
              <a:xfrm rot="20480178">
                <a:off x="2118290" y="3419805"/>
                <a:ext cx="1235658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3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Z" sz="3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BF5FA101-2230-564B-91F2-A60A4FD2C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80178">
                <a:off x="2118290" y="3419805"/>
                <a:ext cx="1235658" cy="657681"/>
              </a:xfrm>
              <a:prstGeom prst="rect">
                <a:avLst/>
              </a:prstGeom>
              <a:blipFill>
                <a:blip r:embed="rId5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3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79E-6 L 0.04288 -0.25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1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9753E-6 L 0.04948 -0.230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6" name="Text Box 72">
            <a:extLst>
              <a:ext uri="{FF2B5EF4-FFF2-40B4-BE49-F238E27FC236}">
                <a16:creationId xmlns:a16="http://schemas.microsoft.com/office/drawing/2014/main" id="{15CFF516-0131-9549-9D74-81237252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59582"/>
            <a:ext cx="1124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Z" sz="2800" dirty="0">
                <a:latin typeface="Arial" panose="020B0604020202020204" pitchFamily="34" charset="0"/>
                <a:cs typeface="Arial" panose="020B0604020202020204" pitchFamily="34" charset="0"/>
              </a:rPr>
              <a:t>Дано</a:t>
            </a:r>
            <a:r>
              <a:rPr lang="ru-RU" altLang="ru-UZ" sz="2800" dirty="0"/>
              <a:t>:</a:t>
            </a:r>
          </a:p>
        </p:txBody>
      </p:sp>
      <p:sp>
        <p:nvSpPr>
          <p:cNvPr id="7" name="Line 73">
            <a:extLst>
              <a:ext uri="{FF2B5EF4-FFF2-40B4-BE49-F238E27FC236}">
                <a16:creationId xmlns:a16="http://schemas.microsoft.com/office/drawing/2014/main" id="{2FF0FEFB-086C-B345-9F5E-B30AE4D0CE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710" y="1275160"/>
            <a:ext cx="432197" cy="86439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 sz="217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4">
                <a:extLst>
                  <a:ext uri="{FF2B5EF4-FFF2-40B4-BE49-F238E27FC236}">
                    <a16:creationId xmlns:a16="http://schemas.microsoft.com/office/drawing/2014/main" id="{B4BBA9F6-017C-D745-B937-86AE987B7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4131" y="1437085"/>
                <a:ext cx="34977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18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altLang="ru-UZ" sz="1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</m:acc>
                    </m:oMath>
                  </m:oMathPara>
                </a14:m>
                <a:endParaRPr lang="ru-RU" altLang="ru-UZ" sz="1800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8" name="Text Box 74">
                <a:extLst>
                  <a:ext uri="{FF2B5EF4-FFF2-40B4-BE49-F238E27FC236}">
                    <a16:creationId xmlns:a16="http://schemas.microsoft.com/office/drawing/2014/main" id="{B4BBA9F6-017C-D745-B937-86AE987B7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131" y="1437085"/>
                <a:ext cx="3497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76">
            <a:extLst>
              <a:ext uri="{FF2B5EF4-FFF2-40B4-BE49-F238E27FC236}">
                <a16:creationId xmlns:a16="http://schemas.microsoft.com/office/drawing/2014/main" id="{CB40F3BC-4F71-C744-9CF2-6ECFCE9FC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103" y="1707356"/>
            <a:ext cx="1079897" cy="119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 sz="217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77">
                <a:extLst>
                  <a:ext uri="{FF2B5EF4-FFF2-40B4-BE49-F238E27FC236}">
                    <a16:creationId xmlns:a16="http://schemas.microsoft.com/office/drawing/2014/main" id="{CDF820A6-079A-5649-B610-BC7544165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4300" y="1383506"/>
                <a:ext cx="3545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18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altLang="ru-UZ" sz="1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у</m:t>
                          </m:r>
                        </m:e>
                      </m:acc>
                    </m:oMath>
                  </m:oMathPara>
                </a14:m>
                <a:endParaRPr lang="ru-RU" altLang="ru-UZ" sz="1800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10" name="Text Box 77">
                <a:extLst>
                  <a:ext uri="{FF2B5EF4-FFF2-40B4-BE49-F238E27FC236}">
                    <a16:creationId xmlns:a16="http://schemas.microsoft.com/office/drawing/2014/main" id="{CDF820A6-079A-5649-B610-BC7544165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1383506"/>
                <a:ext cx="354584" cy="369332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80">
                <a:extLst>
                  <a:ext uri="{FF2B5EF4-FFF2-40B4-BE49-F238E27FC236}">
                    <a16:creationId xmlns:a16="http://schemas.microsoft.com/office/drawing/2014/main" id="{7512B57B-559D-2346-963B-CAC085553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5747" y="1329929"/>
                <a:ext cx="35375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UZ" sz="18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UZ" sz="1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ru-RU" altLang="ru-UZ" sz="1800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11" name="Text Box 80">
                <a:extLst>
                  <a:ext uri="{FF2B5EF4-FFF2-40B4-BE49-F238E27FC236}">
                    <a16:creationId xmlns:a16="http://schemas.microsoft.com/office/drawing/2014/main" id="{7512B57B-559D-2346-963B-CAC085553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5747" y="1329929"/>
                <a:ext cx="353750" cy="369332"/>
              </a:xfrm>
              <a:prstGeom prst="rect">
                <a:avLst/>
              </a:prstGeom>
              <a:blipFill>
                <a:blip r:embed="rId4"/>
                <a:stretch>
                  <a:fillRect t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81">
            <a:extLst>
              <a:ext uri="{FF2B5EF4-FFF2-40B4-BE49-F238E27FC236}">
                <a16:creationId xmlns:a16="http://schemas.microsoft.com/office/drawing/2014/main" id="{0556C126-5E15-BC4E-98CA-94751A176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6394" y="1276350"/>
            <a:ext cx="1079897" cy="647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 sz="2175"/>
          </a:p>
        </p:txBody>
      </p:sp>
      <p:sp>
        <p:nvSpPr>
          <p:cNvPr id="20" name="Text Box 89">
            <a:extLst>
              <a:ext uri="{FF2B5EF4-FFF2-40B4-BE49-F238E27FC236}">
                <a16:creationId xmlns:a16="http://schemas.microsoft.com/office/drawing/2014/main" id="{4450BE8A-4D71-2540-8265-B00DE00E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34" y="2847344"/>
            <a:ext cx="2107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Z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Построение:</a:t>
            </a:r>
          </a:p>
        </p:txBody>
      </p:sp>
      <p:sp>
        <p:nvSpPr>
          <p:cNvPr id="53" name="Line 90">
            <a:extLst>
              <a:ext uri="{FF2B5EF4-FFF2-40B4-BE49-F238E27FC236}">
                <a16:creationId xmlns:a16="http://schemas.microsoft.com/office/drawing/2014/main" id="{B6F9B304-EA6F-9346-ABE4-4115B43955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3484492"/>
            <a:ext cx="576262" cy="1152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54" name="Text Box 92">
            <a:extLst>
              <a:ext uri="{FF2B5EF4-FFF2-40B4-BE49-F238E27FC236}">
                <a16:creationId xmlns:a16="http://schemas.microsoft.com/office/drawing/2014/main" id="{5BD458BD-C883-D244-97B2-CB9D6AC2D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700392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Z" sz="2400" dirty="0">
                <a:solidFill>
                  <a:schemeClr val="hlink"/>
                </a:solidFill>
              </a:rPr>
              <a:t>х</a:t>
            </a:r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474897E1-B74A-F241-B830-FED39EF3E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737" y="3771830"/>
            <a:ext cx="2159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56" name="Line 96">
            <a:extLst>
              <a:ext uri="{FF2B5EF4-FFF2-40B4-BE49-F238E27FC236}">
                <a16:creationId xmlns:a16="http://schemas.microsoft.com/office/drawing/2014/main" id="{1DB0F2AF-4C72-0843-A8F8-D8C114C61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7" y="3484492"/>
            <a:ext cx="1439863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57" name="Text Box 98">
            <a:extLst>
              <a:ext uri="{FF2B5EF4-FFF2-40B4-BE49-F238E27FC236}">
                <a16:creationId xmlns:a16="http://schemas.microsoft.com/office/drawing/2014/main" id="{E5C8CEAD-B5D8-C949-BDF1-B4DE9D6C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2" y="297966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Z" sz="2400" dirty="0">
                <a:solidFill>
                  <a:schemeClr val="hlink"/>
                </a:solidFill>
              </a:rPr>
              <a:t>у</a:t>
            </a:r>
          </a:p>
        </p:txBody>
      </p:sp>
      <p:sp>
        <p:nvSpPr>
          <p:cNvPr id="58" name="Line 100">
            <a:extLst>
              <a:ext uri="{FF2B5EF4-FFF2-40B4-BE49-F238E27FC236}">
                <a16:creationId xmlns:a16="http://schemas.microsoft.com/office/drawing/2014/main" id="{CA1FE811-35A0-AB4A-9FA9-15435D933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0" y="3052692"/>
            <a:ext cx="2159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59" name="Line 101">
            <a:extLst>
              <a:ext uri="{FF2B5EF4-FFF2-40B4-BE49-F238E27FC236}">
                <a16:creationId xmlns:a16="http://schemas.microsoft.com/office/drawing/2014/main" id="{79B29E31-D8C9-C04A-B817-752DAC1FEA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3484492"/>
            <a:ext cx="2016125" cy="1152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60" name="Text Box 107">
            <a:extLst>
              <a:ext uri="{FF2B5EF4-FFF2-40B4-BE49-F238E27FC236}">
                <a16:creationId xmlns:a16="http://schemas.microsoft.com/office/drawing/2014/main" id="{AD7A1D6F-A21D-8448-BAAA-2A7B25896C40}"/>
              </a:ext>
            </a:extLst>
          </p:cNvPr>
          <p:cNvSpPr txBox="1">
            <a:spLocks noChangeArrowheads="1"/>
          </p:cNvSpPr>
          <p:nvPr/>
        </p:nvSpPr>
        <p:spPr bwMode="auto">
          <a:xfrm rot="19697319">
            <a:off x="2628900" y="4132192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Z" sz="2400">
                <a:solidFill>
                  <a:srgbClr val="FF3300"/>
                </a:solidFill>
              </a:rPr>
              <a:t>x + y</a:t>
            </a:r>
            <a:endParaRPr lang="ru-RU" altLang="ru-UZ" sz="2400">
              <a:solidFill>
                <a:srgbClr val="FF3300"/>
              </a:solidFill>
            </a:endParaRPr>
          </a:p>
        </p:txBody>
      </p:sp>
      <p:sp>
        <p:nvSpPr>
          <p:cNvPr id="61" name="Line 108">
            <a:extLst>
              <a:ext uri="{FF2B5EF4-FFF2-40B4-BE49-F238E27FC236}">
                <a16:creationId xmlns:a16="http://schemas.microsoft.com/office/drawing/2014/main" id="{66E051C6-F9B4-114C-80F8-0925185F97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0700" y="3987730"/>
            <a:ext cx="288925" cy="144462"/>
          </a:xfrm>
          <a:prstGeom prst="line">
            <a:avLst/>
          </a:prstGeom>
          <a:noFill/>
          <a:ln w="28575">
            <a:solidFill>
              <a:srgbClr val="D020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62" name="Line 109">
            <a:extLst>
              <a:ext uri="{FF2B5EF4-FFF2-40B4-BE49-F238E27FC236}">
                <a16:creationId xmlns:a16="http://schemas.microsoft.com/office/drawing/2014/main" id="{DA6755BF-384E-AA45-850D-9AC10C87A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8900" y="4276655"/>
            <a:ext cx="215900" cy="142875"/>
          </a:xfrm>
          <a:prstGeom prst="line">
            <a:avLst/>
          </a:prstGeom>
          <a:noFill/>
          <a:ln w="28575">
            <a:solidFill>
              <a:srgbClr val="D020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 Box 82">
                <a:extLst>
                  <a:ext uri="{FF2B5EF4-FFF2-40B4-BE49-F238E27FC236}">
                    <a16:creationId xmlns:a16="http://schemas.microsoft.com/office/drawing/2014/main" id="{5DE04FF5-67AB-DC4D-866D-3228F69F5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957" y="2222752"/>
                <a:ext cx="3981090" cy="538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UZ" dirty="0"/>
                  <a:t>Построить: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altLang="ru-UZ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ru-UZ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UZ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ru-UZ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⃗"/>
                        <m:ctrlPr>
                          <a:rPr lang="ru-RU" altLang="ru-U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altLang="ru-UZ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ru-UZ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UZ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ru-RU" altLang="ru-UZ" sz="2800" dirty="0"/>
              </a:p>
            </p:txBody>
          </p:sp>
        </mc:Choice>
        <mc:Fallback>
          <p:sp>
            <p:nvSpPr>
              <p:cNvPr id="63" name="Text Box 82">
                <a:extLst>
                  <a:ext uri="{FF2B5EF4-FFF2-40B4-BE49-F238E27FC236}">
                    <a16:creationId xmlns:a16="http://schemas.microsoft.com/office/drawing/2014/main" id="{5DE04FF5-67AB-DC4D-866D-3228F69F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957" y="2222752"/>
                <a:ext cx="3981090" cy="538609"/>
              </a:xfrm>
              <a:prstGeom prst="rect">
                <a:avLst/>
              </a:prstGeom>
              <a:blipFill>
                <a:blip r:embed="rId5"/>
                <a:stretch>
                  <a:fillRect l="-3175" t="-20930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Line 91">
            <a:extLst>
              <a:ext uri="{FF2B5EF4-FFF2-40B4-BE49-F238E27FC236}">
                <a16:creationId xmlns:a16="http://schemas.microsoft.com/office/drawing/2014/main" id="{2CBFD36C-787A-0F41-AF02-6CF03FC80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3303" y="3262980"/>
            <a:ext cx="576263" cy="11525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88" name="Text Box 93">
            <a:extLst>
              <a:ext uri="{FF2B5EF4-FFF2-40B4-BE49-F238E27FC236}">
                <a16:creationId xmlns:a16="http://schemas.microsoft.com/office/drawing/2014/main" id="{FDB2F501-970E-A94B-8E1E-FF0C1D14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278" y="340585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Z" sz="2400">
                <a:solidFill>
                  <a:schemeClr val="hlink"/>
                </a:solidFill>
              </a:rPr>
              <a:t>х</a:t>
            </a:r>
          </a:p>
        </p:txBody>
      </p:sp>
      <p:sp>
        <p:nvSpPr>
          <p:cNvPr id="89" name="Line 95">
            <a:extLst>
              <a:ext uri="{FF2B5EF4-FFF2-40B4-BE49-F238E27FC236}">
                <a16:creationId xmlns:a16="http://schemas.microsoft.com/office/drawing/2014/main" id="{68ECF2E9-EA81-6E4C-B8F0-B2D7719A3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03" y="3478880"/>
            <a:ext cx="2159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90" name="Line 103">
            <a:extLst>
              <a:ext uri="{FF2B5EF4-FFF2-40B4-BE49-F238E27FC236}">
                <a16:creationId xmlns:a16="http://schemas.microsoft.com/office/drawing/2014/main" id="{1ADC4819-4BF5-9549-8E8D-A27C37D42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9566" y="3262980"/>
            <a:ext cx="1439862" cy="863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91" name="Text Box 104">
            <a:extLst>
              <a:ext uri="{FF2B5EF4-FFF2-40B4-BE49-F238E27FC236}">
                <a16:creationId xmlns:a16="http://schemas.microsoft.com/office/drawing/2014/main" id="{18179938-9AED-3B4D-90EB-5DABB3CA4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728" y="318995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Z" sz="2400">
                <a:solidFill>
                  <a:schemeClr val="hlink"/>
                </a:solidFill>
              </a:rPr>
              <a:t>z</a:t>
            </a:r>
            <a:endParaRPr lang="ru-RU" altLang="ru-UZ" sz="2400">
              <a:solidFill>
                <a:schemeClr val="hlink"/>
              </a:solidFill>
            </a:endParaRPr>
          </a:p>
        </p:txBody>
      </p:sp>
      <p:sp>
        <p:nvSpPr>
          <p:cNvPr id="92" name="Line 105">
            <a:extLst>
              <a:ext uri="{FF2B5EF4-FFF2-40B4-BE49-F238E27FC236}">
                <a16:creationId xmlns:a16="http://schemas.microsoft.com/office/drawing/2014/main" id="{CECFF6D0-9579-7D4C-91EE-5FA8F1420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3166" y="3262980"/>
            <a:ext cx="2159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93" name="Line 106">
            <a:extLst>
              <a:ext uri="{FF2B5EF4-FFF2-40B4-BE49-F238E27FC236}">
                <a16:creationId xmlns:a16="http://schemas.microsoft.com/office/drawing/2014/main" id="{CE6A922F-9177-DC43-B9A5-3142C8E68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3303" y="4126580"/>
            <a:ext cx="20161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94" name="Line 110">
            <a:extLst>
              <a:ext uri="{FF2B5EF4-FFF2-40B4-BE49-F238E27FC236}">
                <a16:creationId xmlns:a16="http://schemas.microsoft.com/office/drawing/2014/main" id="{F686616A-5846-3042-A6D4-FCDC98AF2C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4241" y="4342480"/>
            <a:ext cx="288925" cy="73025"/>
          </a:xfrm>
          <a:prstGeom prst="line">
            <a:avLst/>
          </a:prstGeom>
          <a:noFill/>
          <a:ln w="28575">
            <a:solidFill>
              <a:srgbClr val="D020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95" name="Line 111">
            <a:extLst>
              <a:ext uri="{FF2B5EF4-FFF2-40B4-BE49-F238E27FC236}">
                <a16:creationId xmlns:a16="http://schemas.microsoft.com/office/drawing/2014/main" id="{A06CCC05-9F29-1F45-B054-BFF3A63E0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003" y="4415505"/>
            <a:ext cx="287338" cy="71438"/>
          </a:xfrm>
          <a:prstGeom prst="line">
            <a:avLst/>
          </a:prstGeom>
          <a:noFill/>
          <a:ln w="28575">
            <a:solidFill>
              <a:srgbClr val="D020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Z"/>
          </a:p>
        </p:txBody>
      </p:sp>
      <p:sp>
        <p:nvSpPr>
          <p:cNvPr id="96" name="Text Box 112">
            <a:extLst>
              <a:ext uri="{FF2B5EF4-FFF2-40B4-BE49-F238E27FC236}">
                <a16:creationId xmlns:a16="http://schemas.microsoft.com/office/drawing/2014/main" id="{AD7B2548-B585-4E4F-BC6C-8673DCF36342}"/>
              </a:ext>
            </a:extLst>
          </p:cNvPr>
          <p:cNvSpPr txBox="1">
            <a:spLocks noChangeArrowheads="1"/>
          </p:cNvSpPr>
          <p:nvPr/>
        </p:nvSpPr>
        <p:spPr bwMode="auto">
          <a:xfrm rot="21017832">
            <a:off x="5681003" y="4415505"/>
            <a:ext cx="85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Z" sz="2400">
                <a:solidFill>
                  <a:srgbClr val="FF3300"/>
                </a:solidFill>
              </a:rPr>
              <a:t>x + z</a:t>
            </a:r>
            <a:endParaRPr lang="ru-RU" altLang="ru-UZ" sz="24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6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3, 11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САМОЯТОЯТЕЛЬНОЙ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987574"/>
                <a:ext cx="8560299" cy="4158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5. Известно, что в параллелограмме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векторы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равны.   </a:t>
                </a: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Два</a:t>
                </a:r>
                <a:r>
                  <a:rPr lang="ru-RU" sz="2400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вектора равны тогда, когда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равны их длины и совпадают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направления.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Противоположные стороны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параллелограмма равны. 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совпадают по направлению с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=&gt;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987574"/>
                <a:ext cx="8560299" cy="4158061"/>
              </a:xfrm>
              <a:prstGeom prst="rect">
                <a:avLst/>
              </a:prstGeom>
              <a:blipFill>
                <a:blip r:embed="rId2"/>
                <a:stretch>
                  <a:fillRect l="-1187" t="-1216" r="-11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38A47B04-23EE-E64C-B254-F8BFFE6631F6}"/>
              </a:ext>
            </a:extLst>
          </p:cNvPr>
          <p:cNvSpPr/>
          <p:nvPr/>
        </p:nvSpPr>
        <p:spPr>
          <a:xfrm>
            <a:off x="5580112" y="2139702"/>
            <a:ext cx="2736304" cy="1224136"/>
          </a:xfrm>
          <a:prstGeom prst="parallelogram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05D4E8C-D995-F94F-9234-7B665A49FEFF}"/>
              </a:ext>
            </a:extLst>
          </p:cNvPr>
          <p:cNvCxnSpPr/>
          <p:nvPr/>
        </p:nvCxnSpPr>
        <p:spPr>
          <a:xfrm flipV="1">
            <a:off x="5724128" y="2139702"/>
            <a:ext cx="144016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A83AA6B-D6E4-B34B-ADEC-6E5A96825312}"/>
              </a:ext>
            </a:extLst>
          </p:cNvPr>
          <p:cNvCxnSpPr>
            <a:cxnSpLocks/>
          </p:cNvCxnSpPr>
          <p:nvPr/>
        </p:nvCxnSpPr>
        <p:spPr>
          <a:xfrm>
            <a:off x="5868144" y="2139702"/>
            <a:ext cx="144016" cy="1440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A22C7B5-B40E-EA42-87E8-010820021309}"/>
              </a:ext>
            </a:extLst>
          </p:cNvPr>
          <p:cNvCxnSpPr/>
          <p:nvPr/>
        </p:nvCxnSpPr>
        <p:spPr>
          <a:xfrm flipV="1">
            <a:off x="8157520" y="2139702"/>
            <a:ext cx="144016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0764162-E6D5-8348-AB48-54245D65DCDA}"/>
              </a:ext>
            </a:extLst>
          </p:cNvPr>
          <p:cNvCxnSpPr>
            <a:cxnSpLocks/>
          </p:cNvCxnSpPr>
          <p:nvPr/>
        </p:nvCxnSpPr>
        <p:spPr>
          <a:xfrm>
            <a:off x="8301536" y="2139702"/>
            <a:ext cx="144016" cy="1440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F6E58-CEC2-A342-BE80-87F466923AD2}"/>
                  </a:ext>
                </a:extLst>
              </p:cNvPr>
              <p:cNvSpPr txBox="1"/>
              <p:nvPr/>
            </p:nvSpPr>
            <p:spPr>
              <a:xfrm>
                <a:off x="5289650" y="3217207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6F6E58-CEC2-A342-BE80-87F46692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50" y="3217207"/>
                <a:ext cx="322652" cy="446276"/>
              </a:xfrm>
              <a:prstGeom prst="rect">
                <a:avLst/>
              </a:prstGeom>
              <a:blipFill>
                <a:blip r:embed="rId3"/>
                <a:stretch>
                  <a:fillRect l="-25926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2F6AF-7AC9-0D45-8794-B697ABF1799B}"/>
                  </a:ext>
                </a:extLst>
              </p:cNvPr>
              <p:cNvSpPr txBox="1"/>
              <p:nvPr/>
            </p:nvSpPr>
            <p:spPr>
              <a:xfrm>
                <a:off x="7668344" y="3346676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62F6AF-7AC9-0D45-8794-B697ABF17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346676"/>
                <a:ext cx="337015" cy="446276"/>
              </a:xfrm>
              <a:prstGeom prst="rect">
                <a:avLst/>
              </a:prstGeom>
              <a:blipFill>
                <a:blip r:embed="rId4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DB3811-1867-9E48-9F60-A9BC204A631C}"/>
                  </a:ext>
                </a:extLst>
              </p:cNvPr>
              <p:cNvSpPr txBox="1"/>
              <p:nvPr/>
            </p:nvSpPr>
            <p:spPr>
              <a:xfrm>
                <a:off x="8005359" y="1693426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DB3811-1867-9E48-9F60-A9BC204A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59" y="1693426"/>
                <a:ext cx="320922" cy="446276"/>
              </a:xfrm>
              <a:prstGeom prst="rect">
                <a:avLst/>
              </a:prstGeom>
              <a:blipFill>
                <a:blip r:embed="rId5"/>
                <a:stretch>
                  <a:fillRect l="-26923" r="-1923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27C3D-3003-3F4F-850F-4D68E1FABF81}"/>
                  </a:ext>
                </a:extLst>
              </p:cNvPr>
              <p:cNvSpPr txBox="1"/>
              <p:nvPr/>
            </p:nvSpPr>
            <p:spPr>
              <a:xfrm>
                <a:off x="5796136" y="1690165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27C3D-3003-3F4F-850F-4D68E1FA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690165"/>
                <a:ext cx="352340" cy="446276"/>
              </a:xfrm>
              <a:prstGeom prst="rect">
                <a:avLst/>
              </a:prstGeom>
              <a:blipFill>
                <a:blip r:embed="rId6"/>
                <a:stretch>
                  <a:fillRect l="-24138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858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987574"/>
                <a:ext cx="8560299" cy="2418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AutoNum type="arabicPeriod"/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Сложение векторов.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</a:t>
                </a: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Отметим произвольную точку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отложим от этой точки вектор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равный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Затем от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отложим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равный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987574"/>
                <a:ext cx="8560299" cy="2418226"/>
              </a:xfrm>
              <a:prstGeom prst="rect">
                <a:avLst/>
              </a:prstGeom>
              <a:blipFill>
                <a:blip r:embed="rId2"/>
                <a:stretch>
                  <a:fillRect l="-1187" t="-2083" r="-11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1947471-4A24-0242-B3E6-757705ED8DD8}"/>
              </a:ext>
            </a:extLst>
          </p:cNvPr>
          <p:cNvCxnSpPr/>
          <p:nvPr/>
        </p:nvCxnSpPr>
        <p:spPr>
          <a:xfrm flipV="1">
            <a:off x="4669320" y="2985365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BDFA76-002D-A44A-9399-B6DE07A75CCD}"/>
              </a:ext>
            </a:extLst>
          </p:cNvPr>
          <p:cNvCxnSpPr>
            <a:cxnSpLocks/>
          </p:cNvCxnSpPr>
          <p:nvPr/>
        </p:nvCxnSpPr>
        <p:spPr>
          <a:xfrm flipV="1">
            <a:off x="5652120" y="3047324"/>
            <a:ext cx="17281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/>
              <p:nvPr/>
            </p:nvSpPr>
            <p:spPr>
              <a:xfrm>
                <a:off x="4681896" y="3405800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96" y="3405800"/>
                <a:ext cx="299249" cy="446276"/>
              </a:xfrm>
              <a:prstGeom prst="rect">
                <a:avLst/>
              </a:prstGeom>
              <a:blipFill>
                <a:blip r:embed="rId3"/>
                <a:stretch>
                  <a:fillRect l="-24000" t="-38889" r="-12000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/>
              <p:nvPr/>
            </p:nvSpPr>
            <p:spPr>
              <a:xfrm>
                <a:off x="6234271" y="3138762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271" y="3138762"/>
                <a:ext cx="291875" cy="512320"/>
              </a:xfrm>
              <a:prstGeom prst="rect">
                <a:avLst/>
              </a:prstGeom>
              <a:blipFill>
                <a:blip r:embed="rId4"/>
                <a:stretch>
                  <a:fillRect l="-33333" r="-20833" b="-73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4938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987574"/>
                <a:ext cx="8560299" cy="278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Теперь из точки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начала координат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проведем вектор в точку С, конец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суммой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Это правило сложения двух векторов называется «правилом треугольника»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987574"/>
                <a:ext cx="8560299" cy="2786789"/>
              </a:xfrm>
              <a:prstGeom prst="rect">
                <a:avLst/>
              </a:prstGeom>
              <a:blipFill>
                <a:blip r:embed="rId2"/>
                <a:stretch>
                  <a:fillRect l="-1187" t="-3167" r="-22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F1AD0CE-C3BF-8D40-BEEE-81D2AB0CDADB}"/>
              </a:ext>
            </a:extLst>
          </p:cNvPr>
          <p:cNvCxnSpPr/>
          <p:nvPr/>
        </p:nvCxnSpPr>
        <p:spPr>
          <a:xfrm flipV="1">
            <a:off x="4820016" y="3306970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764B697-CEC4-3A45-9CAE-344E4F547BA4}"/>
              </a:ext>
            </a:extLst>
          </p:cNvPr>
          <p:cNvCxnSpPr>
            <a:cxnSpLocks/>
          </p:cNvCxnSpPr>
          <p:nvPr/>
        </p:nvCxnSpPr>
        <p:spPr>
          <a:xfrm flipV="1">
            <a:off x="5684112" y="3306969"/>
            <a:ext cx="17281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48C880-0D29-3B4B-A993-E99CF1DE8A10}"/>
                  </a:ext>
                </a:extLst>
              </p:cNvPr>
              <p:cNvSpPr txBox="1"/>
              <p:nvPr/>
            </p:nvSpPr>
            <p:spPr>
              <a:xfrm>
                <a:off x="4952815" y="3555612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48C880-0D29-3B4B-A993-E99CF1DE8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815" y="3555612"/>
                <a:ext cx="299249" cy="446276"/>
              </a:xfrm>
              <a:prstGeom prst="rect">
                <a:avLst/>
              </a:prstGeom>
              <a:blipFill>
                <a:blip r:embed="rId3"/>
                <a:stretch>
                  <a:fillRect l="-20000" t="-36111" r="-12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A9422-BD2E-0D45-8236-10F77C68F6E1}"/>
                  </a:ext>
                </a:extLst>
              </p:cNvPr>
              <p:cNvSpPr txBox="1"/>
              <p:nvPr/>
            </p:nvSpPr>
            <p:spPr>
              <a:xfrm>
                <a:off x="6254021" y="2779539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A9422-BD2E-0D45-8236-10F77C68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021" y="2779539"/>
                <a:ext cx="291875" cy="512320"/>
              </a:xfrm>
              <a:prstGeom prst="rect">
                <a:avLst/>
              </a:prstGeom>
              <a:blipFill>
                <a:blip r:embed="rId4"/>
                <a:stretch>
                  <a:fillRect l="-29167" r="-25000" b="-71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01CE595-383B-BE46-B415-AE2CCC8B5E93}"/>
              </a:ext>
            </a:extLst>
          </p:cNvPr>
          <p:cNvCxnSpPr>
            <a:cxnSpLocks/>
          </p:cNvCxnSpPr>
          <p:nvPr/>
        </p:nvCxnSpPr>
        <p:spPr>
          <a:xfrm flipV="1">
            <a:off x="4820016" y="3335344"/>
            <a:ext cx="2592288" cy="1411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30E85D-CD62-FE4B-99D8-11E7D6FD13E0}"/>
                  </a:ext>
                </a:extLst>
              </p:cNvPr>
              <p:cNvSpPr txBox="1"/>
              <p:nvPr/>
            </p:nvSpPr>
            <p:spPr>
              <a:xfrm>
                <a:off x="4490660" y="4501738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30E85D-CD62-FE4B-99D8-11E7D6FD1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0" y="4501738"/>
                <a:ext cx="322652" cy="446276"/>
              </a:xfrm>
              <a:prstGeom prst="rect">
                <a:avLst/>
              </a:prstGeom>
              <a:blipFill>
                <a:blip r:embed="rId5"/>
                <a:stretch>
                  <a:fillRect l="-25926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F9BD42-0FDA-1A4C-B08E-B621F574C37B}"/>
                  </a:ext>
                </a:extLst>
              </p:cNvPr>
              <p:cNvSpPr txBox="1"/>
              <p:nvPr/>
            </p:nvSpPr>
            <p:spPr>
              <a:xfrm>
                <a:off x="5411769" y="2845583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F9BD42-0FDA-1A4C-B08E-B621F574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69" y="2845583"/>
                <a:ext cx="337015" cy="446276"/>
              </a:xfrm>
              <a:prstGeom prst="rect">
                <a:avLst/>
              </a:prstGeom>
              <a:blipFill>
                <a:blip r:embed="rId6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2ABD03-2FE2-204D-AE1C-E67EEA72EA81}"/>
                  </a:ext>
                </a:extLst>
              </p:cNvPr>
              <p:cNvSpPr txBox="1"/>
              <p:nvPr/>
            </p:nvSpPr>
            <p:spPr>
              <a:xfrm>
                <a:off x="7487804" y="3035699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2ABD03-2FE2-204D-AE1C-E67EEA72E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04" y="3035699"/>
                <a:ext cx="320922" cy="446276"/>
              </a:xfrm>
              <a:prstGeom prst="rect">
                <a:avLst/>
              </a:prstGeom>
              <a:blipFill>
                <a:blip r:embed="rId7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509BC-6547-0C4A-B777-FD5A9903CF11}"/>
                  </a:ext>
                </a:extLst>
              </p:cNvPr>
              <p:cNvSpPr txBox="1"/>
              <p:nvPr/>
            </p:nvSpPr>
            <p:spPr>
              <a:xfrm rot="19769409">
                <a:off x="5924762" y="3984532"/>
                <a:ext cx="950388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509BC-6547-0C4A-B777-FD5A9903C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9409">
                <a:off x="5924762" y="3984532"/>
                <a:ext cx="950388" cy="512320"/>
              </a:xfrm>
              <a:prstGeom prst="rect">
                <a:avLst/>
              </a:prstGeom>
              <a:blipFill>
                <a:blip r:embed="rId8"/>
                <a:stretch>
                  <a:fillRect l="-10465" r="-6977" b="-54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58D316-9990-D540-BF56-6574E8418DBB}"/>
                  </a:ext>
                </a:extLst>
              </p:cNvPr>
              <p:cNvSpPr txBox="1"/>
              <p:nvPr/>
            </p:nvSpPr>
            <p:spPr>
              <a:xfrm>
                <a:off x="587320" y="3481975"/>
                <a:ext cx="2453620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58D316-9990-D540-BF56-6574E8418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0" y="3481975"/>
                <a:ext cx="2453620" cy="447302"/>
              </a:xfrm>
              <a:prstGeom prst="rect">
                <a:avLst/>
              </a:prstGeom>
              <a:blipFill>
                <a:blip r:embed="rId9"/>
                <a:stretch>
                  <a:fillRect l="-3093" r="-25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62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91850" y="987574"/>
                <a:ext cx="8560299" cy="3689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Законы сложения векторов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неколлинеарны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 произвольной точки А отложим векторы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на этих векторах построим параллелограмм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правилу треугольника: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 следует, что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0" y="987574"/>
                <a:ext cx="8560299" cy="3689921"/>
              </a:xfrm>
              <a:prstGeom prst="rect">
                <a:avLst/>
              </a:prstGeom>
              <a:blipFill>
                <a:blip r:embed="rId2"/>
                <a:stretch>
                  <a:fillRect l="-1187" t="-137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1947471-4A24-0242-B3E6-757705ED8DD8}"/>
              </a:ext>
            </a:extLst>
          </p:cNvPr>
          <p:cNvCxnSpPr/>
          <p:nvPr/>
        </p:nvCxnSpPr>
        <p:spPr>
          <a:xfrm flipV="1">
            <a:off x="5952429" y="3003839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BDFA76-002D-A44A-9399-B6DE07A75CCD}"/>
              </a:ext>
            </a:extLst>
          </p:cNvPr>
          <p:cNvCxnSpPr>
            <a:cxnSpLocks/>
          </p:cNvCxnSpPr>
          <p:nvPr/>
        </p:nvCxnSpPr>
        <p:spPr>
          <a:xfrm flipV="1">
            <a:off x="6785398" y="3003839"/>
            <a:ext cx="17281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/>
              <p:nvPr/>
            </p:nvSpPr>
            <p:spPr>
              <a:xfrm>
                <a:off x="6081711" y="3181894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1" y="3181894"/>
                <a:ext cx="299249" cy="446276"/>
              </a:xfrm>
              <a:prstGeom prst="rect">
                <a:avLst/>
              </a:prstGeom>
              <a:blipFill>
                <a:blip r:embed="rId3"/>
                <a:stretch>
                  <a:fillRect l="-29167" t="-36111" r="-12500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/>
              <p:nvPr/>
            </p:nvSpPr>
            <p:spPr>
              <a:xfrm>
                <a:off x="7542461" y="2551816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461" y="2551816"/>
                <a:ext cx="291875" cy="512320"/>
              </a:xfrm>
              <a:prstGeom prst="rect">
                <a:avLst/>
              </a:prstGeom>
              <a:blipFill>
                <a:blip r:embed="rId4"/>
                <a:stretch>
                  <a:fillRect l="-25000" r="-29167" b="-73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/>
              <p:nvPr/>
            </p:nvSpPr>
            <p:spPr>
              <a:xfrm>
                <a:off x="5629777" y="4220861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77" y="4220861"/>
                <a:ext cx="322652" cy="446276"/>
              </a:xfrm>
              <a:prstGeom prst="rect">
                <a:avLst/>
              </a:prstGeom>
              <a:blipFill>
                <a:blip r:embed="rId5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94C5D3E-4A69-BB48-994D-2BA6C8AE4F19}"/>
              </a:ext>
            </a:extLst>
          </p:cNvPr>
          <p:cNvCxnSpPr>
            <a:cxnSpLocks/>
          </p:cNvCxnSpPr>
          <p:nvPr/>
        </p:nvCxnSpPr>
        <p:spPr>
          <a:xfrm flipV="1">
            <a:off x="5969437" y="4435828"/>
            <a:ext cx="17281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8AA263-E9EE-7F43-9291-E6E19E62D424}"/>
                  </a:ext>
                </a:extLst>
              </p:cNvPr>
              <p:cNvSpPr txBox="1"/>
              <p:nvPr/>
            </p:nvSpPr>
            <p:spPr>
              <a:xfrm>
                <a:off x="6639460" y="4423643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8AA263-E9EE-7F43-9291-E6E19E62D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60" y="4423643"/>
                <a:ext cx="291875" cy="512320"/>
              </a:xfrm>
              <a:prstGeom prst="rect">
                <a:avLst/>
              </a:prstGeom>
              <a:blipFill>
                <a:blip r:embed="rId6"/>
                <a:stretch>
                  <a:fillRect l="-25000" r="-25000" b="-73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F0FA027-8E76-DC41-AAC3-B3F99FA7871A}"/>
              </a:ext>
            </a:extLst>
          </p:cNvPr>
          <p:cNvCxnSpPr/>
          <p:nvPr/>
        </p:nvCxnSpPr>
        <p:spPr>
          <a:xfrm flipV="1">
            <a:off x="7688398" y="2983483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/>
              <p:nvPr/>
            </p:nvSpPr>
            <p:spPr>
              <a:xfrm>
                <a:off x="8185541" y="3468061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41" y="3468061"/>
                <a:ext cx="299249" cy="446276"/>
              </a:xfrm>
              <a:prstGeom prst="rect">
                <a:avLst/>
              </a:prstGeom>
              <a:blipFill>
                <a:blip r:embed="rId7"/>
                <a:stretch>
                  <a:fillRect l="-24000" t="-38889" r="-12000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/>
              <p:nvPr/>
            </p:nvSpPr>
            <p:spPr>
              <a:xfrm>
                <a:off x="6482375" y="2569749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375" y="2569749"/>
                <a:ext cx="337015" cy="446276"/>
              </a:xfrm>
              <a:prstGeom prst="rect">
                <a:avLst/>
              </a:prstGeom>
              <a:blipFill>
                <a:blip r:embed="rId8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/>
              <p:nvPr/>
            </p:nvSpPr>
            <p:spPr>
              <a:xfrm>
                <a:off x="8427791" y="2578785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791" y="2578785"/>
                <a:ext cx="320922" cy="446276"/>
              </a:xfrm>
              <a:prstGeom prst="rect">
                <a:avLst/>
              </a:prstGeom>
              <a:blipFill>
                <a:blip r:embed="rId9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/>
              <p:nvPr/>
            </p:nvSpPr>
            <p:spPr>
              <a:xfrm>
                <a:off x="7714637" y="4218880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37" y="4218880"/>
                <a:ext cx="352340" cy="446276"/>
              </a:xfrm>
              <a:prstGeom prst="rect">
                <a:avLst/>
              </a:prstGeom>
              <a:blipFill>
                <a:blip r:embed="rId10"/>
                <a:stretch>
                  <a:fillRect l="-24138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24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88412" y="1152684"/>
                <a:ext cx="8672637" cy="2732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параллелограмме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построенного на векторах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вектор-сумма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состоит из диагонали, проведенной из общего начала слагаемых векторов.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Обычно, такой способ сложения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векторов называется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«правилом параллелограмма» 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2" y="1152684"/>
                <a:ext cx="8672637" cy="2732992"/>
              </a:xfrm>
              <a:prstGeom prst="rect">
                <a:avLst/>
              </a:prstGeom>
              <a:blipFill>
                <a:blip r:embed="rId2"/>
                <a:stretch>
                  <a:fillRect l="-1023" t="-926" r="-102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1947471-4A24-0242-B3E6-757705ED8DD8}"/>
              </a:ext>
            </a:extLst>
          </p:cNvPr>
          <p:cNvCxnSpPr/>
          <p:nvPr/>
        </p:nvCxnSpPr>
        <p:spPr>
          <a:xfrm flipV="1">
            <a:off x="5952429" y="3003839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BDFA76-002D-A44A-9399-B6DE07A75CCD}"/>
              </a:ext>
            </a:extLst>
          </p:cNvPr>
          <p:cNvCxnSpPr>
            <a:cxnSpLocks/>
          </p:cNvCxnSpPr>
          <p:nvPr/>
        </p:nvCxnSpPr>
        <p:spPr>
          <a:xfrm flipV="1">
            <a:off x="6785398" y="3003839"/>
            <a:ext cx="17281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/>
              <p:nvPr/>
            </p:nvSpPr>
            <p:spPr>
              <a:xfrm>
                <a:off x="6081711" y="3181894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1" y="3181894"/>
                <a:ext cx="299249" cy="446276"/>
              </a:xfrm>
              <a:prstGeom prst="rect">
                <a:avLst/>
              </a:prstGeom>
              <a:blipFill>
                <a:blip r:embed="rId3"/>
                <a:stretch>
                  <a:fillRect l="-29167" t="-36111" r="-12500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/>
              <p:nvPr/>
            </p:nvSpPr>
            <p:spPr>
              <a:xfrm>
                <a:off x="7542461" y="2551816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461" y="2551816"/>
                <a:ext cx="291875" cy="512320"/>
              </a:xfrm>
              <a:prstGeom prst="rect">
                <a:avLst/>
              </a:prstGeom>
              <a:blipFill>
                <a:blip r:embed="rId4"/>
                <a:stretch>
                  <a:fillRect l="-25000" r="-29167" b="-73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/>
              <p:nvPr/>
            </p:nvSpPr>
            <p:spPr>
              <a:xfrm>
                <a:off x="5629777" y="4220861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77" y="4220861"/>
                <a:ext cx="322652" cy="446276"/>
              </a:xfrm>
              <a:prstGeom prst="rect">
                <a:avLst/>
              </a:prstGeom>
              <a:blipFill>
                <a:blip r:embed="rId5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94C5D3E-4A69-BB48-994D-2BA6C8AE4F19}"/>
              </a:ext>
            </a:extLst>
          </p:cNvPr>
          <p:cNvCxnSpPr>
            <a:cxnSpLocks/>
          </p:cNvCxnSpPr>
          <p:nvPr/>
        </p:nvCxnSpPr>
        <p:spPr>
          <a:xfrm flipV="1">
            <a:off x="5969437" y="4435828"/>
            <a:ext cx="17281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8AA263-E9EE-7F43-9291-E6E19E62D424}"/>
                  </a:ext>
                </a:extLst>
              </p:cNvPr>
              <p:cNvSpPr txBox="1"/>
              <p:nvPr/>
            </p:nvSpPr>
            <p:spPr>
              <a:xfrm>
                <a:off x="6639460" y="4423643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8AA263-E9EE-7F43-9291-E6E19E62D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60" y="4423643"/>
                <a:ext cx="291875" cy="512320"/>
              </a:xfrm>
              <a:prstGeom prst="rect">
                <a:avLst/>
              </a:prstGeom>
              <a:blipFill>
                <a:blip r:embed="rId6"/>
                <a:stretch>
                  <a:fillRect l="-25000" r="-25000" b="-73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F0FA027-8E76-DC41-AAC3-B3F99FA7871A}"/>
              </a:ext>
            </a:extLst>
          </p:cNvPr>
          <p:cNvCxnSpPr/>
          <p:nvPr/>
        </p:nvCxnSpPr>
        <p:spPr>
          <a:xfrm flipV="1">
            <a:off x="7688398" y="2983483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/>
              <p:nvPr/>
            </p:nvSpPr>
            <p:spPr>
              <a:xfrm>
                <a:off x="8185541" y="3468061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41" y="3468061"/>
                <a:ext cx="299249" cy="446276"/>
              </a:xfrm>
              <a:prstGeom prst="rect">
                <a:avLst/>
              </a:prstGeom>
              <a:blipFill>
                <a:blip r:embed="rId7"/>
                <a:stretch>
                  <a:fillRect l="-24000" t="-38889" r="-12000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/>
              <p:nvPr/>
            </p:nvSpPr>
            <p:spPr>
              <a:xfrm>
                <a:off x="6482375" y="2569749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375" y="2569749"/>
                <a:ext cx="337015" cy="446276"/>
              </a:xfrm>
              <a:prstGeom prst="rect">
                <a:avLst/>
              </a:prstGeom>
              <a:blipFill>
                <a:blip r:embed="rId8"/>
                <a:stretch>
                  <a:fillRect l="-21429" r="-1785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/>
              <p:nvPr/>
            </p:nvSpPr>
            <p:spPr>
              <a:xfrm>
                <a:off x="8427791" y="2578785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791" y="2578785"/>
                <a:ext cx="320922" cy="446276"/>
              </a:xfrm>
              <a:prstGeom prst="rect">
                <a:avLst/>
              </a:prstGeom>
              <a:blipFill>
                <a:blip r:embed="rId9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/>
              <p:nvPr/>
            </p:nvSpPr>
            <p:spPr>
              <a:xfrm>
                <a:off x="7714637" y="4218880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37" y="4218880"/>
                <a:ext cx="352340" cy="446276"/>
              </a:xfrm>
              <a:prstGeom prst="rect">
                <a:avLst/>
              </a:prstGeom>
              <a:blipFill>
                <a:blip r:embed="rId10"/>
                <a:stretch>
                  <a:fillRect l="-24138" r="-17241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934A9DC-C667-2B4D-80C6-6844800EFDD1}"/>
              </a:ext>
            </a:extLst>
          </p:cNvPr>
          <p:cNvCxnSpPr>
            <a:stCxn id="2" idx="3"/>
          </p:cNvCxnSpPr>
          <p:nvPr/>
        </p:nvCxnSpPr>
        <p:spPr>
          <a:xfrm flipV="1">
            <a:off x="5952429" y="3064136"/>
            <a:ext cx="2475362" cy="137986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3212B-E46F-204D-8896-A1D92080CBC1}"/>
                  </a:ext>
                </a:extLst>
              </p:cNvPr>
              <p:cNvSpPr txBox="1"/>
              <p:nvPr/>
            </p:nvSpPr>
            <p:spPr>
              <a:xfrm rot="19972710">
                <a:off x="6748736" y="3352359"/>
                <a:ext cx="656526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3212B-E46F-204D-8896-A1D92080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2710">
                <a:off x="6748736" y="3352359"/>
                <a:ext cx="656526" cy="353302"/>
              </a:xfrm>
              <a:prstGeom prst="rect">
                <a:avLst/>
              </a:prstGeom>
              <a:blipFill>
                <a:blip r:embed="rId11"/>
                <a:stretch>
                  <a:fillRect l="-9836" r="-4918" b="-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099C61-04DF-334F-AA95-13D0382704DF}"/>
                  </a:ext>
                </a:extLst>
              </p:cNvPr>
              <p:cNvSpPr txBox="1"/>
              <p:nvPr/>
            </p:nvSpPr>
            <p:spPr>
              <a:xfrm rot="19972710">
                <a:off x="6992838" y="3725567"/>
                <a:ext cx="656526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099C61-04DF-334F-AA95-13D038270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2710">
                <a:off x="6992838" y="3725567"/>
                <a:ext cx="656526" cy="353302"/>
              </a:xfrm>
              <a:prstGeom prst="rect">
                <a:avLst/>
              </a:prstGeom>
              <a:blipFill>
                <a:blip r:embed="rId12"/>
                <a:stretch>
                  <a:fillRect l="-3279" t="-10000" r="-1639" b="-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774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860180"/>
                <a:ext cx="8672637" cy="408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сумму трех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 произвольной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отложим вектор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ектор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ектор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Применяя правило треугольника, получим: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60180"/>
                <a:ext cx="8672637" cy="4082271"/>
              </a:xfrm>
              <a:prstGeom prst="rect">
                <a:avLst/>
              </a:prstGeom>
              <a:blipFill>
                <a:blip r:embed="rId2"/>
                <a:stretch>
                  <a:fillRect l="-1023" t="-6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1947471-4A24-0242-B3E6-757705ED8DD8}"/>
              </a:ext>
            </a:extLst>
          </p:cNvPr>
          <p:cNvCxnSpPr/>
          <p:nvPr/>
        </p:nvCxnSpPr>
        <p:spPr>
          <a:xfrm flipV="1">
            <a:off x="6042460" y="3049047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BDFA76-002D-A44A-9399-B6DE07A75CCD}"/>
              </a:ext>
            </a:extLst>
          </p:cNvPr>
          <p:cNvCxnSpPr>
            <a:cxnSpLocks/>
          </p:cNvCxnSpPr>
          <p:nvPr/>
        </p:nvCxnSpPr>
        <p:spPr>
          <a:xfrm flipV="1">
            <a:off x="6922048" y="3016024"/>
            <a:ext cx="133504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/>
              <p:nvPr/>
            </p:nvSpPr>
            <p:spPr>
              <a:xfrm>
                <a:off x="6181924" y="3389517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924" y="3389517"/>
                <a:ext cx="299249" cy="446276"/>
              </a:xfrm>
              <a:prstGeom prst="rect">
                <a:avLst/>
              </a:prstGeom>
              <a:blipFill>
                <a:blip r:embed="rId3"/>
                <a:stretch>
                  <a:fillRect l="-24000" t="-36111" r="-12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/>
              <p:nvPr/>
            </p:nvSpPr>
            <p:spPr>
              <a:xfrm>
                <a:off x="7528368" y="2536727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368" y="2536727"/>
                <a:ext cx="291875" cy="512320"/>
              </a:xfrm>
              <a:prstGeom prst="rect">
                <a:avLst/>
              </a:prstGeom>
              <a:blipFill>
                <a:blip r:embed="rId4"/>
                <a:stretch>
                  <a:fillRect l="-25000" r="-29167"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/>
              <p:nvPr/>
            </p:nvSpPr>
            <p:spPr>
              <a:xfrm>
                <a:off x="5719808" y="4156891"/>
                <a:ext cx="322652" cy="446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808" y="4156891"/>
                <a:ext cx="322652" cy="446276"/>
              </a:xfrm>
              <a:prstGeom prst="rect">
                <a:avLst/>
              </a:prstGeom>
              <a:blipFill>
                <a:blip r:embed="rId5"/>
                <a:stretch>
                  <a:fillRect l="-26923" r="-26923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F0FA027-8E76-DC41-AAC3-B3F99FA7871A}"/>
              </a:ext>
            </a:extLst>
          </p:cNvPr>
          <p:cNvCxnSpPr>
            <a:cxnSpLocks/>
          </p:cNvCxnSpPr>
          <p:nvPr/>
        </p:nvCxnSpPr>
        <p:spPr>
          <a:xfrm>
            <a:off x="8265121" y="3038233"/>
            <a:ext cx="321329" cy="1498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/>
              <p:nvPr/>
            </p:nvSpPr>
            <p:spPr>
              <a:xfrm>
                <a:off x="8579053" y="3450666"/>
                <a:ext cx="26667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53" y="3450666"/>
                <a:ext cx="266676" cy="446276"/>
              </a:xfrm>
              <a:prstGeom prst="rect">
                <a:avLst/>
              </a:prstGeom>
              <a:blipFill>
                <a:blip r:embed="rId6"/>
                <a:stretch>
                  <a:fillRect l="-31818" t="-36111" r="-13636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/>
              <p:nvPr/>
            </p:nvSpPr>
            <p:spPr>
              <a:xfrm>
                <a:off x="6736615" y="2589331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15" y="2589331"/>
                <a:ext cx="337015" cy="446276"/>
              </a:xfrm>
              <a:prstGeom prst="rect">
                <a:avLst/>
              </a:prstGeom>
              <a:blipFill>
                <a:blip r:embed="rId7"/>
                <a:stretch>
                  <a:fillRect l="-22222" r="-22222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/>
              <p:nvPr/>
            </p:nvSpPr>
            <p:spPr>
              <a:xfrm>
                <a:off x="8109491" y="2569749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91" y="2569749"/>
                <a:ext cx="320922" cy="446276"/>
              </a:xfrm>
              <a:prstGeom prst="rect">
                <a:avLst/>
              </a:prstGeom>
              <a:blipFill>
                <a:blip r:embed="rId8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/>
              <p:nvPr/>
            </p:nvSpPr>
            <p:spPr>
              <a:xfrm>
                <a:off x="8669559" y="4156891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559" y="4156891"/>
                <a:ext cx="352340" cy="446276"/>
              </a:xfrm>
              <a:prstGeom prst="rect">
                <a:avLst/>
              </a:prstGeom>
              <a:blipFill>
                <a:blip r:embed="rId9"/>
                <a:stretch>
                  <a:fillRect l="-20690" r="-17241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934A9DC-C667-2B4D-80C6-6844800EFDD1}"/>
              </a:ext>
            </a:extLst>
          </p:cNvPr>
          <p:cNvCxnSpPr>
            <a:cxnSpLocks/>
          </p:cNvCxnSpPr>
          <p:nvPr/>
        </p:nvCxnSpPr>
        <p:spPr>
          <a:xfrm>
            <a:off x="6089318" y="4509281"/>
            <a:ext cx="2475362" cy="776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3212B-E46F-204D-8896-A1D92080CBC1}"/>
                  </a:ext>
                </a:extLst>
              </p:cNvPr>
              <p:cNvSpPr txBox="1"/>
              <p:nvPr/>
            </p:nvSpPr>
            <p:spPr>
              <a:xfrm rot="19583741">
                <a:off x="6859523" y="3377445"/>
                <a:ext cx="656526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3212B-E46F-204D-8896-A1D92080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3741">
                <a:off x="6859523" y="3377445"/>
                <a:ext cx="656526" cy="353302"/>
              </a:xfrm>
              <a:prstGeom prst="rect">
                <a:avLst/>
              </a:prstGeom>
              <a:blipFill>
                <a:blip r:embed="rId10"/>
                <a:stretch>
                  <a:fillRect l="-11667" r="-6667" b="-75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6D215D2B-3473-6B43-BB27-7120B311026A}"/>
                  </a:ext>
                </a:extLst>
              </p:cNvPr>
              <p:cNvSpPr/>
              <p:nvPr/>
            </p:nvSpPr>
            <p:spPr>
              <a:xfrm>
                <a:off x="4662027" y="2834070"/>
                <a:ext cx="141968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6D215D2B-3473-6B43-BB27-7120B3110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27" y="2834070"/>
                <a:ext cx="1419684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4E88FB-DC0B-BC4C-AC56-024AA78D6585}"/>
                  </a:ext>
                </a:extLst>
              </p:cNvPr>
              <p:cNvSpPr/>
              <p:nvPr/>
            </p:nvSpPr>
            <p:spPr>
              <a:xfrm>
                <a:off x="5832360" y="2834069"/>
                <a:ext cx="98610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4E88FB-DC0B-BC4C-AC56-024AA78D6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60" y="2834069"/>
                <a:ext cx="986104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ткрывающая квадратная скобка 51">
            <a:extLst>
              <a:ext uri="{FF2B5EF4-FFF2-40B4-BE49-F238E27FC236}">
                <a16:creationId xmlns:a16="http://schemas.microsoft.com/office/drawing/2014/main" id="{C889B42B-2D35-B649-8E5A-8B2B28973950}"/>
              </a:ext>
            </a:extLst>
          </p:cNvPr>
          <p:cNvSpPr/>
          <p:nvPr/>
        </p:nvSpPr>
        <p:spPr>
          <a:xfrm rot="16200000">
            <a:off x="2833818" y="2842982"/>
            <a:ext cx="206145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53" name="Открывающая квадратная скобка 52">
            <a:extLst>
              <a:ext uri="{FF2B5EF4-FFF2-40B4-BE49-F238E27FC236}">
                <a16:creationId xmlns:a16="http://schemas.microsoft.com/office/drawing/2014/main" id="{A4158322-81B5-B248-A2D1-75DACD104BC8}"/>
              </a:ext>
            </a:extLst>
          </p:cNvPr>
          <p:cNvSpPr/>
          <p:nvPr/>
        </p:nvSpPr>
        <p:spPr>
          <a:xfrm rot="16200000">
            <a:off x="5266517" y="2842525"/>
            <a:ext cx="206145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A0CE9E39-4BC3-464A-81CF-BD62CD3DEEC4}"/>
              </a:ext>
            </a:extLst>
          </p:cNvPr>
          <p:cNvCxnSpPr>
            <a:cxnSpLocks/>
          </p:cNvCxnSpPr>
          <p:nvPr/>
        </p:nvCxnSpPr>
        <p:spPr>
          <a:xfrm flipV="1">
            <a:off x="6049703" y="3088497"/>
            <a:ext cx="2172440" cy="1420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C227128-6734-E54F-A281-C559E78251EA}"/>
                  </a:ext>
                </a:extLst>
              </p:cNvPr>
              <p:cNvSpPr txBox="1"/>
              <p:nvPr/>
            </p:nvSpPr>
            <p:spPr>
              <a:xfrm>
                <a:off x="6860305" y="4548942"/>
                <a:ext cx="1089657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C227128-6734-E54F-A281-C559E7825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05" y="4548942"/>
                <a:ext cx="1089657" cy="353302"/>
              </a:xfrm>
              <a:prstGeom prst="rect">
                <a:avLst/>
              </a:prstGeom>
              <a:blipFill>
                <a:blip r:embed="rId13"/>
                <a:stretch>
                  <a:fillRect l="-5814" t="-25000" r="-2326" b="-71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ткрывающая квадратная скобка 57">
            <a:extLst>
              <a:ext uri="{FF2B5EF4-FFF2-40B4-BE49-F238E27FC236}">
                <a16:creationId xmlns:a16="http://schemas.microsoft.com/office/drawing/2014/main" id="{0F3C89AD-0FFB-A342-8642-AA89F7856048}"/>
              </a:ext>
            </a:extLst>
          </p:cNvPr>
          <p:cNvSpPr/>
          <p:nvPr/>
        </p:nvSpPr>
        <p:spPr>
          <a:xfrm rot="16200000">
            <a:off x="3549469" y="3667208"/>
            <a:ext cx="206145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59" name="Открывающая квадратная скобка 58">
            <a:extLst>
              <a:ext uri="{FF2B5EF4-FFF2-40B4-BE49-F238E27FC236}">
                <a16:creationId xmlns:a16="http://schemas.microsoft.com/office/drawing/2014/main" id="{067BE83C-7009-D946-B8FA-B1A96A53B9AC}"/>
              </a:ext>
            </a:extLst>
          </p:cNvPr>
          <p:cNvSpPr/>
          <p:nvPr/>
        </p:nvSpPr>
        <p:spPr>
          <a:xfrm rot="16200000">
            <a:off x="905690" y="4361024"/>
            <a:ext cx="103073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092B9BA-12CC-8247-B489-48620F323B10}"/>
                  </a:ext>
                </a:extLst>
              </p:cNvPr>
              <p:cNvSpPr/>
              <p:nvPr/>
            </p:nvSpPr>
            <p:spPr>
              <a:xfrm>
                <a:off x="1515308" y="4394025"/>
                <a:ext cx="98610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092B9BA-12CC-8247-B489-48620F32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08" y="4394025"/>
                <a:ext cx="986104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98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" grpId="0"/>
      <p:bldP spid="13" grpId="0"/>
      <p:bldP spid="14" grpId="0"/>
      <p:bldP spid="16" grpId="0"/>
      <p:bldP spid="17" grpId="0"/>
      <p:bldP spid="8" grpId="0"/>
      <p:bldP spid="39" grpId="0"/>
      <p:bldP spid="42" grpId="0"/>
      <p:bldP spid="52" grpId="0" animBg="1"/>
      <p:bldP spid="53" grpId="0" animBg="1"/>
      <p:bldP spid="57" grpId="0"/>
      <p:bldP spid="57" grpId="1"/>
      <p:bldP spid="58" grpId="0" animBg="1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860180"/>
                <a:ext cx="8672637" cy="3723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𝐶𝐷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 следует, что </a:t>
                </a:r>
                <a:r>
                  <a:rPr lang="ru-RU" sz="2400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любых векторов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имеет место равенство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сочетательный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закон сложения векторов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60180"/>
                <a:ext cx="8672637" cy="3723455"/>
              </a:xfrm>
              <a:prstGeom prst="rect">
                <a:avLst/>
              </a:prstGeom>
              <a:blipFill>
                <a:blip r:embed="rId2"/>
                <a:stretch>
                  <a:fillRect l="-1023" b="-306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1947471-4A24-0242-B3E6-757705ED8DD8}"/>
              </a:ext>
            </a:extLst>
          </p:cNvPr>
          <p:cNvCxnSpPr/>
          <p:nvPr/>
        </p:nvCxnSpPr>
        <p:spPr>
          <a:xfrm flipV="1">
            <a:off x="6042460" y="3049047"/>
            <a:ext cx="864096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FBDFA76-002D-A44A-9399-B6DE07A75CCD}"/>
              </a:ext>
            </a:extLst>
          </p:cNvPr>
          <p:cNvCxnSpPr>
            <a:cxnSpLocks/>
          </p:cNvCxnSpPr>
          <p:nvPr/>
        </p:nvCxnSpPr>
        <p:spPr>
          <a:xfrm flipV="1">
            <a:off x="6922048" y="3016024"/>
            <a:ext cx="133504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/>
              <p:nvPr/>
            </p:nvSpPr>
            <p:spPr>
              <a:xfrm>
                <a:off x="6181924" y="3389517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8BBBC-3477-194F-9EE4-F513F23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924" y="3389517"/>
                <a:ext cx="299249" cy="446276"/>
              </a:xfrm>
              <a:prstGeom prst="rect">
                <a:avLst/>
              </a:prstGeom>
              <a:blipFill>
                <a:blip r:embed="rId3"/>
                <a:stretch>
                  <a:fillRect l="-24000" t="-36111" r="-12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/>
              <p:nvPr/>
            </p:nvSpPr>
            <p:spPr>
              <a:xfrm>
                <a:off x="7528368" y="2536727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A89217-F90E-9F43-8924-AC00D240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368" y="2536727"/>
                <a:ext cx="291875" cy="512320"/>
              </a:xfrm>
              <a:prstGeom prst="rect">
                <a:avLst/>
              </a:prstGeom>
              <a:blipFill>
                <a:blip r:embed="rId4"/>
                <a:stretch>
                  <a:fillRect l="-25000" r="-29167"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/>
              <p:nvPr/>
            </p:nvSpPr>
            <p:spPr>
              <a:xfrm>
                <a:off x="5719808" y="4156891"/>
                <a:ext cx="322652" cy="446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70EB3B-D11A-574D-A51B-A3C1D1282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808" y="4156891"/>
                <a:ext cx="322652" cy="446276"/>
              </a:xfrm>
              <a:prstGeom prst="rect">
                <a:avLst/>
              </a:prstGeom>
              <a:blipFill>
                <a:blip r:embed="rId5"/>
                <a:stretch>
                  <a:fillRect l="-26923" r="-26923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F0FA027-8E76-DC41-AAC3-B3F99FA7871A}"/>
              </a:ext>
            </a:extLst>
          </p:cNvPr>
          <p:cNvCxnSpPr>
            <a:cxnSpLocks/>
          </p:cNvCxnSpPr>
          <p:nvPr/>
        </p:nvCxnSpPr>
        <p:spPr>
          <a:xfrm>
            <a:off x="8265121" y="3038233"/>
            <a:ext cx="321329" cy="1498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/>
              <p:nvPr/>
            </p:nvSpPr>
            <p:spPr>
              <a:xfrm>
                <a:off x="8579053" y="3450666"/>
                <a:ext cx="26667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739EFD-A9A6-EC4D-9D3F-C234DFDB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53" y="3450666"/>
                <a:ext cx="266676" cy="446276"/>
              </a:xfrm>
              <a:prstGeom prst="rect">
                <a:avLst/>
              </a:prstGeom>
              <a:blipFill>
                <a:blip r:embed="rId6"/>
                <a:stretch>
                  <a:fillRect l="-31818" t="-36111" r="-13636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/>
              <p:nvPr/>
            </p:nvSpPr>
            <p:spPr>
              <a:xfrm>
                <a:off x="6736615" y="2589331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1C1CB3-3767-A742-83F2-EE6A48413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15" y="2589331"/>
                <a:ext cx="337015" cy="446276"/>
              </a:xfrm>
              <a:prstGeom prst="rect">
                <a:avLst/>
              </a:prstGeom>
              <a:blipFill>
                <a:blip r:embed="rId7"/>
                <a:stretch>
                  <a:fillRect l="-22222" r="-22222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/>
              <p:nvPr/>
            </p:nvSpPr>
            <p:spPr>
              <a:xfrm>
                <a:off x="8109491" y="2569749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36288-8025-534A-8C81-AA74F65BB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91" y="2569749"/>
                <a:ext cx="320922" cy="446276"/>
              </a:xfrm>
              <a:prstGeom prst="rect">
                <a:avLst/>
              </a:prstGeom>
              <a:blipFill>
                <a:blip r:embed="rId8"/>
                <a:stretch>
                  <a:fillRect l="-26923" r="-2307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/>
              <p:nvPr/>
            </p:nvSpPr>
            <p:spPr>
              <a:xfrm>
                <a:off x="8669559" y="4156891"/>
                <a:ext cx="35234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FB8AB-B4B3-504C-85EB-D4462574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559" y="4156891"/>
                <a:ext cx="352340" cy="446276"/>
              </a:xfrm>
              <a:prstGeom prst="rect">
                <a:avLst/>
              </a:prstGeom>
              <a:blipFill>
                <a:blip r:embed="rId9"/>
                <a:stretch>
                  <a:fillRect l="-20690" r="-17241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934A9DC-C667-2B4D-80C6-6844800EFDD1}"/>
              </a:ext>
            </a:extLst>
          </p:cNvPr>
          <p:cNvCxnSpPr>
            <a:cxnSpLocks/>
          </p:cNvCxnSpPr>
          <p:nvPr/>
        </p:nvCxnSpPr>
        <p:spPr>
          <a:xfrm>
            <a:off x="6089318" y="4509281"/>
            <a:ext cx="2475362" cy="776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3212B-E46F-204D-8896-A1D92080CBC1}"/>
                  </a:ext>
                </a:extLst>
              </p:cNvPr>
              <p:cNvSpPr txBox="1"/>
              <p:nvPr/>
            </p:nvSpPr>
            <p:spPr>
              <a:xfrm rot="19583741">
                <a:off x="6859523" y="3377445"/>
                <a:ext cx="656526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3212B-E46F-204D-8896-A1D92080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3741">
                <a:off x="6859523" y="3377445"/>
                <a:ext cx="656526" cy="353302"/>
              </a:xfrm>
              <a:prstGeom prst="rect">
                <a:avLst/>
              </a:prstGeom>
              <a:blipFill>
                <a:blip r:embed="rId10"/>
                <a:stretch>
                  <a:fillRect l="-11667" r="-6667" b="-75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6D215D2B-3473-6B43-BB27-7120B311026A}"/>
                  </a:ext>
                </a:extLst>
              </p:cNvPr>
              <p:cNvSpPr/>
              <p:nvPr/>
            </p:nvSpPr>
            <p:spPr>
              <a:xfrm>
                <a:off x="4669634" y="1235938"/>
                <a:ext cx="141968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6D215D2B-3473-6B43-BB27-7120B3110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34" y="1235938"/>
                <a:ext cx="1419684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4E88FB-DC0B-BC4C-AC56-024AA78D6585}"/>
                  </a:ext>
                </a:extLst>
              </p:cNvPr>
              <p:cNvSpPr/>
              <p:nvPr/>
            </p:nvSpPr>
            <p:spPr>
              <a:xfrm>
                <a:off x="5899102" y="1213819"/>
                <a:ext cx="98610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4E88FB-DC0B-BC4C-AC56-024AA78D6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02" y="1213819"/>
                <a:ext cx="986104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ткрывающая квадратная скобка 51">
            <a:extLst>
              <a:ext uri="{FF2B5EF4-FFF2-40B4-BE49-F238E27FC236}">
                <a16:creationId xmlns:a16="http://schemas.microsoft.com/office/drawing/2014/main" id="{C889B42B-2D35-B649-8E5A-8B2B28973950}"/>
              </a:ext>
            </a:extLst>
          </p:cNvPr>
          <p:cNvSpPr/>
          <p:nvPr/>
        </p:nvSpPr>
        <p:spPr>
          <a:xfrm rot="16200000">
            <a:off x="2872392" y="1255112"/>
            <a:ext cx="206145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53" name="Открывающая квадратная скобка 52">
            <a:extLst>
              <a:ext uri="{FF2B5EF4-FFF2-40B4-BE49-F238E27FC236}">
                <a16:creationId xmlns:a16="http://schemas.microsoft.com/office/drawing/2014/main" id="{A4158322-81B5-B248-A2D1-75DACD104BC8}"/>
              </a:ext>
            </a:extLst>
          </p:cNvPr>
          <p:cNvSpPr/>
          <p:nvPr/>
        </p:nvSpPr>
        <p:spPr>
          <a:xfrm rot="16200000">
            <a:off x="5239605" y="1303219"/>
            <a:ext cx="206145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A0CE9E39-4BC3-464A-81CF-BD62CD3DEEC4}"/>
              </a:ext>
            </a:extLst>
          </p:cNvPr>
          <p:cNvCxnSpPr>
            <a:cxnSpLocks/>
          </p:cNvCxnSpPr>
          <p:nvPr/>
        </p:nvCxnSpPr>
        <p:spPr>
          <a:xfrm flipV="1">
            <a:off x="6049703" y="3088497"/>
            <a:ext cx="2172440" cy="1420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C227128-6734-E54F-A281-C559E78251EA}"/>
                  </a:ext>
                </a:extLst>
              </p:cNvPr>
              <p:cNvSpPr txBox="1"/>
              <p:nvPr/>
            </p:nvSpPr>
            <p:spPr>
              <a:xfrm>
                <a:off x="6860305" y="4548942"/>
                <a:ext cx="1089657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Z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C227128-6734-E54F-A281-C559E7825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05" y="4548942"/>
                <a:ext cx="1089657" cy="353302"/>
              </a:xfrm>
              <a:prstGeom prst="rect">
                <a:avLst/>
              </a:prstGeom>
              <a:blipFill>
                <a:blip r:embed="rId13"/>
                <a:stretch>
                  <a:fillRect l="-5814" t="-25000" r="-2326" b="-71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ткрывающая квадратная скобка 57">
            <a:extLst>
              <a:ext uri="{FF2B5EF4-FFF2-40B4-BE49-F238E27FC236}">
                <a16:creationId xmlns:a16="http://schemas.microsoft.com/office/drawing/2014/main" id="{0F3C89AD-0FFB-A342-8642-AA89F7856048}"/>
              </a:ext>
            </a:extLst>
          </p:cNvPr>
          <p:cNvSpPr/>
          <p:nvPr/>
        </p:nvSpPr>
        <p:spPr>
          <a:xfrm rot="16200000">
            <a:off x="3578882" y="2080066"/>
            <a:ext cx="206145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59" name="Открывающая квадратная скобка 58">
            <a:extLst>
              <a:ext uri="{FF2B5EF4-FFF2-40B4-BE49-F238E27FC236}">
                <a16:creationId xmlns:a16="http://schemas.microsoft.com/office/drawing/2014/main" id="{067BE83C-7009-D946-B8FA-B1A96A53B9AC}"/>
              </a:ext>
            </a:extLst>
          </p:cNvPr>
          <p:cNvSpPr/>
          <p:nvPr/>
        </p:nvSpPr>
        <p:spPr>
          <a:xfrm rot="16200000">
            <a:off x="5327939" y="2054468"/>
            <a:ext cx="103073" cy="979365"/>
          </a:xfrm>
          <a:prstGeom prst="leftBracke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092B9BA-12CC-8247-B489-48620F323B10}"/>
                  </a:ext>
                </a:extLst>
              </p:cNvPr>
              <p:cNvSpPr/>
              <p:nvPr/>
            </p:nvSpPr>
            <p:spPr>
              <a:xfrm>
                <a:off x="5900366" y="2035294"/>
                <a:ext cx="98610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092B9BA-12CC-8247-B489-48620F32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366" y="2035294"/>
                <a:ext cx="986104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87660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DE567F1F-D763-0A40-B1E4-5097A31B134E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F881A-F972-3043-9B0A-568470F0F3D2}"/>
              </a:ext>
            </a:extLst>
          </p:cNvPr>
          <p:cNvSpPr txBox="1"/>
          <p:nvPr/>
        </p:nvSpPr>
        <p:spPr>
          <a:xfrm>
            <a:off x="251520" y="1419622"/>
            <a:ext cx="86409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UZ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пределение 1. </a:t>
            </a:r>
          </a:p>
          <a:p>
            <a:pPr algn="just"/>
            <a:r>
              <a:rPr lang="ru-UZ" dirty="0">
                <a:latin typeface="Arial" panose="020B0604020202020204" pitchFamily="34" charset="0"/>
                <a:cs typeface="Arial" panose="020B0604020202020204" pitchFamily="34" charset="0"/>
              </a:rPr>
              <a:t>Если сумма двух векторов равна нулевому вектору, то каждый из этих векторов называется </a:t>
            </a:r>
            <a:r>
              <a:rPr lang="ru-UZ" b="1" dirty="0">
                <a:latin typeface="Arial" panose="020B0604020202020204" pitchFamily="34" charset="0"/>
                <a:cs typeface="Arial" panose="020B0604020202020204" pitchFamily="34" charset="0"/>
              </a:rPr>
              <a:t>противоположным другому</a:t>
            </a:r>
            <a:r>
              <a:rPr lang="ru-U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3071351-1399-B64D-AA87-429DECAADCDC}"/>
              </a:ext>
            </a:extLst>
          </p:cNvPr>
          <p:cNvCxnSpPr/>
          <p:nvPr/>
        </p:nvCxnSpPr>
        <p:spPr>
          <a:xfrm flipV="1">
            <a:off x="4283968" y="3507854"/>
            <a:ext cx="1296144" cy="1224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3A6C95B-A544-654A-8FE1-4B7E6F72F611}"/>
              </a:ext>
            </a:extLst>
          </p:cNvPr>
          <p:cNvCxnSpPr>
            <a:cxnSpLocks/>
          </p:cNvCxnSpPr>
          <p:nvPr/>
        </p:nvCxnSpPr>
        <p:spPr>
          <a:xfrm flipH="1">
            <a:off x="5220072" y="3693103"/>
            <a:ext cx="1080120" cy="1038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63499-E7BA-414E-81A0-8BC7B7067E58}"/>
                  </a:ext>
                </a:extLst>
              </p:cNvPr>
              <p:cNvSpPr txBox="1"/>
              <p:nvPr/>
            </p:nvSpPr>
            <p:spPr>
              <a:xfrm>
                <a:off x="4572000" y="3702229"/>
                <a:ext cx="29924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63499-E7BA-414E-81A0-8BC7B7067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02229"/>
                <a:ext cx="299249" cy="446276"/>
              </a:xfrm>
              <a:prstGeom prst="rect">
                <a:avLst/>
              </a:prstGeom>
              <a:blipFill>
                <a:blip r:embed="rId2"/>
                <a:stretch>
                  <a:fillRect l="-29167" t="-36111" r="-12500" b="-2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CBBD41-37DE-0F49-A2FA-408F758234BD}"/>
                  </a:ext>
                </a:extLst>
              </p:cNvPr>
              <p:cNvSpPr txBox="1"/>
              <p:nvPr/>
            </p:nvSpPr>
            <p:spPr>
              <a:xfrm>
                <a:off x="5468257" y="3772592"/>
                <a:ext cx="291875" cy="512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CBBD41-37DE-0F49-A2FA-408F75823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57" y="3772592"/>
                <a:ext cx="291875" cy="512320"/>
              </a:xfrm>
              <a:prstGeom prst="rect">
                <a:avLst/>
              </a:prstGeom>
              <a:blipFill>
                <a:blip r:embed="rId3"/>
                <a:stretch>
                  <a:fillRect l="-29167" r="-25000" b="-731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44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15598</TotalTime>
  <Words>542</Words>
  <Application>Microsoft Macintosh PowerPoint</Application>
  <PresentationFormat>Экран (16:9)</PresentationFormat>
  <Paragraphs>138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1314</cp:revision>
  <dcterms:created xsi:type="dcterms:W3CDTF">2020-04-09T07:32:19Z</dcterms:created>
  <dcterms:modified xsi:type="dcterms:W3CDTF">2021-01-06T20:10:42Z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