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1381" r:id="rId2"/>
    <p:sldId id="1537" r:id="rId3"/>
    <p:sldId id="1538" r:id="rId4"/>
    <p:sldId id="1539" r:id="rId5"/>
    <p:sldId id="1540" r:id="rId6"/>
    <p:sldId id="1541" r:id="rId7"/>
    <p:sldId id="1542" r:id="rId8"/>
    <p:sldId id="1543" r:id="rId9"/>
    <p:sldId id="1544" r:id="rId10"/>
    <p:sldId id="1546" r:id="rId11"/>
    <p:sldId id="1547" r:id="rId12"/>
    <p:sldId id="1536" r:id="rId13"/>
  </p:sldIdLst>
  <p:sldSz cx="9144000" cy="5143500" type="screen16x9"/>
  <p:notesSz cx="5765800" cy="3244850"/>
  <p:custDataLst>
    <p:tags r:id="rId1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7" autoAdjust="0"/>
    <p:restoredTop sz="94618" autoAdjust="0"/>
  </p:normalViewPr>
  <p:slideViewPr>
    <p:cSldViewPr>
      <p:cViewPr varScale="1">
        <p:scale>
          <a:sx n="116" d="100"/>
          <a:sy n="116" d="100"/>
        </p:scale>
        <p:origin x="184" y="69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6766" y="0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43610" y="2319476"/>
            <a:ext cx="5472606" cy="1992129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 marL="20131"/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ПОНЯТИЕ ВЕКТОРА. ДЛИНА И НАПРАВЛЕНИЕ ВЕКТОРА.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0507" y="2584807"/>
            <a:ext cx="435069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88224" y="361576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88224" y="361576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69144" y="480082"/>
            <a:ext cx="1948356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40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400" kern="0" spc="8" dirty="0">
                <a:solidFill>
                  <a:sysClr val="window" lastClr="FFFFFF"/>
                </a:solidFill>
              </a:rPr>
              <a:t>ГЕОМЕТРИЯ</a:t>
            </a:r>
            <a:endParaRPr lang="en-US" sz="5400" kern="0" spc="8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2F58BF18-57F6-FB46-954A-2BD5E67756C9}"/>
              </a:ext>
            </a:extLst>
          </p:cNvPr>
          <p:cNvSpPr/>
          <p:nvPr/>
        </p:nvSpPr>
        <p:spPr>
          <a:xfrm>
            <a:off x="538041" y="439895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483336B4-FCA8-BA4B-90B7-5E7E1445F698}"/>
              </a:ext>
            </a:extLst>
          </p:cNvPr>
          <p:cNvSpPr/>
          <p:nvPr/>
        </p:nvSpPr>
        <p:spPr>
          <a:xfrm>
            <a:off x="6777468" y="2242169"/>
            <a:ext cx="2017270" cy="2146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ВЕКТОРНЫЕ ВЕЛИЧИНЫ. ВЕКТОР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520" y="843557"/>
                <a:ext cx="8835601" cy="2052211"/>
              </a:xfrm>
              <a:prstGeom prst="rect">
                <a:avLst/>
              </a:prstGeom>
            </p:spPr>
            <p:txBody>
              <a:bodyPr lIns="81643" tIns="40822" rIns="81643" bIns="40822"/>
              <a:lstStyle/>
              <a:p>
                <a:pPr algn="just"/>
                <a:r>
                  <a:rPr lang="en-US" sz="2400" b="0" dirty="0"/>
                  <a:t>6.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– параллелограмм. Среди вектор укажите все пары векторов, которые: 1)коллинеарные; 2)</a:t>
                </a:r>
                <a:r>
                  <a:rPr lang="ru-RU" sz="2400" dirty="0" err="1"/>
                  <a:t>сонаправленые</a:t>
                </a:r>
                <a:r>
                  <a:rPr lang="ru-RU" sz="2400" dirty="0"/>
                  <a:t>; 3)противоположно направлены; 4)имеют одинаковые модули.</a:t>
                </a:r>
                <a:endParaRPr lang="en-US" sz="2400" dirty="0"/>
              </a:p>
              <a:p>
                <a:r>
                  <a:rPr lang="ru-RU" sz="3200" b="1" dirty="0"/>
                  <a:t> </a:t>
                </a:r>
                <a:endParaRPr lang="en-US" sz="3200" b="1" dirty="0"/>
              </a:p>
            </p:txBody>
          </p:sp>
        </mc:Choice>
        <mc:Fallback>
          <p:sp>
            <p:nvSpPr>
              <p:cNvPr id="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520" y="843557"/>
                <a:ext cx="8835601" cy="2052211"/>
              </a:xfrm>
              <a:prstGeom prst="rect">
                <a:avLst/>
              </a:prstGeom>
              <a:blipFill>
                <a:blip r:embed="rId2"/>
                <a:stretch>
                  <a:fillRect l="-1148" t="-3067" r="-11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02AE11-CA39-3143-BA9B-BA77463A7574}"/>
                  </a:ext>
                </a:extLst>
              </p:cNvPr>
              <p:cNvSpPr txBox="1"/>
              <p:nvPr/>
            </p:nvSpPr>
            <p:spPr>
              <a:xfrm>
                <a:off x="410605" y="2283718"/>
                <a:ext cx="4968552" cy="2918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i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UZ" b="1" i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ешение:</a:t>
                </a:r>
              </a:p>
              <a:p>
                <a:pPr marL="457200" indent="-457200">
                  <a:buAutoNum type="arabicParenR"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К</a:t>
                </a:r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оллинеарные векторы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и </m:t>
                      </m:r>
                      <m:acc>
                        <m:accPr>
                          <m:chr m:val="⃗"/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и 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  <m:r>
                        <a:rPr 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и 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acc>
                      <m:r>
                        <a:rPr 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и 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02AE11-CA39-3143-BA9B-BA77463A7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05" y="2283718"/>
                <a:ext cx="4968552" cy="2918299"/>
              </a:xfrm>
              <a:prstGeom prst="rect">
                <a:avLst/>
              </a:prstGeom>
              <a:blipFill>
                <a:blip r:embed="rId3"/>
                <a:stretch>
                  <a:fillRect l="-2806" t="-260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F6D1BC-DC02-C745-8A5A-A6595A85E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192" y="2283718"/>
            <a:ext cx="352692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685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ВЕКТОРНЫЕ ВЕЛИЧИНЫ. ВЕКТОР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endParaRPr lang="en-US" sz="3200" b="1" dirty="0"/>
          </a:p>
          <a:p>
            <a:r>
              <a:rPr lang="ru-RU" sz="3200" b="1" dirty="0"/>
              <a:t> </a:t>
            </a:r>
            <a:endParaRPr lang="en-US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6C194D-32C1-5C43-AB33-D0950F83E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229807"/>
            <a:ext cx="3404937" cy="22245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02AE11-CA39-3143-BA9B-BA77463A7574}"/>
                  </a:ext>
                </a:extLst>
              </p:cNvPr>
              <p:cNvSpPr txBox="1"/>
              <p:nvPr/>
            </p:nvSpPr>
            <p:spPr>
              <a:xfrm>
                <a:off x="251520" y="993795"/>
                <a:ext cx="5112568" cy="3265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Сонаправленые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векторы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и </m:t>
                      </m:r>
                      <m:acc>
                        <m:accPr>
                          <m:chr m:val="⃗"/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acc>
                      <m:r>
                        <a:rPr 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и 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Противоположные векторы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и 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acc>
                      <m:r>
                        <a:rPr 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и 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4)</a:t>
                </a:r>
                <a:r>
                  <a:rPr lang="ru-UZ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acc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 </m:t>
                    </m:r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имеют одинаковые модули</a:t>
                </a:r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02AE11-CA39-3143-BA9B-BA77463A7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93795"/>
                <a:ext cx="5112568" cy="3265253"/>
              </a:xfrm>
              <a:prstGeom prst="rect">
                <a:avLst/>
              </a:prstGeom>
              <a:blipFill>
                <a:blip r:embed="rId3"/>
                <a:stretch>
                  <a:fillRect l="-1733" t="-1550" r="-148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6790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7734"/>
            <a:ext cx="33788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письменно задачи №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5, 7.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Стр.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3527" y="843557"/>
                <a:ext cx="8560299" cy="3586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5. Чему равны коэффициенты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в уравнении прямой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−1=0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если известно, что она проходит через точки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</m:oMath>
                </a14:m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</a:t>
                </a:r>
                <a:r>
                  <a:rPr lang="ru-RU" sz="24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843557"/>
                <a:ext cx="8560299" cy="3586623"/>
              </a:xfrm>
              <a:prstGeom prst="rect">
                <a:avLst/>
              </a:prstGeom>
              <a:blipFill>
                <a:blip r:embed="rId2"/>
                <a:stretch>
                  <a:fillRect l="-1068" t="-1188" r="-1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A29A09-CC24-3A44-ABA2-9E87AAB70316}"/>
                  </a:ext>
                </a:extLst>
              </p:cNvPr>
              <p:cNvSpPr txBox="1"/>
              <p:nvPr/>
            </p:nvSpPr>
            <p:spPr>
              <a:xfrm>
                <a:off x="2051720" y="2801199"/>
                <a:ext cx="11130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∙(−2)</m:t>
                      </m:r>
                    </m:oMath>
                  </m:oMathPara>
                </a14:m>
                <a:endParaRPr lang="ru-UZ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A29A09-CC24-3A44-ABA2-9E87AAB70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801199"/>
                <a:ext cx="1113062" cy="369332"/>
              </a:xfrm>
              <a:prstGeom prst="rect">
                <a:avLst/>
              </a:prstGeom>
              <a:blipFill>
                <a:blip r:embed="rId3"/>
                <a:stretch>
                  <a:fillRect l="-9890" r="-9890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40BE74-E422-2348-A0AD-1CA49EDFC1A2}"/>
                  </a:ext>
                </a:extLst>
              </p:cNvPr>
              <p:cNvSpPr txBox="1"/>
              <p:nvPr/>
            </p:nvSpPr>
            <p:spPr>
              <a:xfrm>
                <a:off x="107504" y="3723878"/>
                <a:ext cx="360676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UZ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40BE74-E422-2348-A0AD-1CA49EDFC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23878"/>
                <a:ext cx="360676" cy="446276"/>
              </a:xfrm>
              <a:prstGeom prst="rect">
                <a:avLst/>
              </a:prstGeom>
              <a:blipFill>
                <a:blip r:embed="rId4"/>
                <a:stretch>
                  <a:fillRect l="-20690" r="-2069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1AF1CB8-523E-B042-9EB4-CA748BF15C82}"/>
              </a:ext>
            </a:extLst>
          </p:cNvPr>
          <p:cNvCxnSpPr/>
          <p:nvPr/>
        </p:nvCxnSpPr>
        <p:spPr>
          <a:xfrm>
            <a:off x="395536" y="4430180"/>
            <a:ext cx="230425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3445E6-E89D-ED43-8072-4496E083E562}"/>
                  </a:ext>
                </a:extLst>
              </p:cNvPr>
              <p:cNvSpPr txBox="1"/>
              <p:nvPr/>
            </p:nvSpPr>
            <p:spPr>
              <a:xfrm>
                <a:off x="683568" y="4467770"/>
                <a:ext cx="14392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3445E6-E89D-ED43-8072-4496E083E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67770"/>
                <a:ext cx="1439240" cy="369332"/>
              </a:xfrm>
              <a:prstGeom prst="rect">
                <a:avLst/>
              </a:prstGeom>
              <a:blipFill>
                <a:blip r:embed="rId5"/>
                <a:stretch>
                  <a:fillRect l="-870" r="-4348" b="-1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051F05-3791-5841-9046-AD11E46FF295}"/>
                  </a:ext>
                </a:extLst>
              </p:cNvPr>
              <p:cNvSpPr txBox="1"/>
              <p:nvPr/>
            </p:nvSpPr>
            <p:spPr>
              <a:xfrm>
                <a:off x="3886573" y="2616282"/>
                <a:ext cx="81246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051F05-3791-5841-9046-AD11E46FF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573" y="2616282"/>
                <a:ext cx="812467" cy="693844"/>
              </a:xfrm>
              <a:prstGeom prst="rect">
                <a:avLst/>
              </a:prstGeom>
              <a:blipFill>
                <a:blip r:embed="rId6"/>
                <a:stretch>
                  <a:fillRect l="-9231" r="-7692" b="-142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575AE4D-E14D-3E4A-A240-A86443998F52}"/>
                  </a:ext>
                </a:extLst>
              </p:cNvPr>
              <p:cNvSpPr/>
              <p:nvPr/>
            </p:nvSpPr>
            <p:spPr>
              <a:xfrm>
                <a:off x="3604301" y="3248690"/>
                <a:ext cx="17070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b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575AE4D-E14D-3E4A-A240-A86443998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301" y="3248690"/>
                <a:ext cx="170700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D34B220-9362-9047-8D55-B3FD9EABEFBB}"/>
                  </a:ext>
                </a:extLst>
              </p:cNvPr>
              <p:cNvSpPr/>
              <p:nvPr/>
            </p:nvSpPr>
            <p:spPr>
              <a:xfrm>
                <a:off x="3604301" y="3608602"/>
                <a:ext cx="2107179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D34B220-9362-9047-8D55-B3FD9EABE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301" y="3608602"/>
                <a:ext cx="2107179" cy="793679"/>
              </a:xfrm>
              <a:prstGeom prst="rect">
                <a:avLst/>
              </a:prstGeom>
              <a:blipFill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AFD804-9559-7544-AB7F-74AF44C0F2DC}"/>
                  </a:ext>
                </a:extLst>
              </p:cNvPr>
              <p:cNvSpPr txBox="1"/>
              <p:nvPr/>
            </p:nvSpPr>
            <p:spPr>
              <a:xfrm>
                <a:off x="6111238" y="4163440"/>
                <a:ext cx="2372829" cy="533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24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UZ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AFD804-9559-7544-AB7F-74AF44C0F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238" y="4163440"/>
                <a:ext cx="2372829" cy="533479"/>
              </a:xfrm>
              <a:prstGeom prst="rect">
                <a:avLst/>
              </a:prstGeom>
              <a:blipFill>
                <a:blip r:embed="rId9"/>
                <a:stretch>
                  <a:fillRect l="-7692" t="-3448" b="-18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885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3527" y="843557"/>
                <a:ext cx="8560299" cy="3841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6. </a:t>
                </a:r>
                <a:r>
                  <a:rPr lang="ru-RU" altLang="ru-RU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точки пересечения прямой с осями координат, заданной уравнением: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altLang="ru-RU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ru-RU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+4</m:t>
                      </m:r>
                      <m:r>
                        <a:rPr lang="en-US" altLang="ru-RU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=12</m:t>
                      </m:r>
                    </m:oMath>
                  </m:oMathPara>
                </a14:m>
                <a:endParaRPr lang="en-US" alt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</a:t>
                </a:r>
                <a:r>
                  <a:rPr lang="ru-RU" sz="24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4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altLang="ru-RU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+4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=12</m:t>
                      </m:r>
                    </m:oMath>
                  </m:oMathPara>
                </a14:m>
                <a:endParaRPr lang="en-US" altLang="ru-RU" sz="24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alt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(0;3)</m:t>
                      </m:r>
                    </m:oMath>
                  </m:oMathPara>
                </a14:m>
                <a:endParaRPr lang="en-US" alt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843557"/>
                <a:ext cx="8560299" cy="3841052"/>
              </a:xfrm>
              <a:prstGeom prst="rect">
                <a:avLst/>
              </a:prstGeom>
              <a:blipFill>
                <a:blip r:embed="rId2"/>
                <a:stretch>
                  <a:fillRect l="-1425" t="-2698" r="-2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AFD804-9559-7544-AB7F-74AF44C0F2DC}"/>
                  </a:ext>
                </a:extLst>
              </p:cNvPr>
              <p:cNvSpPr txBox="1"/>
              <p:nvPr/>
            </p:nvSpPr>
            <p:spPr>
              <a:xfrm>
                <a:off x="5789035" y="4163440"/>
                <a:ext cx="2709588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</a:t>
                </a:r>
                <a:r>
                  <a:rPr 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alt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alt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d>
                    <m:r>
                      <a:rPr lang="en-US" altLang="ru-RU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alt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alt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alt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ru-RU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b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4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AFD804-9559-7544-AB7F-74AF44C0F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035" y="4163440"/>
                <a:ext cx="2709588" cy="1107996"/>
              </a:xfrm>
              <a:prstGeom prst="rect">
                <a:avLst/>
              </a:prstGeom>
              <a:blipFill>
                <a:blip r:embed="rId3"/>
                <a:stretch>
                  <a:fillRect l="-6982" t="-8242" r="-4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31E0C9-93C8-7E44-9B40-D11C4D961B2C}"/>
                  </a:ext>
                </a:extLst>
              </p:cNvPr>
              <p:cNvSpPr txBox="1"/>
              <p:nvPr/>
            </p:nvSpPr>
            <p:spPr>
              <a:xfrm>
                <a:off x="3419872" y="2764083"/>
                <a:ext cx="1686039" cy="1923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+0=12</m:t>
                      </m:r>
                    </m:oMath>
                  </m:oMathPara>
                </a14:m>
                <a:endParaRPr lang="en-US" altLang="ru-RU" sz="24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</m:t>
                      </m:r>
                    </m:oMath>
                  </m:oMathPara>
                </a14:m>
                <a:endParaRPr lang="en-US" alt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alt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31E0C9-93C8-7E44-9B40-D11C4D961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764083"/>
                <a:ext cx="1686039" cy="1923604"/>
              </a:xfrm>
              <a:prstGeom prst="rect">
                <a:avLst/>
              </a:prstGeom>
              <a:blipFill>
                <a:blip r:embed="rId4"/>
                <a:stretch>
                  <a:fillRect l="-8209" r="-7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7664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ВЕКТОРНЫЕ ВЕЛИЧИНЫ. ВЕКТОР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9171" y="1252955"/>
            <a:ext cx="83592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Определение 1.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Величины, которые полностью определяются своим числовым значением, называются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скалярными величинами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или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скалярами.</a:t>
            </a:r>
          </a:p>
          <a:p>
            <a:pPr algn="just"/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Определение 2.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Величины, которые характеризуются не только числовым значением, но и направлением, называются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векторными величинами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или короче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векторами.</a:t>
            </a:r>
          </a:p>
        </p:txBody>
      </p:sp>
    </p:spTree>
    <p:extLst>
      <p:ext uri="{BB962C8B-B14F-4D97-AF65-F5344CB8AC3E}">
        <p14:creationId xmlns:p14="http://schemas.microsoft.com/office/powerpoint/2010/main" val="26639764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ВЕКТОРНЫЕ ВЕЛИЧИНЫ. ВЕКТОР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850" y="1059582"/>
            <a:ext cx="8560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Числовое значение вектора изобразим в виде отрезка. Известно, что у любого отрезка два конца.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Один конец отрезка называем началом, а другой – концом вектора.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Рисуют направленные отрезки всегда со стрелкой на конце. 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FE69064-8405-1547-A798-067E0D2BFA27}"/>
              </a:ext>
            </a:extLst>
          </p:cNvPr>
          <p:cNvCxnSpPr/>
          <p:nvPr/>
        </p:nvCxnSpPr>
        <p:spPr>
          <a:xfrm flipV="1">
            <a:off x="5580112" y="3507854"/>
            <a:ext cx="1512168" cy="792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E446B9-A80D-B04A-B753-A47CE04FBBF0}"/>
                  </a:ext>
                </a:extLst>
              </p:cNvPr>
              <p:cNvSpPr txBox="1"/>
              <p:nvPr/>
            </p:nvSpPr>
            <p:spPr>
              <a:xfrm>
                <a:off x="6036947" y="3457622"/>
                <a:ext cx="29924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E446B9-A80D-B04A-B753-A47CE04FB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947" y="3457622"/>
                <a:ext cx="299249" cy="446276"/>
              </a:xfrm>
              <a:prstGeom prst="rect">
                <a:avLst/>
              </a:prstGeom>
              <a:blipFill>
                <a:blip r:embed="rId2"/>
                <a:stretch>
                  <a:fillRect l="-29167" t="-36111" r="-16667" b="-2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346156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ВЕКТОРНЫЕ ВЕЛИЧИНЫ. ВЕКТОР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91850" y="1079886"/>
                <a:ext cx="8560299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Определение 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Вектором называется направленный отрезок, т.е. отрезок, у которого указаны его начало конец.</a:t>
                </a: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Вектор с началом в точке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концом в точке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обозначается так:  </a:t>
                </a:r>
                <a:r>
                  <a:rPr lang="ru-RU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изображается в виде стрелки, с началом в точке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концом в точке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Векторы обозначаются также и одной строчной латинской буквой со стрелкой на ней.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50" y="1079886"/>
                <a:ext cx="8560299" cy="3046988"/>
              </a:xfrm>
              <a:prstGeom prst="rect">
                <a:avLst/>
              </a:prstGeom>
              <a:blipFill>
                <a:blip r:embed="rId2"/>
                <a:stretch>
                  <a:fillRect l="-1140" t="-1400" r="-1068" b="-3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0BE2EAF1-4A18-7540-B7A8-178178E19A9F}"/>
              </a:ext>
            </a:extLst>
          </p:cNvPr>
          <p:cNvCxnSpPr/>
          <p:nvPr/>
        </p:nvCxnSpPr>
        <p:spPr>
          <a:xfrm flipV="1">
            <a:off x="5652120" y="4299942"/>
            <a:ext cx="2232248" cy="216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14C0FB-DFCA-504C-8D3E-DE627939D4B3}"/>
                  </a:ext>
                </a:extLst>
              </p:cNvPr>
              <p:cNvSpPr txBox="1"/>
              <p:nvPr/>
            </p:nvSpPr>
            <p:spPr>
              <a:xfrm>
                <a:off x="5314612" y="4090264"/>
                <a:ext cx="3226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14C0FB-DFCA-504C-8D3E-DE627939D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612" y="4090264"/>
                <a:ext cx="322652" cy="446276"/>
              </a:xfrm>
              <a:prstGeom prst="rect">
                <a:avLst/>
              </a:prstGeom>
              <a:blipFill>
                <a:blip r:embed="rId3"/>
                <a:stretch>
                  <a:fillRect l="-25926" r="-22222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B6CF51-F29E-5443-9191-3818A140B88B}"/>
                  </a:ext>
                </a:extLst>
              </p:cNvPr>
              <p:cNvSpPr txBox="1"/>
              <p:nvPr/>
            </p:nvSpPr>
            <p:spPr>
              <a:xfrm>
                <a:off x="7715860" y="3840476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B6CF51-F29E-5443-9191-3818A140B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860" y="3840476"/>
                <a:ext cx="337015" cy="446276"/>
              </a:xfrm>
              <a:prstGeom prst="rect">
                <a:avLst/>
              </a:prstGeom>
              <a:blipFill>
                <a:blip r:embed="rId4"/>
                <a:stretch>
                  <a:fillRect l="-25000" r="-1785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35AE5E-4315-6548-A4F8-78D792C49323}"/>
                  </a:ext>
                </a:extLst>
              </p:cNvPr>
              <p:cNvSpPr txBox="1"/>
              <p:nvPr/>
            </p:nvSpPr>
            <p:spPr>
              <a:xfrm>
                <a:off x="6556908" y="3959226"/>
                <a:ext cx="29924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35AE5E-4315-6548-A4F8-78D792C49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908" y="3959226"/>
                <a:ext cx="299249" cy="446276"/>
              </a:xfrm>
              <a:prstGeom prst="rect">
                <a:avLst/>
              </a:prstGeom>
              <a:blipFill>
                <a:blip r:embed="rId5"/>
                <a:stretch>
                  <a:fillRect l="-25000" t="-35135" r="-12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03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ВЕКТОРНЫЕ ВЕЛИЧИНЫ. ВЕКТОР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91850" y="1079886"/>
                <a:ext cx="8560299" cy="4155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AutoNum type="arabicParenR"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Направление вектора определяется указанием его начала и конца. При этом начало вектора указывают на первом месте.</a:t>
                </a:r>
              </a:p>
              <a:p>
                <a:pPr marL="457200" indent="-457200" algn="just">
                  <a:buAutoNum type="arabicParenR"/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Вектор, начало и конец которого совпадают, называются нулевым вектором. Запись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означает, что точки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UZ" sz="2400" dirty="0"/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совпадают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just"/>
                <a:endParaRPr lang="ru-UZ" sz="2400" dirty="0"/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50" y="1079886"/>
                <a:ext cx="8560299" cy="4155753"/>
              </a:xfrm>
              <a:prstGeom prst="rect">
                <a:avLst/>
              </a:prstGeom>
              <a:blipFill>
                <a:blip r:embed="rId2"/>
                <a:stretch>
                  <a:fillRect l="-1140" t="-1026" r="-1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0BE2EAF1-4A18-7540-B7A8-178178E19A9F}"/>
              </a:ext>
            </a:extLst>
          </p:cNvPr>
          <p:cNvCxnSpPr/>
          <p:nvPr/>
        </p:nvCxnSpPr>
        <p:spPr>
          <a:xfrm flipV="1">
            <a:off x="2167820" y="2694192"/>
            <a:ext cx="2232248" cy="216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14C0FB-DFCA-504C-8D3E-DE627939D4B3}"/>
                  </a:ext>
                </a:extLst>
              </p:cNvPr>
              <p:cNvSpPr txBox="1"/>
              <p:nvPr/>
            </p:nvSpPr>
            <p:spPr>
              <a:xfrm>
                <a:off x="1958729" y="2420898"/>
                <a:ext cx="3226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14C0FB-DFCA-504C-8D3E-DE627939D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729" y="2420898"/>
                <a:ext cx="322652" cy="446276"/>
              </a:xfrm>
              <a:prstGeom prst="rect">
                <a:avLst/>
              </a:prstGeom>
              <a:blipFill>
                <a:blip r:embed="rId3"/>
                <a:stretch>
                  <a:fillRect l="-26923" r="-26923" b="-8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B6CF51-F29E-5443-9191-3818A140B88B}"/>
                  </a:ext>
                </a:extLst>
              </p:cNvPr>
              <p:cNvSpPr txBox="1"/>
              <p:nvPr/>
            </p:nvSpPr>
            <p:spPr>
              <a:xfrm>
                <a:off x="4220105" y="2197760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B6CF51-F29E-5443-9191-3818A140B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105" y="2197760"/>
                <a:ext cx="337015" cy="446276"/>
              </a:xfrm>
              <a:prstGeom prst="rect">
                <a:avLst/>
              </a:prstGeom>
              <a:blipFill>
                <a:blip r:embed="rId4"/>
                <a:stretch>
                  <a:fillRect l="-25000" r="-17857" b="-2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A35AE5E-4315-6548-A4F8-78D792C49323}"/>
              </a:ext>
            </a:extLst>
          </p:cNvPr>
          <p:cNvSpPr txBox="1"/>
          <p:nvPr/>
        </p:nvSpPr>
        <p:spPr>
          <a:xfrm>
            <a:off x="1396615" y="2937289"/>
            <a:ext cx="15424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UZ" sz="1600" i="1" dirty="0">
                <a:latin typeface="Arial" panose="020B0604020202020204" pitchFamily="34" charset="0"/>
                <a:cs typeface="Arial" panose="020B0604020202020204" pitchFamily="34" charset="0"/>
              </a:rPr>
              <a:t>ачало вектора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A82C49-CB4B-504E-8C56-8A1CA744F33E}"/>
              </a:ext>
            </a:extLst>
          </p:cNvPr>
          <p:cNvSpPr txBox="1"/>
          <p:nvPr/>
        </p:nvSpPr>
        <p:spPr>
          <a:xfrm>
            <a:off x="4241801" y="2714151"/>
            <a:ext cx="143661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конец</a:t>
            </a:r>
            <a:r>
              <a:rPr lang="ru-UZ" sz="1600" i="1" dirty="0">
                <a:latin typeface="Arial" panose="020B0604020202020204" pitchFamily="34" charset="0"/>
                <a:cs typeface="Arial" panose="020B0604020202020204" pitchFamily="34" charset="0"/>
              </a:rPr>
              <a:t> вектора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4101693-A254-904A-BFAB-930418427E9B}"/>
              </a:ext>
            </a:extLst>
          </p:cNvPr>
          <p:cNvSpPr/>
          <p:nvPr/>
        </p:nvSpPr>
        <p:spPr>
          <a:xfrm>
            <a:off x="6156176" y="4587974"/>
            <a:ext cx="72008" cy="7200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00C99D-70ED-954C-8749-C9E2F4868D33}"/>
                  </a:ext>
                </a:extLst>
              </p:cNvPr>
              <p:cNvSpPr txBox="1"/>
              <p:nvPr/>
            </p:nvSpPr>
            <p:spPr>
              <a:xfrm>
                <a:off x="5876710" y="4596161"/>
                <a:ext cx="3226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00C99D-70ED-954C-8749-C9E2F4868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710" y="4596161"/>
                <a:ext cx="322652" cy="446276"/>
              </a:xfrm>
              <a:prstGeom prst="rect">
                <a:avLst/>
              </a:prstGeom>
              <a:blipFill>
                <a:blip r:embed="rId5"/>
                <a:stretch>
                  <a:fillRect l="-22222" r="-22222" b="-8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E57C99-0747-7543-88A2-ED4748B9AF97}"/>
                  </a:ext>
                </a:extLst>
              </p:cNvPr>
              <p:cNvSpPr txBox="1"/>
              <p:nvPr/>
            </p:nvSpPr>
            <p:spPr>
              <a:xfrm>
                <a:off x="6156176" y="4136694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E57C99-0747-7543-88A2-ED4748B9A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136694"/>
                <a:ext cx="337015" cy="446276"/>
              </a:xfrm>
              <a:prstGeom prst="rect">
                <a:avLst/>
              </a:prstGeom>
              <a:blipFill>
                <a:blip r:embed="rId6"/>
                <a:stretch>
                  <a:fillRect l="-21429" r="-1785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2165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2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ВЕКТОРНЫЕ ВЕЛИЧИНЫ. ВЕКТОР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91850" y="1079886"/>
                <a:ext cx="8560299" cy="378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AutoNum type="arabicParenR"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Абсолютной величиной или модулем вектора называется длина отрезка, изображающего вектор</a:t>
                </a:r>
              </a:p>
              <a:p>
                <a:pPr marL="457200" indent="-457200" algn="just">
                  <a:buAutoNum type="arabicParenR"/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Длина (модуля) вектора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обозначается так: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UZ" sz="2400" dirty="0"/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50" y="1079886"/>
                <a:ext cx="8560299" cy="3786421"/>
              </a:xfrm>
              <a:prstGeom prst="rect">
                <a:avLst/>
              </a:prstGeom>
              <a:blipFill>
                <a:blip r:embed="rId2"/>
                <a:stretch>
                  <a:fillRect l="-1187" t="-1000" r="-118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0BE2EAF1-4A18-7540-B7A8-178178E19A9F}"/>
              </a:ext>
            </a:extLst>
          </p:cNvPr>
          <p:cNvCxnSpPr>
            <a:cxnSpLocks/>
          </p:cNvCxnSpPr>
          <p:nvPr/>
        </p:nvCxnSpPr>
        <p:spPr>
          <a:xfrm>
            <a:off x="1835696" y="3266801"/>
            <a:ext cx="23042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14C0FB-DFCA-504C-8D3E-DE627939D4B3}"/>
                  </a:ext>
                </a:extLst>
              </p:cNvPr>
              <p:cNvSpPr txBox="1"/>
              <p:nvPr/>
            </p:nvSpPr>
            <p:spPr>
              <a:xfrm>
                <a:off x="1505907" y="3324409"/>
                <a:ext cx="3226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14C0FB-DFCA-504C-8D3E-DE627939D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07" y="3324409"/>
                <a:ext cx="322652" cy="446276"/>
              </a:xfrm>
              <a:prstGeom prst="rect">
                <a:avLst/>
              </a:prstGeom>
              <a:blipFill>
                <a:blip r:embed="rId3"/>
                <a:stretch>
                  <a:fillRect l="-26923" r="-26923" b="-540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B6CF51-F29E-5443-9191-3818A140B88B}"/>
                  </a:ext>
                </a:extLst>
              </p:cNvPr>
              <p:cNvSpPr txBox="1"/>
              <p:nvPr/>
            </p:nvSpPr>
            <p:spPr>
              <a:xfrm>
                <a:off x="3971444" y="3324409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B6CF51-F29E-5443-9191-3818A140B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444" y="3324409"/>
                <a:ext cx="337015" cy="446276"/>
              </a:xfrm>
              <a:prstGeom prst="rect">
                <a:avLst/>
              </a:prstGeom>
              <a:blipFill>
                <a:blip r:embed="rId4"/>
                <a:stretch>
                  <a:fillRect l="-21429" r="-17857"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B9FB3A8-1E74-C049-B290-99F41533A2FB}"/>
                  </a:ext>
                </a:extLst>
              </p:cNvPr>
              <p:cNvSpPr/>
              <p:nvPr/>
            </p:nvSpPr>
            <p:spPr>
              <a:xfrm>
                <a:off x="2555616" y="3715168"/>
                <a:ext cx="7765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B9FB3A8-1E74-C049-B290-99F41533A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616" y="3715168"/>
                <a:ext cx="776558" cy="584775"/>
              </a:xfrm>
              <a:prstGeom prst="rect">
                <a:avLst/>
              </a:prstGeom>
              <a:blipFill>
                <a:blip r:embed="rId5"/>
                <a:stretch>
                  <a:fillRect t="-2553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E5FDD8ED-04B2-8043-A79F-8585F21CC2DF}"/>
                  </a:ext>
                </a:extLst>
              </p:cNvPr>
              <p:cNvSpPr/>
              <p:nvPr/>
            </p:nvSpPr>
            <p:spPr>
              <a:xfrm>
                <a:off x="2773760" y="2736067"/>
                <a:ext cx="5377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E5FDD8ED-04B2-8043-A79F-8585F21CC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760" y="2736067"/>
                <a:ext cx="537711" cy="584775"/>
              </a:xfrm>
              <a:prstGeom prst="rect">
                <a:avLst/>
              </a:prstGeom>
              <a:blipFill>
                <a:blip r:embed="rId6"/>
                <a:stretch>
                  <a:fillRect l="-9302" t="-2340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3A801D1-411D-7A4B-A228-4B2EE8BFF437}"/>
              </a:ext>
            </a:extLst>
          </p:cNvPr>
          <p:cNvCxnSpPr/>
          <p:nvPr/>
        </p:nvCxnSpPr>
        <p:spPr>
          <a:xfrm>
            <a:off x="1828559" y="4299943"/>
            <a:ext cx="23113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046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ВЕКТОРНЫЕ ВЕЛИЧИНЫ. ВЕКТОР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endParaRPr lang="en-US" sz="3200" b="1" dirty="0"/>
          </a:p>
          <a:p>
            <a:r>
              <a:rPr lang="ru-RU" sz="3200" b="1" dirty="0"/>
              <a:t> 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89170" y="1126053"/>
                <a:ext cx="8560299" cy="2531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Определение 5.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Два вектора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и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называются </a:t>
                </a:r>
                <a:r>
                  <a:rPr lang="ru-RU" sz="2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равными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если они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сонаправлены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их длины равны. </a:t>
                </a: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равны, если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↑↑</m:t>
                    </m:r>
                  </m:oMath>
                </a14:m>
                <a:r>
                  <a:rPr lang="ru-RU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Равенство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обозначается так: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endParaRPr lang="ru-RU" sz="24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70" y="1126053"/>
                <a:ext cx="8560299" cy="2531270"/>
              </a:xfrm>
              <a:prstGeom prst="rect">
                <a:avLst/>
              </a:prstGeom>
              <a:blipFill>
                <a:blip r:embed="rId2"/>
                <a:stretch>
                  <a:fillRect l="-1140" r="-1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3294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15434</TotalTime>
  <Words>568</Words>
  <Application>Microsoft Macintosh PowerPoint</Application>
  <PresentationFormat>Экран (16:9)</PresentationFormat>
  <Paragraphs>111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1302</cp:revision>
  <dcterms:created xsi:type="dcterms:W3CDTF">2020-04-09T07:32:19Z</dcterms:created>
  <dcterms:modified xsi:type="dcterms:W3CDTF">2021-01-05T06:53:18Z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