
<file path=[Content_Types].xml><?xml version="1.0" encoding="utf-8"?>
<Types xmlns="http://schemas.openxmlformats.org/package/2006/content-types">
  <Default Extension="emf" ContentType="image/x-emf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1381" r:id="rId2"/>
    <p:sldId id="1537" r:id="rId3"/>
    <p:sldId id="1538" r:id="rId4"/>
    <p:sldId id="1539" r:id="rId5"/>
    <p:sldId id="1540" r:id="rId6"/>
    <p:sldId id="1541" r:id="rId7"/>
    <p:sldId id="1542" r:id="rId8"/>
    <p:sldId id="1543" r:id="rId9"/>
    <p:sldId id="1544" r:id="rId10"/>
    <p:sldId id="1546" r:id="rId11"/>
    <p:sldId id="1547" r:id="rId12"/>
    <p:sldId id="1536" r:id="rId13"/>
  </p:sldIdLst>
  <p:sldSz cx="9144000" cy="5143500" type="screen16x9"/>
  <p:notesSz cx="5765800" cy="3244850"/>
  <p:custDataLst>
    <p:tags r:id="rId15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57" autoAdjust="0"/>
    <p:restoredTop sz="94618" autoAdjust="0"/>
  </p:normalViewPr>
  <p:slideViewPr>
    <p:cSldViewPr>
      <p:cViewPr varScale="1">
        <p:scale>
          <a:sx n="116" d="100"/>
          <a:sy n="116" d="100"/>
        </p:scale>
        <p:origin x="184" y="696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6766" y="0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43610" y="2319476"/>
            <a:ext cx="5472606" cy="1992129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3200" b="1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</a:p>
          <a:p>
            <a:pPr marL="20131"/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ПОНЯТИЕ ВЕКТОРА. ДЛИНА И НАПРАВЛЕНИЕ ВЕКТОРА.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0507" y="2584807"/>
            <a:ext cx="435069" cy="15343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588224" y="361576"/>
            <a:ext cx="1804339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588224" y="361576"/>
            <a:ext cx="1804339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669144" y="480082"/>
            <a:ext cx="1948356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8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40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400" kern="0" spc="8" dirty="0">
                <a:solidFill>
                  <a:sysClr val="window" lastClr="FFFFFF"/>
                </a:solidFill>
              </a:rPr>
              <a:t>ГЕОМЕТРИЯ</a:t>
            </a:r>
            <a:endParaRPr lang="en-US" sz="5400" kern="0" spc="8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id="{2F58BF18-57F6-FB46-954A-2BD5E67756C9}"/>
              </a:ext>
            </a:extLst>
          </p:cNvPr>
          <p:cNvSpPr/>
          <p:nvPr/>
        </p:nvSpPr>
        <p:spPr>
          <a:xfrm>
            <a:off x="538041" y="439895"/>
            <a:ext cx="699000" cy="73875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483336B4-FCA8-BA4B-90B7-5E7E1445F698}"/>
              </a:ext>
            </a:extLst>
          </p:cNvPr>
          <p:cNvSpPr/>
          <p:nvPr/>
        </p:nvSpPr>
        <p:spPr>
          <a:xfrm>
            <a:off x="6777468" y="2242169"/>
            <a:ext cx="2017270" cy="214674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38"/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ВЕКТОРНЫЕ ВЕЛИЧИНЫ. ВЕКТОР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Объект 2"/>
              <p:cNvSpPr>
                <a:spLocks noGrp="1"/>
              </p:cNvSpPr>
              <p:nvPr>
                <p:ph idx="4294967295"/>
              </p:nvPr>
            </p:nvSpPr>
            <p:spPr>
              <a:xfrm>
                <a:off x="251520" y="843557"/>
                <a:ext cx="8835601" cy="2052211"/>
              </a:xfrm>
              <a:prstGeom prst="rect">
                <a:avLst/>
              </a:prstGeom>
            </p:spPr>
            <p:txBody>
              <a:bodyPr lIns="81643" tIns="40822" rIns="81643" bIns="40822"/>
              <a:lstStyle/>
              <a:p>
                <a:pPr algn="just"/>
                <a:r>
                  <a:rPr lang="en-US" sz="2400" b="0" dirty="0"/>
                  <a:t>6.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US" sz="2400" dirty="0"/>
                  <a:t> </a:t>
                </a:r>
                <a:r>
                  <a:rPr lang="ru-RU" sz="2400" dirty="0"/>
                  <a:t>– параллелограмм. Среди вектор укажите все пары векторов, которые: 1)коллинеарные; 2)</a:t>
                </a:r>
                <a:r>
                  <a:rPr lang="ru-RU" sz="2400" dirty="0" err="1"/>
                  <a:t>сонаправленые</a:t>
                </a:r>
                <a:r>
                  <a:rPr lang="ru-RU" sz="2400" dirty="0"/>
                  <a:t>; 3)противоположно направлены; 4)имеют одинаковые модули.</a:t>
                </a:r>
                <a:endParaRPr lang="en-US" sz="2400" dirty="0"/>
              </a:p>
              <a:p>
                <a:r>
                  <a:rPr lang="ru-RU" sz="3200" b="1" dirty="0"/>
                  <a:t> </a:t>
                </a:r>
                <a:endParaRPr lang="en-US" sz="3200" b="1" dirty="0"/>
              </a:p>
            </p:txBody>
          </p:sp>
        </mc:Choice>
        <mc:Fallback>
          <p:sp>
            <p:nvSpPr>
              <p:cNvPr id="7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251520" y="843557"/>
                <a:ext cx="8835601" cy="2052211"/>
              </a:xfrm>
              <a:prstGeom prst="rect">
                <a:avLst/>
              </a:prstGeom>
              <a:blipFill>
                <a:blip r:embed="rId2"/>
                <a:stretch>
                  <a:fillRect l="-1148" t="-3067" r="-114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D02AE11-CA39-3143-BA9B-BA77463A7574}"/>
                  </a:ext>
                </a:extLst>
              </p:cNvPr>
              <p:cNvSpPr txBox="1"/>
              <p:nvPr/>
            </p:nvSpPr>
            <p:spPr>
              <a:xfrm>
                <a:off x="410605" y="2283718"/>
                <a:ext cx="4968552" cy="29182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i="1" dirty="0">
                    <a:solidFill>
                      <a:schemeClr val="accent3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</a:t>
                </a:r>
                <a:r>
                  <a:rPr lang="ru-UZ" b="1" i="1" dirty="0">
                    <a:solidFill>
                      <a:schemeClr val="accent3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ешение:</a:t>
                </a:r>
              </a:p>
              <a:p>
                <a:pPr marL="457200" indent="-457200">
                  <a:buAutoNum type="arabicParenR"/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К</a:t>
                </a:r>
                <a:r>
                  <a:rPr 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оллинеарные векторы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UZ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</m:acc>
                      <m:r>
                        <a:rPr 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и </m:t>
                      </m:r>
                      <m:acc>
                        <m:accPr>
                          <m:chr m:val="⃗"/>
                          <m:ctrlP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</m:acc>
                      <m:r>
                        <a:rPr 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и </m:t>
                      </m:r>
                      <m:acc>
                        <m:accPr>
                          <m:chr m:val="⃗"/>
                          <m:ctrlPr>
                            <a:rPr lang="ru-RU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e>
                      </m:acc>
                    </m:oMath>
                  </m:oMathPara>
                </a14:m>
                <a:endParaRPr 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𝑏</m:t>
                          </m:r>
                        </m:e>
                      </m:acc>
                      <m:r>
                        <a:rPr 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и </m:t>
                      </m:r>
                      <m:acc>
                        <m:accPr>
                          <m:chr m:val="⃗"/>
                          <m:ctrlPr>
                            <a:rPr lang="ru-RU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e>
                      </m:acc>
                    </m:oMath>
                  </m:oMathPara>
                </a14:m>
                <a:endParaRPr 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</m:t>
                          </m:r>
                        </m:e>
                      </m:acc>
                      <m:r>
                        <a:rPr 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и </m:t>
                      </m:r>
                      <m:acc>
                        <m:accPr>
                          <m:chr m:val="⃗"/>
                          <m:ctrlPr>
                            <a:rPr lang="ru-RU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𝑒</m:t>
                          </m:r>
                        </m:e>
                      </m:acc>
                    </m:oMath>
                  </m:oMathPara>
                </a14:m>
                <a:endParaRPr 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>
                  <a:buAutoNum type="arabicParenR"/>
                </a:pPr>
                <a:endParaRPr 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D02AE11-CA39-3143-BA9B-BA77463A75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605" y="2283718"/>
                <a:ext cx="4968552" cy="2918299"/>
              </a:xfrm>
              <a:prstGeom prst="rect">
                <a:avLst/>
              </a:prstGeom>
              <a:blipFill>
                <a:blip r:embed="rId3"/>
                <a:stretch>
                  <a:fillRect l="-2806" t="-260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1F6D1BC-DC02-C745-8A5A-A6595A85E7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4192" y="2283718"/>
            <a:ext cx="3526922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96856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ВЕКТОРНЫЕ ВЕЛИЧИНЫ. ВЕКТОР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endParaRPr lang="en-US" sz="3200" b="1" dirty="0"/>
          </a:p>
          <a:p>
            <a:r>
              <a:rPr lang="ru-RU" sz="3200" b="1" dirty="0"/>
              <a:t> </a:t>
            </a:r>
            <a:endParaRPr lang="en-US" sz="32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A6C194D-32C1-5C43-AB33-D0950F83E7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4088" y="2229807"/>
            <a:ext cx="3404937" cy="222455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D02AE11-CA39-3143-BA9B-BA77463A7574}"/>
                  </a:ext>
                </a:extLst>
              </p:cNvPr>
              <p:cNvSpPr txBox="1"/>
              <p:nvPr/>
            </p:nvSpPr>
            <p:spPr>
              <a:xfrm>
                <a:off x="251520" y="993795"/>
                <a:ext cx="5112568" cy="32652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Сонаправленые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векторы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UZ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</m:acc>
                      <m:r>
                        <a:rPr 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и </m:t>
                      </m:r>
                      <m:acc>
                        <m:accPr>
                          <m:chr m:val="⃗"/>
                          <m:ctrlP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e>
                      </m:acc>
                    </m:oMath>
                  </m:oMathPara>
                </a14:m>
                <a:endParaRPr 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</m:t>
                          </m:r>
                        </m:e>
                      </m:acc>
                      <m:r>
                        <a:rPr 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и </m:t>
                      </m:r>
                      <m:acc>
                        <m:accPr>
                          <m:chr m:val="⃗"/>
                          <m:ctrlPr>
                            <a:rPr lang="ru-RU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𝑒</m:t>
                          </m:r>
                        </m:e>
                      </m:acc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Противоположные векторы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</m:acc>
                      <m:r>
                        <a:rPr 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и </m:t>
                      </m:r>
                      <m:acc>
                        <m:accPr>
                          <m:chr m:val="⃗"/>
                          <m:ctrlPr>
                            <a:rPr lang="ru-RU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e>
                      </m:acc>
                      <m:r>
                        <a:rPr 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и </m:t>
                      </m:r>
                      <m:acc>
                        <m:accPr>
                          <m:chr m:val="⃗"/>
                          <m:ctrlPr>
                            <a:rPr lang="ru-RU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</m:t>
                          </m:r>
                        </m:e>
                      </m:acc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4)</a:t>
                </a:r>
                <a:r>
                  <a:rPr lang="ru-UZ" sz="2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e>
                    </m:acc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и </m:t>
                    </m:r>
                    <m:acc>
                      <m:accPr>
                        <m:chr m:val="⃗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e>
                    </m:acc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имеют одинаковые модули</a:t>
                </a:r>
                <a:endParaRPr 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>
                  <a:buAutoNum type="arabicParenR"/>
                </a:pPr>
                <a:endParaRPr 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D02AE11-CA39-3143-BA9B-BA77463A75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993795"/>
                <a:ext cx="5112568" cy="3265253"/>
              </a:xfrm>
              <a:prstGeom prst="rect">
                <a:avLst/>
              </a:prstGeom>
              <a:blipFill>
                <a:blip r:embed="rId3"/>
                <a:stretch>
                  <a:fillRect l="-1733" t="-1550" r="-148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367909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427734"/>
            <a:ext cx="3378837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320" y="915566"/>
            <a:ext cx="87951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Решить письменно задачи №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5, 7.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Стр.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</a:t>
            </a:r>
          </a:p>
        </p:txBody>
      </p:sp>
    </p:spTree>
    <p:extLst>
      <p:ext uri="{BB962C8B-B14F-4D97-AF65-F5344CB8AC3E}">
        <p14:creationId xmlns:p14="http://schemas.microsoft.com/office/powerpoint/2010/main" val="1173143392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ПРОВЕРКА САМОСТОЯТЕЛЬНОЙ РАБОТЫ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23527" y="843557"/>
                <a:ext cx="8560299" cy="35866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5. Чему равны коэффициенты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и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в уравнении прямой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𝑏𝑦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−1=0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если известно, что она проходит через точки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1;2</m:t>
                        </m:r>
                      </m:e>
                    </m:d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и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d>
                      <m:dPr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2;1</m:t>
                        </m:r>
                      </m:e>
                    </m:d>
                  </m:oMath>
                </a14:m>
                <a:endParaRPr lang="ru-RU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</a:t>
                </a:r>
                <a:r>
                  <a:rPr lang="ru-RU" sz="2400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𝑎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+2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𝑏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=1</m:t>
                              </m:r>
                              <m:r>
                                <m:rPr>
                                  <m:nor/>
                                </m:rPr>
                                <a:rPr lang="en-US" sz="2400" dirty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 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𝑎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𝑏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=1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−2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𝑎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−4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𝑏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=</m:t>
                              </m:r>
                              <m:r>
                                <m:rPr>
                                  <m:nor/>
                                </m:rPr>
                                <a:rPr lang="en-US" sz="2400" b="0" i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−2</m:t>
                              </m:r>
                              <m:r>
                                <m:rPr>
                                  <m:nor/>
                                </m:rPr>
                                <a:rPr lang="en-US" sz="2400" dirty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 </m:t>
                              </m:r>
                            </m:e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𝑎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𝑏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=1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7" y="843557"/>
                <a:ext cx="8560299" cy="3586623"/>
              </a:xfrm>
              <a:prstGeom prst="rect">
                <a:avLst/>
              </a:prstGeom>
              <a:blipFill>
                <a:blip r:embed="rId2"/>
                <a:stretch>
                  <a:fillRect l="-1068" t="-1188" r="-11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FA29A09-CC24-3A44-ABA2-9E87AAB70316}"/>
                  </a:ext>
                </a:extLst>
              </p:cNvPr>
              <p:cNvSpPr txBox="1"/>
              <p:nvPr/>
            </p:nvSpPr>
            <p:spPr>
              <a:xfrm>
                <a:off x="2051720" y="2801199"/>
                <a:ext cx="11130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| 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∙(−2)</m:t>
                      </m:r>
                    </m:oMath>
                  </m:oMathPara>
                </a14:m>
                <a:endParaRPr lang="ru-UZ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FA29A09-CC24-3A44-ABA2-9E87AAB703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2801199"/>
                <a:ext cx="1113062" cy="369332"/>
              </a:xfrm>
              <a:prstGeom prst="rect">
                <a:avLst/>
              </a:prstGeom>
              <a:blipFill>
                <a:blip r:embed="rId3"/>
                <a:stretch>
                  <a:fillRect l="-9890" r="-9890" b="-3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440BE74-E422-2348-A0AD-1CA49EDFC1A2}"/>
                  </a:ext>
                </a:extLst>
              </p:cNvPr>
              <p:cNvSpPr txBox="1"/>
              <p:nvPr/>
            </p:nvSpPr>
            <p:spPr>
              <a:xfrm>
                <a:off x="107504" y="3723878"/>
                <a:ext cx="360676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UZ" b="1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440BE74-E422-2348-A0AD-1CA49EDFC1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723878"/>
                <a:ext cx="360676" cy="446276"/>
              </a:xfrm>
              <a:prstGeom prst="rect">
                <a:avLst/>
              </a:prstGeom>
              <a:blipFill>
                <a:blip r:embed="rId4"/>
                <a:stretch>
                  <a:fillRect l="-20690" r="-20690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E1AF1CB8-523E-B042-9EB4-CA748BF15C82}"/>
              </a:ext>
            </a:extLst>
          </p:cNvPr>
          <p:cNvCxnSpPr/>
          <p:nvPr/>
        </p:nvCxnSpPr>
        <p:spPr>
          <a:xfrm>
            <a:off x="395536" y="4430180"/>
            <a:ext cx="2304256" cy="0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53445E6-E89D-ED43-8072-4496E083E562}"/>
                  </a:ext>
                </a:extLst>
              </p:cNvPr>
              <p:cNvSpPr txBox="1"/>
              <p:nvPr/>
            </p:nvSpPr>
            <p:spPr>
              <a:xfrm>
                <a:off x="683568" y="4467770"/>
                <a:ext cx="143924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=−1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53445E6-E89D-ED43-8072-4496E083E5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4467770"/>
                <a:ext cx="1439240" cy="369332"/>
              </a:xfrm>
              <a:prstGeom prst="rect">
                <a:avLst/>
              </a:prstGeom>
              <a:blipFill>
                <a:blip r:embed="rId5"/>
                <a:stretch>
                  <a:fillRect l="-870" r="-4348" b="-10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2051F05-3791-5841-9046-AD11E46FF295}"/>
                  </a:ext>
                </a:extLst>
              </p:cNvPr>
              <p:cNvSpPr txBox="1"/>
              <p:nvPr/>
            </p:nvSpPr>
            <p:spPr>
              <a:xfrm>
                <a:off x="3886573" y="2616282"/>
                <a:ext cx="812467" cy="6938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2051F05-3791-5841-9046-AD11E46FF2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6573" y="2616282"/>
                <a:ext cx="812467" cy="693844"/>
              </a:xfrm>
              <a:prstGeom prst="rect">
                <a:avLst/>
              </a:prstGeom>
              <a:blipFill>
                <a:blip r:embed="rId6"/>
                <a:stretch>
                  <a:fillRect l="-9231" r="-7692" b="-1428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C575AE4D-E14D-3E4A-A240-A86443998F52}"/>
                  </a:ext>
                </a:extLst>
              </p:cNvPr>
              <p:cNvSpPr/>
              <p:nvPr/>
            </p:nvSpPr>
            <p:spPr>
              <a:xfrm>
                <a:off x="3604301" y="3248690"/>
                <a:ext cx="170700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𝑎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b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C575AE4D-E14D-3E4A-A240-A86443998F5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4301" y="3248690"/>
                <a:ext cx="1707006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2D34B220-9362-9047-8D55-B3FD9EABEFBB}"/>
                  </a:ext>
                </a:extLst>
              </p:cNvPr>
              <p:cNvSpPr/>
              <p:nvPr/>
            </p:nvSpPr>
            <p:spPr>
              <a:xfrm>
                <a:off x="3604301" y="3608602"/>
                <a:ext cx="2107179" cy="7936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𝑎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  <m:r>
                            <a:rPr lang="en-US" sz="2400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b</m:t>
                          </m:r>
                        </m:num>
                        <m:den>
                          <m:r>
                            <a:rPr lang="en-US" sz="2400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2D34B220-9362-9047-8D55-B3FD9EABEF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4301" y="3608602"/>
                <a:ext cx="2107179" cy="793679"/>
              </a:xfrm>
              <a:prstGeom prst="rect">
                <a:avLst/>
              </a:prstGeom>
              <a:blipFill>
                <a:blip r:embed="rId8"/>
                <a:stretch>
                  <a:fillRect b="-476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9AFD804-9559-7544-AB7F-74AF44C0F2DC}"/>
                  </a:ext>
                </a:extLst>
              </p:cNvPr>
              <p:cNvSpPr txBox="1"/>
              <p:nvPr/>
            </p:nvSpPr>
            <p:spPr>
              <a:xfrm>
                <a:off x="6111238" y="4163440"/>
                <a:ext cx="2372829" cy="5334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sz="2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r>
                      <a:rPr lang="en-US" sz="24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𝐚</m:t>
                    </m:r>
                    <m:r>
                      <a:rPr lang="en-US" sz="2400" b="1" i="0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ru-UZ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9AFD804-9559-7544-AB7F-74AF44C0F2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1238" y="4163440"/>
                <a:ext cx="2372829" cy="533479"/>
              </a:xfrm>
              <a:prstGeom prst="rect">
                <a:avLst/>
              </a:prstGeom>
              <a:blipFill>
                <a:blip r:embed="rId9"/>
                <a:stretch>
                  <a:fillRect l="-7692" t="-3448" b="-183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18858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9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ПРОВЕРКА САМОСТОЯТЕЛЬНОЙ РАБОТЫ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23527" y="843557"/>
                <a:ext cx="8560299" cy="38410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6. </a:t>
                </a:r>
                <a:r>
                  <a:rPr lang="ru-RU" altLang="ru-RU" sz="2400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точки пересечения прямой с осями координат, заданной уравнением:</a:t>
                </a:r>
              </a:p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ru-RU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3</m:t>
                      </m:r>
                      <m:r>
                        <a:rPr lang="en-US" altLang="ru-RU" sz="28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altLang="ru-RU" sz="28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+4</m:t>
                      </m:r>
                      <m:r>
                        <a:rPr lang="en-US" altLang="ru-RU" sz="28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en-US" altLang="ru-RU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=12</m:t>
                      </m:r>
                    </m:oMath>
                  </m:oMathPara>
                </a14:m>
                <a:endParaRPr lang="en-US" alt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</a:t>
                </a:r>
                <a:r>
                  <a:rPr lang="ru-RU" sz="2400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2400" i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alt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=0</m:t>
                      </m:r>
                    </m:oMath>
                  </m:oMathPara>
                </a14:m>
                <a:endParaRPr lang="en-US" altLang="ru-RU" sz="2400" b="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</m:t>
                      </m:r>
                      <m:r>
                        <a:rPr lang="en-US" alt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+4</m:t>
                      </m:r>
                      <m:r>
                        <a:rPr lang="en-US" alt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en-US" alt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=12</m:t>
                      </m:r>
                    </m:oMath>
                  </m:oMathPara>
                </a14:m>
                <a:endParaRPr lang="en-US" altLang="ru-RU" sz="24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en-US" alt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=3</m:t>
                      </m:r>
                    </m:oMath>
                  </m:oMathPara>
                </a14:m>
                <a:endParaRPr lang="en-US" alt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(0;3)</m:t>
                      </m:r>
                    </m:oMath>
                  </m:oMathPara>
                </a14:m>
                <a:endParaRPr lang="en-US" alt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i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7" y="843557"/>
                <a:ext cx="8560299" cy="3841052"/>
              </a:xfrm>
              <a:prstGeom prst="rect">
                <a:avLst/>
              </a:prstGeom>
              <a:blipFill>
                <a:blip r:embed="rId2"/>
                <a:stretch>
                  <a:fillRect l="-1425" t="-2698" r="-2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9AFD804-9559-7544-AB7F-74AF44C0F2DC}"/>
                  </a:ext>
                </a:extLst>
              </p:cNvPr>
              <p:cNvSpPr txBox="1"/>
              <p:nvPr/>
            </p:nvSpPr>
            <p:spPr>
              <a:xfrm>
                <a:off x="5789035" y="4163440"/>
                <a:ext cx="2709588" cy="11079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sz="2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</a:t>
                </a:r>
                <a:r>
                  <a:rPr lang="en-US" sz="2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alt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alt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e>
                    </m:d>
                    <m:r>
                      <a:rPr lang="en-US" altLang="ru-RU" sz="2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altLang="ru-RU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altLang="ru-RU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altLang="ru-RU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en-US" altLang="ru-RU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altLang="ru-RU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en-US" altLang="ru-RU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alt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b="1" dirty="0">
                    <a:solidFill>
                      <a:schemeClr val="accent3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UZ" sz="2400" b="1" dirty="0">
                  <a:solidFill>
                    <a:schemeClr val="accent3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9AFD804-9559-7544-AB7F-74AF44C0F2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9035" y="4163440"/>
                <a:ext cx="2709588" cy="1107996"/>
              </a:xfrm>
              <a:prstGeom prst="rect">
                <a:avLst/>
              </a:prstGeom>
              <a:blipFill>
                <a:blip r:embed="rId3"/>
                <a:stretch>
                  <a:fillRect l="-6982" t="-8242" r="-42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F31E0C9-93C8-7E44-9B40-D11C4D961B2C}"/>
                  </a:ext>
                </a:extLst>
              </p:cNvPr>
              <p:cNvSpPr txBox="1"/>
              <p:nvPr/>
            </p:nvSpPr>
            <p:spPr>
              <a:xfrm>
                <a:off x="3419872" y="2764083"/>
                <a:ext cx="1686039" cy="19236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sz="24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3</m:t>
                      </m:r>
                      <m:r>
                        <a:rPr lang="en-US" alt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alt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+0=12</m:t>
                      </m:r>
                    </m:oMath>
                  </m:oMathPara>
                </a14:m>
                <a:endParaRPr lang="en-US" altLang="ru-RU" sz="24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alt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=4</m:t>
                      </m:r>
                    </m:oMath>
                  </m:oMathPara>
                </a14:m>
                <a:endParaRPr lang="en-US" alt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US" alt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4</m:t>
                      </m:r>
                      <m:r>
                        <a:rPr lang="en-US" alt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</m:t>
                      </m:r>
                      <m:r>
                        <a:rPr lang="en-US" alt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</m:t>
                      </m:r>
                      <m:r>
                        <a:rPr lang="en-US" alt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en-US" alt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UZ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F31E0C9-93C8-7E44-9B40-D11C4D961B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872" y="2764083"/>
                <a:ext cx="1686039" cy="1923604"/>
              </a:xfrm>
              <a:prstGeom prst="rect">
                <a:avLst/>
              </a:prstGeom>
              <a:blipFill>
                <a:blip r:embed="rId4"/>
                <a:stretch>
                  <a:fillRect l="-8209" r="-74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576641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ВЕКТОРНЫЕ ВЕЛИЧИНЫ. ВЕКТОР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89171" y="1252955"/>
            <a:ext cx="835929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Определение 1.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Величины, которые полностью определяются своим числовым значением, называются </a:t>
            </a: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скалярными величинами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или </a:t>
            </a: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скалярами.</a:t>
            </a:r>
          </a:p>
          <a:p>
            <a:pPr algn="just"/>
            <a:endParaRPr lang="ru-RU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Определение 2.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Величины, которые характеризуются не только числовым значением, но и направлением, называются </a:t>
            </a: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векторными величинами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или короче </a:t>
            </a: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векторами.</a:t>
            </a:r>
          </a:p>
        </p:txBody>
      </p:sp>
    </p:spTree>
    <p:extLst>
      <p:ext uri="{BB962C8B-B14F-4D97-AF65-F5344CB8AC3E}">
        <p14:creationId xmlns:p14="http://schemas.microsoft.com/office/powerpoint/2010/main" val="266397643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ВЕКТОРНЫЕ ВЕЛИЧИНЫ. ВЕКТОР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91850" y="1059582"/>
            <a:ext cx="856029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   Числовое значение вектора изобразим в виде отрезка. Известно, что у любого отрезка два конца.</a:t>
            </a:r>
          </a:p>
          <a:p>
            <a:pPr algn="just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   Один конец отрезка называем началом, а другой – концом вектора. </a:t>
            </a:r>
          </a:p>
          <a:p>
            <a:pPr algn="just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   Рисуют направленные отрезки всегда со стрелкой на конце. </a:t>
            </a:r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FFE69064-8405-1547-A798-067E0D2BFA27}"/>
              </a:ext>
            </a:extLst>
          </p:cNvPr>
          <p:cNvCxnSpPr/>
          <p:nvPr/>
        </p:nvCxnSpPr>
        <p:spPr>
          <a:xfrm flipV="1">
            <a:off x="5580112" y="3507854"/>
            <a:ext cx="1512168" cy="79208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9E446B9-A80D-B04A-B753-A47CE04FBBF0}"/>
                  </a:ext>
                </a:extLst>
              </p:cNvPr>
              <p:cNvSpPr txBox="1"/>
              <p:nvPr/>
            </p:nvSpPr>
            <p:spPr>
              <a:xfrm>
                <a:off x="6036947" y="3457622"/>
                <a:ext cx="299249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UZ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9E446B9-A80D-B04A-B753-A47CE04FBB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6947" y="3457622"/>
                <a:ext cx="299249" cy="446276"/>
              </a:xfrm>
              <a:prstGeom prst="rect">
                <a:avLst/>
              </a:prstGeom>
              <a:blipFill>
                <a:blip r:embed="rId2"/>
                <a:stretch>
                  <a:fillRect l="-29167" t="-36111" r="-16667" b="-277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6346156"/>
      </p:ext>
    </p:extLst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ВЕКТОРНЫЕ ВЕЛИЧИНЫ. ВЕКТОР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91850" y="1079886"/>
                <a:ext cx="8560299" cy="30469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400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Определение </a:t>
                </a:r>
                <a:r>
                  <a:rPr lang="en-US" sz="2400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Вектором называется направленный отрезок, т.е. отрезок, у которого указаны его начало конец.</a:t>
                </a:r>
              </a:p>
              <a:p>
                <a:pPr algn="jus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Вектор с началом в точке </a:t>
                </a:r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и концом в точке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обозначается так:  </a:t>
                </a:r>
                <a:r>
                  <a:rPr lang="ru-RU" sz="2400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sz="24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𝑨𝑩</m:t>
                        </m:r>
                      </m:e>
                    </m:acc>
                  </m:oMath>
                </a14:m>
                <a:r>
                  <a:rPr lang="en-US" sz="2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изображается в виде стрелки, с началом в точке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концом в точке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Векторы обозначаются также и одной строчной латинской буквой со стрелкой на ней. </a:t>
                </a: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850" y="1079886"/>
                <a:ext cx="8560299" cy="3046988"/>
              </a:xfrm>
              <a:prstGeom prst="rect">
                <a:avLst/>
              </a:prstGeom>
              <a:blipFill>
                <a:blip r:embed="rId2"/>
                <a:stretch>
                  <a:fillRect l="-1140" t="-1400" r="-1068" b="-38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0BE2EAF1-4A18-7540-B7A8-178178E19A9F}"/>
              </a:ext>
            </a:extLst>
          </p:cNvPr>
          <p:cNvCxnSpPr/>
          <p:nvPr/>
        </p:nvCxnSpPr>
        <p:spPr>
          <a:xfrm flipV="1">
            <a:off x="5652120" y="4299942"/>
            <a:ext cx="2232248" cy="21602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714C0FB-DFCA-504C-8D3E-DE627939D4B3}"/>
                  </a:ext>
                </a:extLst>
              </p:cNvPr>
              <p:cNvSpPr txBox="1"/>
              <p:nvPr/>
            </p:nvSpPr>
            <p:spPr>
              <a:xfrm>
                <a:off x="5314612" y="4090264"/>
                <a:ext cx="32265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714C0FB-DFCA-504C-8D3E-DE627939D4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4612" y="4090264"/>
                <a:ext cx="322652" cy="446276"/>
              </a:xfrm>
              <a:prstGeom prst="rect">
                <a:avLst/>
              </a:prstGeom>
              <a:blipFill>
                <a:blip r:embed="rId3"/>
                <a:stretch>
                  <a:fillRect l="-25926" r="-22222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9B6CF51-F29E-5443-9191-3818A140B88B}"/>
                  </a:ext>
                </a:extLst>
              </p:cNvPr>
              <p:cNvSpPr txBox="1"/>
              <p:nvPr/>
            </p:nvSpPr>
            <p:spPr>
              <a:xfrm>
                <a:off x="7715860" y="3840476"/>
                <a:ext cx="337015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9B6CF51-F29E-5443-9191-3818A140B8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5860" y="3840476"/>
                <a:ext cx="337015" cy="446276"/>
              </a:xfrm>
              <a:prstGeom prst="rect">
                <a:avLst/>
              </a:prstGeom>
              <a:blipFill>
                <a:blip r:embed="rId4"/>
                <a:stretch>
                  <a:fillRect l="-25000" r="-17857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A35AE5E-4315-6548-A4F8-78D792C49323}"/>
                  </a:ext>
                </a:extLst>
              </p:cNvPr>
              <p:cNvSpPr txBox="1"/>
              <p:nvPr/>
            </p:nvSpPr>
            <p:spPr>
              <a:xfrm>
                <a:off x="6556908" y="3959226"/>
                <a:ext cx="299249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UZ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A35AE5E-4315-6548-A4F8-78D792C493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6908" y="3959226"/>
                <a:ext cx="299249" cy="446276"/>
              </a:xfrm>
              <a:prstGeom prst="rect">
                <a:avLst/>
              </a:prstGeom>
              <a:blipFill>
                <a:blip r:embed="rId5"/>
                <a:stretch>
                  <a:fillRect l="-25000" t="-35135" r="-125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040321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ВЕКТОРНЫЕ ВЕЛИЧИНЫ. ВЕКТОР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91850" y="1079886"/>
                <a:ext cx="8560299" cy="41557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 indent="-457200" algn="just">
                  <a:buAutoNum type="arabicParenR"/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Направление вектора определяется указанием его начала и конца. При этом начало вектора указывают на первом месте.</a:t>
                </a:r>
              </a:p>
              <a:p>
                <a:pPr marL="457200" indent="-457200" algn="just">
                  <a:buAutoNum type="arabicParenR"/>
                </a:pP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 algn="just">
                  <a:buAutoNum type="arabicParenR"/>
                </a:pP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Вектор, начало и конец которого совпадают, называются нулевым вектором. Запись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означает, что точки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ru-UZ" sz="2400" dirty="0"/>
                  <a:t> и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совпадают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just"/>
                <a:endParaRPr lang="ru-UZ" sz="2400" dirty="0"/>
              </a:p>
              <a:p>
                <a:pPr algn="jus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850" y="1079886"/>
                <a:ext cx="8560299" cy="4155753"/>
              </a:xfrm>
              <a:prstGeom prst="rect">
                <a:avLst/>
              </a:prstGeom>
              <a:blipFill>
                <a:blip r:embed="rId2"/>
                <a:stretch>
                  <a:fillRect l="-1140" t="-1026" r="-10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0BE2EAF1-4A18-7540-B7A8-178178E19A9F}"/>
              </a:ext>
            </a:extLst>
          </p:cNvPr>
          <p:cNvCxnSpPr/>
          <p:nvPr/>
        </p:nvCxnSpPr>
        <p:spPr>
          <a:xfrm flipV="1">
            <a:off x="2167820" y="2694192"/>
            <a:ext cx="2232248" cy="21602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714C0FB-DFCA-504C-8D3E-DE627939D4B3}"/>
                  </a:ext>
                </a:extLst>
              </p:cNvPr>
              <p:cNvSpPr txBox="1"/>
              <p:nvPr/>
            </p:nvSpPr>
            <p:spPr>
              <a:xfrm>
                <a:off x="1958729" y="2420898"/>
                <a:ext cx="32265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714C0FB-DFCA-504C-8D3E-DE627939D4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8729" y="2420898"/>
                <a:ext cx="322652" cy="446276"/>
              </a:xfrm>
              <a:prstGeom prst="rect">
                <a:avLst/>
              </a:prstGeom>
              <a:blipFill>
                <a:blip r:embed="rId3"/>
                <a:stretch>
                  <a:fillRect l="-26923" r="-26923" b="-83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9B6CF51-F29E-5443-9191-3818A140B88B}"/>
                  </a:ext>
                </a:extLst>
              </p:cNvPr>
              <p:cNvSpPr txBox="1"/>
              <p:nvPr/>
            </p:nvSpPr>
            <p:spPr>
              <a:xfrm>
                <a:off x="4220105" y="2197760"/>
                <a:ext cx="337015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9B6CF51-F29E-5443-9191-3818A140B8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0105" y="2197760"/>
                <a:ext cx="337015" cy="446276"/>
              </a:xfrm>
              <a:prstGeom prst="rect">
                <a:avLst/>
              </a:prstGeom>
              <a:blipFill>
                <a:blip r:embed="rId4"/>
                <a:stretch>
                  <a:fillRect l="-25000" r="-17857" b="-277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CA35AE5E-4315-6548-A4F8-78D792C49323}"/>
              </a:ext>
            </a:extLst>
          </p:cNvPr>
          <p:cNvSpPr txBox="1"/>
          <p:nvPr/>
        </p:nvSpPr>
        <p:spPr>
          <a:xfrm>
            <a:off x="1396615" y="2937289"/>
            <a:ext cx="1542410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UZ" sz="1600" i="1" dirty="0">
                <a:latin typeface="Arial" panose="020B0604020202020204" pitchFamily="34" charset="0"/>
                <a:cs typeface="Arial" panose="020B0604020202020204" pitchFamily="34" charset="0"/>
              </a:rPr>
              <a:t>ачало вектора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BA82C49-CB4B-504E-8C56-8A1CA744F33E}"/>
              </a:ext>
            </a:extLst>
          </p:cNvPr>
          <p:cNvSpPr txBox="1"/>
          <p:nvPr/>
        </p:nvSpPr>
        <p:spPr>
          <a:xfrm>
            <a:off x="4241801" y="2714151"/>
            <a:ext cx="143661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конец</a:t>
            </a:r>
            <a:r>
              <a:rPr lang="ru-UZ" sz="1600" i="1" dirty="0">
                <a:latin typeface="Arial" panose="020B0604020202020204" pitchFamily="34" charset="0"/>
                <a:cs typeface="Arial" panose="020B0604020202020204" pitchFamily="34" charset="0"/>
              </a:rPr>
              <a:t> вектора</a:t>
            </a:r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id="{24101693-A254-904A-BFAB-930418427E9B}"/>
              </a:ext>
            </a:extLst>
          </p:cNvPr>
          <p:cNvSpPr/>
          <p:nvPr/>
        </p:nvSpPr>
        <p:spPr>
          <a:xfrm>
            <a:off x="6156176" y="4587974"/>
            <a:ext cx="72008" cy="72008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500C99D-70ED-954C-8749-C9E2F4868D33}"/>
                  </a:ext>
                </a:extLst>
              </p:cNvPr>
              <p:cNvSpPr txBox="1"/>
              <p:nvPr/>
            </p:nvSpPr>
            <p:spPr>
              <a:xfrm>
                <a:off x="5876710" y="4596161"/>
                <a:ext cx="32265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500C99D-70ED-954C-8749-C9E2F4868D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6710" y="4596161"/>
                <a:ext cx="322652" cy="446276"/>
              </a:xfrm>
              <a:prstGeom prst="rect">
                <a:avLst/>
              </a:prstGeom>
              <a:blipFill>
                <a:blip r:embed="rId5"/>
                <a:stretch>
                  <a:fillRect l="-22222" r="-22222" b="-83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DE57C99-0747-7543-88A2-ED4748B9AF97}"/>
                  </a:ext>
                </a:extLst>
              </p:cNvPr>
              <p:cNvSpPr txBox="1"/>
              <p:nvPr/>
            </p:nvSpPr>
            <p:spPr>
              <a:xfrm>
                <a:off x="6156176" y="4136694"/>
                <a:ext cx="337015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DE57C99-0747-7543-88A2-ED4748B9AF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176" y="4136694"/>
                <a:ext cx="337015" cy="446276"/>
              </a:xfrm>
              <a:prstGeom prst="rect">
                <a:avLst/>
              </a:prstGeom>
              <a:blipFill>
                <a:blip r:embed="rId6"/>
                <a:stretch>
                  <a:fillRect l="-21429" r="-17857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821656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2" grpId="0" animBg="1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ВЕКТОРНЫЕ ВЕЛИЧИНЫ. ВЕКТОР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91850" y="1079886"/>
                <a:ext cx="8560299" cy="37864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 indent="-457200" algn="just">
                  <a:buAutoNum type="arabicParenR"/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Абсолютной величиной или модулем вектора называется длина отрезка, изображающего вектор</a:t>
                </a:r>
              </a:p>
              <a:p>
                <a:pPr marL="457200" indent="-457200" algn="just">
                  <a:buAutoNum type="arabicParenR"/>
                </a:pP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Длина (модуля) вектора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обозначается так: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ru-RU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𝐴𝐵</m:t>
                            </m:r>
                          </m:e>
                        </m:acc>
                      </m:e>
                    </m:d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ru-RU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</m:acc>
                      </m:e>
                    </m:d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 algn="just">
                  <a:buAutoNum type="arabicParenR"/>
                </a:pP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 algn="just">
                  <a:buAutoNum type="arabicParenR"/>
                </a:pP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 algn="just">
                  <a:buAutoNum type="arabicParenR"/>
                </a:pP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UZ" sz="2400" dirty="0"/>
              </a:p>
              <a:p>
                <a:pPr algn="jus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850" y="1079886"/>
                <a:ext cx="8560299" cy="3786421"/>
              </a:xfrm>
              <a:prstGeom prst="rect">
                <a:avLst/>
              </a:prstGeom>
              <a:blipFill>
                <a:blip r:embed="rId2"/>
                <a:stretch>
                  <a:fillRect l="-1187" t="-1000" r="-118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0BE2EAF1-4A18-7540-B7A8-178178E19A9F}"/>
              </a:ext>
            </a:extLst>
          </p:cNvPr>
          <p:cNvCxnSpPr>
            <a:cxnSpLocks/>
          </p:cNvCxnSpPr>
          <p:nvPr/>
        </p:nvCxnSpPr>
        <p:spPr>
          <a:xfrm>
            <a:off x="1835696" y="3266801"/>
            <a:ext cx="230425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714C0FB-DFCA-504C-8D3E-DE627939D4B3}"/>
                  </a:ext>
                </a:extLst>
              </p:cNvPr>
              <p:cNvSpPr txBox="1"/>
              <p:nvPr/>
            </p:nvSpPr>
            <p:spPr>
              <a:xfrm>
                <a:off x="1505907" y="3324409"/>
                <a:ext cx="32265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714C0FB-DFCA-504C-8D3E-DE627939D4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5907" y="3324409"/>
                <a:ext cx="322652" cy="446276"/>
              </a:xfrm>
              <a:prstGeom prst="rect">
                <a:avLst/>
              </a:prstGeom>
              <a:blipFill>
                <a:blip r:embed="rId3"/>
                <a:stretch>
                  <a:fillRect l="-26923" r="-26923" b="-540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9B6CF51-F29E-5443-9191-3818A140B88B}"/>
                  </a:ext>
                </a:extLst>
              </p:cNvPr>
              <p:cNvSpPr txBox="1"/>
              <p:nvPr/>
            </p:nvSpPr>
            <p:spPr>
              <a:xfrm>
                <a:off x="3971444" y="3324409"/>
                <a:ext cx="337015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9B6CF51-F29E-5443-9191-3818A140B8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1444" y="3324409"/>
                <a:ext cx="337015" cy="446276"/>
              </a:xfrm>
              <a:prstGeom prst="rect">
                <a:avLst/>
              </a:prstGeom>
              <a:blipFill>
                <a:blip r:embed="rId4"/>
                <a:stretch>
                  <a:fillRect l="-21429" r="-17857" b="-270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2B9FB3A8-1E74-C049-B290-99F41533A2FB}"/>
                  </a:ext>
                </a:extLst>
              </p:cNvPr>
              <p:cNvSpPr/>
              <p:nvPr/>
            </p:nvSpPr>
            <p:spPr>
              <a:xfrm>
                <a:off x="2555616" y="3715168"/>
                <a:ext cx="77655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ru-RU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𝑎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2B9FB3A8-1E74-C049-B290-99F41533A2F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616" y="3715168"/>
                <a:ext cx="776558" cy="584775"/>
              </a:xfrm>
              <a:prstGeom prst="rect">
                <a:avLst/>
              </a:prstGeom>
              <a:blipFill>
                <a:blip r:embed="rId5"/>
                <a:stretch>
                  <a:fillRect t="-2553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E5FDD8ED-04B2-8043-A79F-8585F21CC2DF}"/>
                  </a:ext>
                </a:extLst>
              </p:cNvPr>
              <p:cNvSpPr/>
              <p:nvPr/>
            </p:nvSpPr>
            <p:spPr>
              <a:xfrm>
                <a:off x="2773760" y="2736067"/>
                <a:ext cx="537711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UZ" dirty="0"/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E5FDD8ED-04B2-8043-A79F-8585F21CC2D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3760" y="2736067"/>
                <a:ext cx="537711" cy="584775"/>
              </a:xfrm>
              <a:prstGeom prst="rect">
                <a:avLst/>
              </a:prstGeom>
              <a:blipFill>
                <a:blip r:embed="rId6"/>
                <a:stretch>
                  <a:fillRect l="-9302" t="-2340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B3A801D1-411D-7A4B-A228-4B2EE8BFF437}"/>
              </a:ext>
            </a:extLst>
          </p:cNvPr>
          <p:cNvCxnSpPr/>
          <p:nvPr/>
        </p:nvCxnSpPr>
        <p:spPr>
          <a:xfrm>
            <a:off x="1828559" y="4299943"/>
            <a:ext cx="231139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69046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8" grpId="0"/>
      <p:bldP spid="8" grpId="1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ВЕКТОРНЫЕ ВЕЛИЧИНЫ. ВЕКТОР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endParaRPr lang="en-US" sz="3200" b="1" dirty="0"/>
          </a:p>
          <a:p>
            <a:r>
              <a:rPr lang="ru-RU" sz="3200" b="1" dirty="0"/>
              <a:t> </a:t>
            </a:r>
            <a:endParaRPr lang="en-US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89170" y="1126053"/>
                <a:ext cx="8560299" cy="25312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400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Определение 5.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Два вектора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ru-RU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</m:acc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и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acc>
                          <m:accPr>
                            <m:chr m:val="⃗"/>
                            <m:ctrlPr>
                              <a:rPr lang="ru-RU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</m:acc>
                      </m:e>
                    </m:d>
                  </m:oMath>
                </a14:m>
                <a:r>
                  <a:rPr lang="en-US" sz="2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называются </a:t>
                </a:r>
                <a:r>
                  <a:rPr lang="ru-RU" sz="2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равными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если они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сонаправлены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их длины равны. </a:t>
                </a:r>
              </a:p>
              <a:p>
                <a:pPr algn="jus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Векторы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равны, если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ru-RU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</m:acc>
                      </m:e>
                    </m:d>
                    <m:r>
                      <a:rPr lang="ru-RU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ru-RU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</m:acc>
                      </m:e>
                    </m:d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↑↑</m:t>
                    </m:r>
                  </m:oMath>
                </a14:m>
                <a:r>
                  <a:rPr lang="ru-RU" sz="2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r>
                      <a:rPr lang="ru-RU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Равенство векторов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обозначается так: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ru-RU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endParaRPr lang="ru-RU" sz="24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170" y="1126053"/>
                <a:ext cx="8560299" cy="2531270"/>
              </a:xfrm>
              <a:prstGeom prst="rect">
                <a:avLst/>
              </a:prstGeom>
              <a:blipFill>
                <a:blip r:embed="rId2"/>
                <a:stretch>
                  <a:fillRect l="-1140" r="-10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732944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15434</TotalTime>
  <Words>568</Words>
  <Application>Microsoft Macintosh PowerPoint</Application>
  <PresentationFormat>Экран (16:9)</PresentationFormat>
  <Paragraphs>111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1302</cp:revision>
  <dcterms:created xsi:type="dcterms:W3CDTF">2020-04-09T07:32:19Z</dcterms:created>
  <dcterms:modified xsi:type="dcterms:W3CDTF">2021-01-05T06:53:18Z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