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306" r:id="rId2"/>
    <p:sldId id="439" r:id="rId3"/>
    <p:sldId id="447" r:id="rId4"/>
    <p:sldId id="448" r:id="rId5"/>
    <p:sldId id="445" r:id="rId6"/>
    <p:sldId id="449" r:id="rId7"/>
    <p:sldId id="451" r:id="rId8"/>
    <p:sldId id="452" r:id="rId9"/>
    <p:sldId id="454" r:id="rId10"/>
    <p:sldId id="453" r:id="rId11"/>
    <p:sldId id="30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D2884"/>
    <a:srgbClr val="7A0000"/>
    <a:srgbClr val="2B1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9630" autoAdjust="0"/>
  </p:normalViewPr>
  <p:slideViewPr>
    <p:cSldViewPr>
      <p:cViewPr varScale="1">
        <p:scale>
          <a:sx n="88" d="100"/>
          <a:sy n="88" d="100"/>
        </p:scale>
        <p:origin x="20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7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9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3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762423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0904-0ECC-4ABE-B196-9E5E39392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9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0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1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3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7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1/5/21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8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em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emf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848"/>
            <a:ext cx="12192000" cy="17306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847529" y="320943"/>
            <a:ext cx="7330664" cy="1066908"/>
          </a:xfrm>
          <a:prstGeom prst="rect">
            <a:avLst/>
          </a:prstGeom>
        </p:spPr>
        <p:txBody>
          <a:bodyPr spcFirstLastPara="1" vert="horz" wrap="square" lIns="0" tIns="25350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2044" algn="ctr">
              <a:lnSpc>
                <a:spcPct val="100000"/>
              </a:lnSpc>
              <a:spcBef>
                <a:spcPts val="198"/>
              </a:spcBef>
            </a:pPr>
            <a:r>
              <a:rPr lang="ru-RU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9048328" y="2811856"/>
            <a:ext cx="2689693" cy="2862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/>
          </a:p>
        </p:txBody>
      </p:sp>
      <p:sp>
        <p:nvSpPr>
          <p:cNvPr id="16" name="TextBox 15"/>
          <p:cNvSpPr txBox="1"/>
          <p:nvPr/>
        </p:nvSpPr>
        <p:spPr>
          <a:xfrm>
            <a:off x="1442837" y="2811856"/>
            <a:ext cx="7389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«УРАВНЕНИЕ ПРЯМОЙ. МЕТОД КООРДИНАТ ПРИ РЕШЕНИИ ГЕОМЕТРИЧЕСКИХ ЗАДАЧ»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116" y="2602599"/>
            <a:ext cx="727228" cy="14342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9116" y="4263110"/>
            <a:ext cx="727228" cy="14342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832730" y="361897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95368" y="398383"/>
            <a:ext cx="2442654" cy="93610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433375157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664317" y="2790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664317" y="27999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664317" y="27809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664317" y="28047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9376" y="1410857"/>
                <a:ext cx="11233248" cy="297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32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6. </a:t>
                </a:r>
                <a:r>
                  <a:rPr lang="ru-RU" alt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точки пересечения прямой с осями координат, заданной уравнением: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+3=0</m:t>
                      </m:r>
                    </m:oMath>
                  </m:oMathPara>
                </a14:m>
                <a:endParaRPr lang="en-US" alt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alt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410857"/>
                <a:ext cx="11233248" cy="2979277"/>
              </a:xfrm>
              <a:prstGeom prst="rect">
                <a:avLst/>
              </a:prstGeom>
              <a:blipFill>
                <a:blip r:embed="rId2"/>
                <a:stretch>
                  <a:fillRect l="-1412" t="-4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5493895" y="30205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B0E0E5-2250-2840-8A8A-75EED2367F94}"/>
                  </a:ext>
                </a:extLst>
              </p:cNvPr>
              <p:cNvSpPr/>
              <p:nvPr/>
            </p:nvSpPr>
            <p:spPr>
              <a:xfrm>
                <a:off x="623392" y="3883196"/>
                <a:ext cx="374441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−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−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B0E0E5-2250-2840-8A8A-75EED2367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883196"/>
                <a:ext cx="3744415" cy="1569660"/>
              </a:xfrm>
              <a:prstGeom prst="rect">
                <a:avLst/>
              </a:prstGeom>
              <a:blipFill>
                <a:blip r:embed="rId3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C20A77B-7A48-7D43-AB48-EBFA6ACECFB4}"/>
                  </a:ext>
                </a:extLst>
              </p:cNvPr>
              <p:cNvSpPr/>
              <p:nvPr/>
            </p:nvSpPr>
            <p:spPr>
              <a:xfrm>
                <a:off x="5480069" y="3829960"/>
                <a:ext cx="355205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C20A77B-7A48-7D43-AB48-EBFA6ACEC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069" y="3829960"/>
                <a:ext cx="3552059" cy="1077218"/>
              </a:xfrm>
              <a:prstGeom prst="rect">
                <a:avLst/>
              </a:prstGeom>
              <a:blipFill>
                <a:blip r:embed="rId4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53">
            <a:extLst>
              <a:ext uri="{FF2B5EF4-FFF2-40B4-BE49-F238E27FC236}">
                <a16:creationId xmlns:a16="http://schemas.microsoft.com/office/drawing/2014/main" id="{F08BE2F0-7BC4-A840-BFB7-38C0DF97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964" y="5085184"/>
            <a:ext cx="1981633" cy="52322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-3; 0)</a:t>
            </a:r>
            <a:endParaRPr lang="ru-RU" sz="2800" b="1" baseline="-25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8CF1ABE2-18A8-9840-81D7-2969F392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964" y="5614117"/>
            <a:ext cx="2193164" cy="52322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OY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 -1,5)</a:t>
            </a:r>
            <a:endParaRPr lang="ru-RU" sz="2800" b="1" baseline="-25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РЕШЕНИЯ</a:t>
            </a:r>
          </a:p>
          <a:p>
            <a:endParaRPr lang="" sz="4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11424" y="1628800"/>
            <a:ext cx="9865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На странице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выполнить задания </a:t>
            </a:r>
            <a:r>
              <a:rPr lang="ru-RU" sz="4400" b="1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4400" b="1">
                <a:solidFill>
                  <a:srgbClr val="5D2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5, 6, 8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Iroda\Downloads\VQpq.gif">
            <a:extLst>
              <a:ext uri="{FF2B5EF4-FFF2-40B4-BE49-F238E27FC236}">
                <a16:creationId xmlns:a16="http://schemas.microsoft.com/office/drawing/2014/main" id="{B940F9C2-3CF5-A947-801D-08657B6CA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398767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61" name="Rectangle 17"/>
              <p:cNvSpPr>
                <a:spLocks noChangeArrowheads="1"/>
              </p:cNvSpPr>
              <p:nvPr/>
            </p:nvSpPr>
            <p:spPr bwMode="auto">
              <a:xfrm>
                <a:off x="348296" y="1507283"/>
                <a:ext cx="11508343" cy="4658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just" eaLnBrk="1" hangingPunct="1">
                  <a:spcBef>
                    <a:spcPct val="20000"/>
                  </a:spcBef>
                </a:pPr>
                <a:r>
                  <a:rPr lang="ru-RU" altLang="ru-RU" sz="4000" i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Теорема. </a:t>
                </a:r>
              </a:p>
              <a:p>
                <a:pPr algn="just" eaLnBrk="1" hangingPunct="1">
                  <a:spcBef>
                    <a:spcPct val="20000"/>
                  </a:spcBef>
                </a:pPr>
                <a:r>
                  <a:rPr lang="ru-RU" alt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В прямоугольной системе координат</a:t>
                </a:r>
              </a:p>
              <a:p>
                <a:pPr algn="just" eaLnBrk="1" hangingPunct="1">
                  <a:spcBef>
                    <a:spcPct val="20000"/>
                  </a:spcBef>
                </a:pPr>
                <a:r>
                  <a:rPr lang="ru-RU" alt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прямой имеет вид: </a:t>
                </a:r>
              </a:p>
              <a:p>
                <a:pPr algn="just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𝒂𝒙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𝒃𝒚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ru-RU" alt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ct val="20000"/>
                  </a:spcBef>
                </a:pPr>
                <a:r>
                  <a:rPr lang="ru-RU" alt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altLang="ru-RU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𝐚</m:t>
                    </m:r>
                    <m:r>
                      <a:rPr lang="en-US" altLang="ru-RU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RU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</m:t>
                    </m:r>
                    <m:r>
                      <a:rPr lang="en-US" altLang="ru-RU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RU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</m:t>
                    </m:r>
                  </m:oMath>
                </a14:m>
                <a:r>
                  <a:rPr lang="ru-RU" alt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некоторые числа, причем хотя бы</a:t>
                </a:r>
              </a:p>
              <a:p>
                <a:pPr algn="just">
                  <a:spcBef>
                    <a:spcPct val="20000"/>
                  </a:spcBef>
                </a:pPr>
                <a:r>
                  <a:rPr lang="ru-RU" alt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одно из чисел </a:t>
                </a:r>
                <a14:m>
                  <m:oMath xmlns:m="http://schemas.openxmlformats.org/officeDocument/2006/math">
                    <m:r>
                      <a:rPr lang="en-US" altLang="ru-RU" sz="4000" b="1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𝐚</m:t>
                    </m:r>
                    <m:r>
                      <a:rPr lang="ru-RU" altLang="ru-RU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или </m:t>
                    </m:r>
                    <m:r>
                      <a:rPr lang="en-US" altLang="ru-RU" sz="4000" b="1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𝐛</m:t>
                    </m:r>
                  </m:oMath>
                </a14:m>
                <a:r>
                  <a:rPr lang="ru-RU" alt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не равно нулю.</a:t>
                </a:r>
              </a:p>
            </p:txBody>
          </p:sp>
        </mc:Choice>
        <mc:Fallback xmlns="">
          <p:sp>
            <p:nvSpPr>
              <p:cNvPr id="6161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96" y="1507283"/>
                <a:ext cx="11508343" cy="4658021"/>
              </a:xfrm>
              <a:prstGeom prst="rect">
                <a:avLst/>
              </a:prstGeom>
              <a:blipFill>
                <a:blip r:embed="rId2"/>
                <a:stretch>
                  <a:fillRect l="-1854" t="-23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467" y="0"/>
            <a:ext cx="12192000" cy="11839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УРАВНЕНИЕ ПРЯМОЙ</a:t>
            </a:r>
          </a:p>
        </p:txBody>
      </p:sp>
    </p:spTree>
    <p:extLst>
      <p:ext uri="{BB962C8B-B14F-4D97-AF65-F5344CB8AC3E}">
        <p14:creationId xmlns:p14="http://schemas.microsoft.com/office/powerpoint/2010/main" val="274397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61" name="Rectangle 17"/>
              <p:cNvSpPr>
                <a:spLocks noChangeArrowheads="1"/>
              </p:cNvSpPr>
              <p:nvPr/>
            </p:nvSpPr>
            <p:spPr bwMode="auto">
              <a:xfrm>
                <a:off x="-96688" y="1507283"/>
                <a:ext cx="11953327" cy="4874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i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Доказательство.</a:t>
                </a:r>
              </a:p>
              <a:p>
                <a:pPr algn="just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Пусть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-произвольная прямая в прямоугольной системе координат. </a:t>
                </a:r>
              </a:p>
              <a:p>
                <a:pPr algn="just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Проведем какую-нибудь прямую, перпендикулярную прямой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и отложим на ней от точки пересечения С с прямой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равные отрезки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24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ru-RU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- координаты точки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RU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ru-RU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altLang="ru-RU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ru-RU" altLang="ru-RU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RU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ru-RU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- координаты точки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alt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Произвольная точка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лежащая на прямой </a:t>
                </a:r>
                <a14:m>
                  <m:oMath xmlns:m="http://schemas.openxmlformats.org/officeDocument/2006/math">
                    <m:r>
                      <a:rPr lang="en-US" altLang="ru-RU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равноудалена от точек </a:t>
                </a:r>
                <a14:m>
                  <m:oMath xmlns:m="http://schemas.openxmlformats.org/officeDocument/2006/math">
                    <m:r>
                      <a:rPr lang="en-US" altLang="ru-RU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alt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т.е.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ru-RU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откуда</a:t>
                </a: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ru-RU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𝐷𝐴</m:t>
                        </m:r>
                      </m:e>
                      <m:sup>
                        <m:r>
                          <a:rPr lang="ru-RU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alt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ru-RU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ru-RU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𝐷𝐵</m:t>
                        </m:r>
                      </m:e>
                      <m:sup>
                        <m:r>
                          <a:rPr lang="ru-RU" alt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 Записав эти равенства в координатах,</a:t>
                </a: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имеем:    </a:t>
                </a: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800" b="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61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688" y="1507283"/>
                <a:ext cx="11953327" cy="4874045"/>
              </a:xfrm>
              <a:prstGeom prst="rect">
                <a:avLst/>
              </a:prstGeom>
              <a:blipFill>
                <a:blip r:embed="rId2"/>
                <a:stretch>
                  <a:fillRect t="-2078" r="-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467" y="0"/>
            <a:ext cx="12192000" cy="11839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УРАВНЕНИЕ ПРЯМОЙ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9FD9A4C-348C-5244-BB20-08187ACF16C0}"/>
              </a:ext>
            </a:extLst>
          </p:cNvPr>
          <p:cNvCxnSpPr/>
          <p:nvPr/>
        </p:nvCxnSpPr>
        <p:spPr>
          <a:xfrm flipV="1">
            <a:off x="8388393" y="3727776"/>
            <a:ext cx="0" cy="2653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7DE1B50-81A2-6048-8643-B2B7293CE220}"/>
              </a:ext>
            </a:extLst>
          </p:cNvPr>
          <p:cNvCxnSpPr/>
          <p:nvPr/>
        </p:nvCxnSpPr>
        <p:spPr>
          <a:xfrm>
            <a:off x="8040216" y="60212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859CF73A-A65E-B441-8240-0B95589DFCB7}"/>
              </a:ext>
            </a:extLst>
          </p:cNvPr>
          <p:cNvSpPr/>
          <p:nvPr/>
        </p:nvSpPr>
        <p:spPr>
          <a:xfrm rot="1738655" flipH="1" flipV="1">
            <a:off x="8631492" y="4401419"/>
            <a:ext cx="1193897" cy="1152113"/>
          </a:xfrm>
          <a:prstGeom prst="rtTriangl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CBD2D64-CAA9-7540-B2FB-3F99D4B7FA50}"/>
              </a:ext>
            </a:extLst>
          </p:cNvPr>
          <p:cNvCxnSpPr/>
          <p:nvPr/>
        </p:nvCxnSpPr>
        <p:spPr>
          <a:xfrm flipV="1">
            <a:off x="8768354" y="4581128"/>
            <a:ext cx="1872208" cy="5040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84C4EAF-7BB2-644A-AC1C-7F4747AFBDD8}"/>
              </a:ext>
            </a:extLst>
          </p:cNvPr>
          <p:cNvCxnSpPr>
            <a:cxnSpLocks/>
          </p:cNvCxnSpPr>
          <p:nvPr/>
        </p:nvCxnSpPr>
        <p:spPr>
          <a:xfrm flipV="1">
            <a:off x="8976320" y="4581128"/>
            <a:ext cx="26578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DD98CD0-F9D8-8A45-B2F8-389376281DB6}"/>
              </a:ext>
            </a:extLst>
          </p:cNvPr>
          <p:cNvCxnSpPr>
            <a:cxnSpLocks/>
          </p:cNvCxnSpPr>
          <p:nvPr/>
        </p:nvCxnSpPr>
        <p:spPr>
          <a:xfrm flipV="1">
            <a:off x="9192344" y="5280041"/>
            <a:ext cx="26578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AC43E9-C654-5D48-A026-C9486B918F0D}"/>
                  </a:ext>
                </a:extLst>
              </p:cNvPr>
              <p:cNvSpPr txBox="1"/>
              <p:nvPr/>
            </p:nvSpPr>
            <p:spPr>
              <a:xfrm>
                <a:off x="8154858" y="366566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AC43E9-C654-5D48-A026-C9486B918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858" y="3665665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33333" r="-26667" b="-260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120A5D-802E-B841-88DB-0120FC76DDE1}"/>
                  </a:ext>
                </a:extLst>
              </p:cNvPr>
              <p:cNvSpPr txBox="1"/>
              <p:nvPr/>
            </p:nvSpPr>
            <p:spPr>
              <a:xfrm>
                <a:off x="10827177" y="6021288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120A5D-802E-B841-88DB-0120FC76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177" y="6021288"/>
                <a:ext cx="183320" cy="276999"/>
              </a:xfrm>
              <a:prstGeom prst="rect">
                <a:avLst/>
              </a:prstGeom>
              <a:blipFill>
                <a:blip r:embed="rId4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4857C1-367F-3E46-BA20-E9831C45B69B}"/>
                  </a:ext>
                </a:extLst>
              </p:cNvPr>
              <p:cNvSpPr txBox="1"/>
              <p:nvPr/>
            </p:nvSpPr>
            <p:spPr>
              <a:xfrm>
                <a:off x="8643212" y="4811142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4857C1-367F-3E46-BA20-E9831C45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212" y="4811142"/>
                <a:ext cx="132344" cy="276999"/>
              </a:xfrm>
              <a:prstGeom prst="rect">
                <a:avLst/>
              </a:prstGeom>
              <a:blipFill>
                <a:blip r:embed="rId5"/>
                <a:stretch>
                  <a:fillRect l="-41667" r="-33333" b="-869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535C83-70F1-2F44-8550-6CECFB060D5F}"/>
                  </a:ext>
                </a:extLst>
              </p:cNvPr>
              <p:cNvSpPr txBox="1"/>
              <p:nvPr/>
            </p:nvSpPr>
            <p:spPr>
              <a:xfrm>
                <a:off x="8810177" y="3872081"/>
                <a:ext cx="940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535C83-70F1-2F44-8550-6CECFB06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177" y="3872081"/>
                <a:ext cx="940835" cy="276999"/>
              </a:xfrm>
              <a:prstGeom prst="rect">
                <a:avLst/>
              </a:prstGeom>
              <a:blipFill>
                <a:blip r:embed="rId6"/>
                <a:stretch>
                  <a:fillRect l="-5333" r="-9333" b="-347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C4E45C-BB7C-0848-A5B2-611A1D825ABA}"/>
                  </a:ext>
                </a:extLst>
              </p:cNvPr>
              <p:cNvSpPr txBox="1"/>
              <p:nvPr/>
            </p:nvSpPr>
            <p:spPr>
              <a:xfrm>
                <a:off x="10046847" y="4704977"/>
                <a:ext cx="775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C4E45C-BB7C-0848-A5B2-611A1D825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847" y="4704977"/>
                <a:ext cx="775918" cy="276999"/>
              </a:xfrm>
              <a:prstGeom prst="rect">
                <a:avLst/>
              </a:prstGeom>
              <a:blipFill>
                <a:blip r:embed="rId7"/>
                <a:stretch>
                  <a:fillRect l="-6452" r="-9677" b="-347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A055F7-0DE0-A640-BEA6-3CCB376C1C52}"/>
                  </a:ext>
                </a:extLst>
              </p:cNvPr>
              <p:cNvSpPr txBox="1"/>
              <p:nvPr/>
            </p:nvSpPr>
            <p:spPr>
              <a:xfrm>
                <a:off x="9480376" y="5673638"/>
                <a:ext cx="961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A055F7-0DE0-A640-BEA6-3CCB376C1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5673638"/>
                <a:ext cx="961865" cy="276999"/>
              </a:xfrm>
              <a:prstGeom prst="rect">
                <a:avLst/>
              </a:prstGeom>
              <a:blipFill>
                <a:blip r:embed="rId8"/>
                <a:stretch>
                  <a:fillRect l="-5195" r="-7792" b="-347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D133FC6-3F87-8349-B90B-62594A36CAB1}"/>
                  </a:ext>
                </a:extLst>
              </p:cNvPr>
              <p:cNvSpPr txBox="1"/>
              <p:nvPr/>
            </p:nvSpPr>
            <p:spPr>
              <a:xfrm>
                <a:off x="9036745" y="5039046"/>
                <a:ext cx="2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D133FC6-3F87-8349-B90B-62594A36C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745" y="5039046"/>
                <a:ext cx="200888" cy="276999"/>
              </a:xfrm>
              <a:prstGeom prst="rect">
                <a:avLst/>
              </a:prstGeom>
              <a:blipFill>
                <a:blip r:embed="rId9"/>
                <a:stretch>
                  <a:fillRect l="-23529" r="-17647" b="-869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8">
            <a:extLst>
              <a:ext uri="{FF2B5EF4-FFF2-40B4-BE49-F238E27FC236}">
                <a16:creationId xmlns:a16="http://schemas.microsoft.com/office/drawing/2014/main" id="{A30F3ABE-DEBD-904A-9B30-B445EEF7B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75" y="5436513"/>
            <a:ext cx="5598239" cy="5847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x–x</a:t>
            </a:r>
            <a:r>
              <a:rPr 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y–y</a:t>
            </a:r>
            <a:r>
              <a:rPr 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 </a:t>
            </a:r>
            <a:r>
              <a:rPr lang="en-US" sz="3200" b="1" i="1" dirty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x–x</a:t>
            </a:r>
            <a:r>
              <a:rPr 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y–y</a:t>
            </a:r>
            <a:r>
              <a:rPr 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 </a:t>
            </a:r>
            <a:endParaRPr lang="ru-RU" sz="3200" b="1" dirty="0">
              <a:solidFill>
                <a:srgbClr val="E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9" grpId="0"/>
      <p:bldP spid="60" grpId="0"/>
      <p:bldP spid="61" grpId="0"/>
      <p:bldP spid="62" grpId="0"/>
      <p:bldP spid="63" grpId="0"/>
      <p:bldP spid="6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-96688" y="1507283"/>
            <a:ext cx="11953327" cy="487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 b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7" y="0"/>
            <a:ext cx="12192000" cy="11839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УРАВНЕНИЕ ПРЯМОЙ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9FD9A4C-348C-5244-BB20-08187ACF16C0}"/>
              </a:ext>
            </a:extLst>
          </p:cNvPr>
          <p:cNvCxnSpPr/>
          <p:nvPr/>
        </p:nvCxnSpPr>
        <p:spPr>
          <a:xfrm flipV="1">
            <a:off x="8388393" y="3727776"/>
            <a:ext cx="0" cy="2653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7DE1B50-81A2-6048-8643-B2B7293CE220}"/>
              </a:ext>
            </a:extLst>
          </p:cNvPr>
          <p:cNvCxnSpPr/>
          <p:nvPr/>
        </p:nvCxnSpPr>
        <p:spPr>
          <a:xfrm>
            <a:off x="8040216" y="60212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859CF73A-A65E-B441-8240-0B95589DFCB7}"/>
              </a:ext>
            </a:extLst>
          </p:cNvPr>
          <p:cNvSpPr/>
          <p:nvPr/>
        </p:nvSpPr>
        <p:spPr>
          <a:xfrm rot="1738655" flipH="1" flipV="1">
            <a:off x="8631492" y="4401419"/>
            <a:ext cx="1193897" cy="1152113"/>
          </a:xfrm>
          <a:prstGeom prst="rtTriangl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CBD2D64-CAA9-7540-B2FB-3F99D4B7FA50}"/>
              </a:ext>
            </a:extLst>
          </p:cNvPr>
          <p:cNvCxnSpPr/>
          <p:nvPr/>
        </p:nvCxnSpPr>
        <p:spPr>
          <a:xfrm flipV="1">
            <a:off x="8768354" y="4581128"/>
            <a:ext cx="1872208" cy="5040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84C4EAF-7BB2-644A-AC1C-7F4747AFBDD8}"/>
              </a:ext>
            </a:extLst>
          </p:cNvPr>
          <p:cNvCxnSpPr>
            <a:cxnSpLocks/>
          </p:cNvCxnSpPr>
          <p:nvPr/>
        </p:nvCxnSpPr>
        <p:spPr>
          <a:xfrm flipV="1">
            <a:off x="8976320" y="4581128"/>
            <a:ext cx="26578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DD98CD0-F9D8-8A45-B2F8-389376281DB6}"/>
              </a:ext>
            </a:extLst>
          </p:cNvPr>
          <p:cNvCxnSpPr>
            <a:cxnSpLocks/>
          </p:cNvCxnSpPr>
          <p:nvPr/>
        </p:nvCxnSpPr>
        <p:spPr>
          <a:xfrm flipV="1">
            <a:off x="9192344" y="5280041"/>
            <a:ext cx="265786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AC43E9-C654-5D48-A026-C9486B918F0D}"/>
                  </a:ext>
                </a:extLst>
              </p:cNvPr>
              <p:cNvSpPr txBox="1"/>
              <p:nvPr/>
            </p:nvSpPr>
            <p:spPr>
              <a:xfrm>
                <a:off x="8154858" y="366566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AC43E9-C654-5D48-A026-C9486B918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858" y="3665665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33333" r="-26667" b="-260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120A5D-802E-B841-88DB-0120FC76DDE1}"/>
                  </a:ext>
                </a:extLst>
              </p:cNvPr>
              <p:cNvSpPr txBox="1"/>
              <p:nvPr/>
            </p:nvSpPr>
            <p:spPr>
              <a:xfrm>
                <a:off x="10827177" y="6021288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120A5D-802E-B841-88DB-0120FC76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177" y="6021288"/>
                <a:ext cx="183320" cy="276999"/>
              </a:xfrm>
              <a:prstGeom prst="rect">
                <a:avLst/>
              </a:prstGeom>
              <a:blipFill>
                <a:blip r:embed="rId3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4857C1-367F-3E46-BA20-E9831C45B69B}"/>
                  </a:ext>
                </a:extLst>
              </p:cNvPr>
              <p:cNvSpPr txBox="1"/>
              <p:nvPr/>
            </p:nvSpPr>
            <p:spPr>
              <a:xfrm>
                <a:off x="8643212" y="4811142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4857C1-367F-3E46-BA20-E9831C45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212" y="4811142"/>
                <a:ext cx="132344" cy="276999"/>
              </a:xfrm>
              <a:prstGeom prst="rect">
                <a:avLst/>
              </a:prstGeom>
              <a:blipFill>
                <a:blip r:embed="rId4"/>
                <a:stretch>
                  <a:fillRect l="-41667" r="-33333" b="-869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535C83-70F1-2F44-8550-6CECFB060D5F}"/>
                  </a:ext>
                </a:extLst>
              </p:cNvPr>
              <p:cNvSpPr txBox="1"/>
              <p:nvPr/>
            </p:nvSpPr>
            <p:spPr>
              <a:xfrm>
                <a:off x="8810177" y="3872081"/>
                <a:ext cx="940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535C83-70F1-2F44-8550-6CECFB06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177" y="3872081"/>
                <a:ext cx="940835" cy="276999"/>
              </a:xfrm>
              <a:prstGeom prst="rect">
                <a:avLst/>
              </a:prstGeom>
              <a:blipFill>
                <a:blip r:embed="rId5"/>
                <a:stretch>
                  <a:fillRect l="-5333" r="-9333" b="-347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C4E45C-BB7C-0848-A5B2-611A1D825ABA}"/>
                  </a:ext>
                </a:extLst>
              </p:cNvPr>
              <p:cNvSpPr txBox="1"/>
              <p:nvPr/>
            </p:nvSpPr>
            <p:spPr>
              <a:xfrm>
                <a:off x="10046847" y="4704977"/>
                <a:ext cx="775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C4E45C-BB7C-0848-A5B2-611A1D825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847" y="4704977"/>
                <a:ext cx="775918" cy="276999"/>
              </a:xfrm>
              <a:prstGeom prst="rect">
                <a:avLst/>
              </a:prstGeom>
              <a:blipFill>
                <a:blip r:embed="rId6"/>
                <a:stretch>
                  <a:fillRect l="-6452" r="-9677" b="-347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A055F7-0DE0-A640-BEA6-3CCB376C1C52}"/>
                  </a:ext>
                </a:extLst>
              </p:cNvPr>
              <p:cNvSpPr txBox="1"/>
              <p:nvPr/>
            </p:nvSpPr>
            <p:spPr>
              <a:xfrm>
                <a:off x="9480376" y="5673638"/>
                <a:ext cx="961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5A055F7-0DE0-A640-BEA6-3CCB376C1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5673638"/>
                <a:ext cx="961865" cy="276999"/>
              </a:xfrm>
              <a:prstGeom prst="rect">
                <a:avLst/>
              </a:prstGeom>
              <a:blipFill>
                <a:blip r:embed="rId7"/>
                <a:stretch>
                  <a:fillRect l="-5195" r="-7792" b="-347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D133FC6-3F87-8349-B90B-62594A36CAB1}"/>
                  </a:ext>
                </a:extLst>
              </p:cNvPr>
              <p:cNvSpPr txBox="1"/>
              <p:nvPr/>
            </p:nvSpPr>
            <p:spPr>
              <a:xfrm>
                <a:off x="9036745" y="5039046"/>
                <a:ext cx="2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D133FC6-3F87-8349-B90B-62594A36C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745" y="5039046"/>
                <a:ext cx="200888" cy="276999"/>
              </a:xfrm>
              <a:prstGeom prst="rect">
                <a:avLst/>
              </a:prstGeom>
              <a:blipFill>
                <a:blip r:embed="rId8"/>
                <a:stretch>
                  <a:fillRect l="-23529" r="-17647" b="-869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8">
            <a:extLst>
              <a:ext uri="{FF2B5EF4-FFF2-40B4-BE49-F238E27FC236}">
                <a16:creationId xmlns:a16="http://schemas.microsoft.com/office/drawing/2014/main" id="{A30F3ABE-DEBD-904A-9B30-B445EEF7B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506512"/>
            <a:ext cx="5598239" cy="5847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x–x</a:t>
            </a:r>
            <a:r>
              <a:rPr 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y–y</a:t>
            </a:r>
            <a:r>
              <a:rPr 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 </a:t>
            </a:r>
            <a:r>
              <a:rPr lang="en-US" sz="3200" b="1" i="1" dirty="0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x–x</a:t>
            </a:r>
            <a:r>
              <a:rPr 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y–y</a:t>
            </a:r>
            <a:r>
              <a:rPr lang="en-US" sz="32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 </a:t>
            </a:r>
            <a:endParaRPr lang="ru-RU" sz="3200" b="1" dirty="0">
              <a:solidFill>
                <a:srgbClr val="E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F8885E-2EA3-AD45-A41C-3E589355FD27}"/>
                  </a:ext>
                </a:extLst>
              </p:cNvPr>
              <p:cNvSpPr txBox="1"/>
              <p:nvPr/>
            </p:nvSpPr>
            <p:spPr>
              <a:xfrm>
                <a:off x="419701" y="2406870"/>
                <a:ext cx="11436915" cy="3703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Е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сли в этом уравнении раскрыть скобки и перенести все члены уравнения в левую часть, то оно принимет вид: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оскольку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некоторые числа, то, </a:t>
                </a:r>
              </a:p>
              <a:p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обозначим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подставляя в уравнение,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олучим</a:t>
                </a:r>
              </a:p>
              <a:p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F8885E-2EA3-AD45-A41C-3E589355F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1" y="2406870"/>
                <a:ext cx="11436915" cy="3703321"/>
              </a:xfrm>
              <a:prstGeom prst="rect">
                <a:avLst/>
              </a:prstGeom>
              <a:blipFill>
                <a:blip r:embed="rId9"/>
                <a:stretch>
                  <a:fillRect l="-1652" t="-2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83">
            <a:extLst>
              <a:ext uri="{FF2B5EF4-FFF2-40B4-BE49-F238E27FC236}">
                <a16:creationId xmlns:a16="http://schemas.microsoft.com/office/drawing/2014/main" id="{E0BDBED4-C61C-BF43-BBA8-E5E3F715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109" y="5673302"/>
            <a:ext cx="2541588" cy="7080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x+by+c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=0</a:t>
            </a:r>
            <a:endParaRPr lang="ru-RU" sz="4000" b="1" i="1" baseline="-25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664317" y="2790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664317" y="27999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664317" y="27809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664317" y="28047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19336" y="1410857"/>
                <a:ext cx="12072664" cy="5435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Задача 1. </a:t>
                </a: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Составьте уравнение прямой, которая проходит через точки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−3;2</m:t>
                        </m:r>
                      </m:e>
                    </m:d>
                    <m:r>
                      <a:rPr lang="ru-RU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Решение.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 мы знаем, прямая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имеет уравнение вида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лежат на прямой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значит их координаты удовлетворяют этому уравнению.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Подставляя координаты точек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уравнение прямой, получим: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этих трех уравнений можно выразить два коэффициента, например,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через третий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Подставляя получим </a:t>
                </a:r>
                <a:r>
                  <a:rPr lang="en-US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endParaRPr lang="ru-RU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410857"/>
                <a:ext cx="12072664" cy="5435334"/>
              </a:xfrm>
              <a:prstGeom prst="rect">
                <a:avLst/>
              </a:prstGeom>
              <a:blipFill>
                <a:blip r:embed="rId2"/>
                <a:stretch>
                  <a:fillRect l="-1050" t="-1860" b="-20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E5A78-AC8B-AB40-BCBE-0144DAAD7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86" b="-16605"/>
          <a:stretch/>
        </p:blipFill>
        <p:spPr>
          <a:xfrm>
            <a:off x="407368" y="4605379"/>
            <a:ext cx="6695834" cy="841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6DA4E5-E41D-234C-A783-0D3A70702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5912317"/>
            <a:ext cx="2304256" cy="288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1C3E8-FDCE-4E40-92D3-D6EE7E6468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308" b="4495"/>
          <a:stretch/>
        </p:blipFill>
        <p:spPr>
          <a:xfrm>
            <a:off x="3791744" y="6375421"/>
            <a:ext cx="2160240" cy="379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5493895" y="30205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5262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КООРДИНАТ ПРИ РЕШЕНИИ ГЕОМЕТРИЧЕСКИХ ЗАДАЧ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364" y="1916832"/>
            <a:ext cx="1144927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Формулы нахождения координат середины отрезка и расстояния между точками можно использовать для решение геометрических задач.</a:t>
            </a:r>
          </a:p>
          <a:p>
            <a:pPr algn="just">
              <a:spcBef>
                <a:spcPct val="20000"/>
              </a:spcBef>
            </a:pP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 этой целью следует ввести прямоугольную систему координат и записать условие задачи в координатах. После этого решение проводится с помощью алгебраических вычисление. </a:t>
            </a:r>
          </a:p>
        </p:txBody>
      </p:sp>
    </p:spTree>
    <p:extLst>
      <p:ext uri="{BB962C8B-B14F-4D97-AF65-F5344CB8AC3E}">
        <p14:creationId xmlns:p14="http://schemas.microsoft.com/office/powerpoint/2010/main" val="38075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664317" y="2790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664317" y="27999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664317" y="27809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664317" y="28047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4228" y="1410857"/>
                <a:ext cx="12072664" cy="5133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 </a:t>
                </a: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середина гипотенузы прямоугольного треугольника равноудалена от всех его вершин.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прямоугольный треугольник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Обозначим буквой 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середину гипотенузы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Введем прямоугольную систему координат.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вершины треугольника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имеют координаты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формулам координат середины отрезка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находим координаты точки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28" y="1410857"/>
                <a:ext cx="12072664" cy="5133713"/>
              </a:xfrm>
              <a:prstGeom prst="rect">
                <a:avLst/>
              </a:prstGeom>
              <a:blipFill>
                <a:blip r:embed="rId2"/>
                <a:stretch>
                  <a:fillRect l="-1061" t="-2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5493895" y="30205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dirty="0"/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98F02469-3B29-5344-A02A-AC15B8F2B03A}"/>
              </a:ext>
            </a:extLst>
          </p:cNvPr>
          <p:cNvSpPr/>
          <p:nvPr/>
        </p:nvSpPr>
        <p:spPr>
          <a:xfrm>
            <a:off x="8976320" y="3700714"/>
            <a:ext cx="2016224" cy="1816517"/>
          </a:xfrm>
          <a:prstGeom prst="rtTriangl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8B91F5-AFB5-ED40-B418-E602E720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96" y="4619390"/>
            <a:ext cx="3603982" cy="3974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BBC954-8038-CB4C-996C-7C220A8DC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6093296"/>
            <a:ext cx="2199961" cy="451274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981A576-0536-904C-A37A-646C567B8068}"/>
              </a:ext>
            </a:extLst>
          </p:cNvPr>
          <p:cNvCxnSpPr/>
          <p:nvPr/>
        </p:nvCxnSpPr>
        <p:spPr>
          <a:xfrm flipV="1">
            <a:off x="8976320" y="2799978"/>
            <a:ext cx="0" cy="3293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F64011-C7B8-5043-A588-F1BB799A9E73}"/>
              </a:ext>
            </a:extLst>
          </p:cNvPr>
          <p:cNvCxnSpPr/>
          <p:nvPr/>
        </p:nvCxnSpPr>
        <p:spPr>
          <a:xfrm>
            <a:off x="8472264" y="5517231"/>
            <a:ext cx="3168352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F75170-728B-3C47-9417-60B897F3E8F1}"/>
                  </a:ext>
                </a:extLst>
              </p:cNvPr>
              <p:cNvSpPr txBox="1"/>
              <p:nvPr/>
            </p:nvSpPr>
            <p:spPr>
              <a:xfrm>
                <a:off x="10030878" y="4212894"/>
                <a:ext cx="2911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F75170-728B-3C47-9417-60B897F3E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878" y="4212894"/>
                <a:ext cx="291170" cy="369332"/>
              </a:xfrm>
              <a:prstGeom prst="rect">
                <a:avLst/>
              </a:prstGeom>
              <a:blipFill>
                <a:blip r:embed="rId5"/>
                <a:stretch>
                  <a:fillRect l="-20833" r="-20833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9548A5-04CB-0F4B-97F0-839F01D052CE}"/>
              </a:ext>
            </a:extLst>
          </p:cNvPr>
          <p:cNvCxnSpPr>
            <a:stCxn id="2" idx="2"/>
            <a:endCxn id="2" idx="5"/>
          </p:cNvCxnSpPr>
          <p:nvPr/>
        </p:nvCxnSpPr>
        <p:spPr>
          <a:xfrm flipV="1">
            <a:off x="8976320" y="4608973"/>
            <a:ext cx="1008112" cy="908258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17CF9A1-52E2-C045-98B1-77A8ED240B96}"/>
              </a:ext>
            </a:extLst>
          </p:cNvPr>
          <p:cNvCxnSpPr>
            <a:cxnSpLocks/>
          </p:cNvCxnSpPr>
          <p:nvPr/>
        </p:nvCxnSpPr>
        <p:spPr>
          <a:xfrm flipV="1">
            <a:off x="9264352" y="3977714"/>
            <a:ext cx="216024" cy="23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295EAB3-507E-5B42-98F8-116038202FCB}"/>
              </a:ext>
            </a:extLst>
          </p:cNvPr>
          <p:cNvCxnSpPr>
            <a:cxnSpLocks/>
          </p:cNvCxnSpPr>
          <p:nvPr/>
        </p:nvCxnSpPr>
        <p:spPr>
          <a:xfrm flipV="1">
            <a:off x="10326143" y="4899298"/>
            <a:ext cx="216024" cy="23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CC614D1-FE41-2D4D-AC51-331161FC9D96}"/>
                  </a:ext>
                </a:extLst>
              </p:cNvPr>
              <p:cNvSpPr/>
              <p:nvPr/>
            </p:nvSpPr>
            <p:spPr>
              <a:xfrm>
                <a:off x="8573671" y="3419465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CC614D1-FE41-2D4D-AC51-331161FC9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671" y="3419465"/>
                <a:ext cx="452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E01227F-CC53-B348-98C2-EA7338AECF53}"/>
                  </a:ext>
                </a:extLst>
              </p:cNvPr>
              <p:cNvSpPr/>
              <p:nvPr/>
            </p:nvSpPr>
            <p:spPr>
              <a:xfrm>
                <a:off x="10788888" y="5500503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E01227F-CC53-B348-98C2-EA7338AEC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888" y="5500503"/>
                <a:ext cx="46384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7DFFB76-D85C-5047-820C-A8DBD2E18CF0}"/>
                  </a:ext>
                </a:extLst>
              </p:cNvPr>
              <p:cNvSpPr/>
              <p:nvPr/>
            </p:nvSpPr>
            <p:spPr>
              <a:xfrm>
                <a:off x="8564641" y="5519524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7DFFB76-D85C-5047-820C-A8DBD2E18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641" y="5519524"/>
                <a:ext cx="4514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E1868EA-97A2-9140-811D-143A99AF992F}"/>
                  </a:ext>
                </a:extLst>
              </p:cNvPr>
              <p:cNvSpPr/>
              <p:nvPr/>
            </p:nvSpPr>
            <p:spPr>
              <a:xfrm>
                <a:off x="8524145" y="2644295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E1868EA-97A2-9140-811D-143A99AF9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145" y="2644295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6159481-33C4-5C43-9EB1-B322A64EB855}"/>
                  </a:ext>
                </a:extLst>
              </p:cNvPr>
              <p:cNvSpPr/>
              <p:nvPr/>
            </p:nvSpPr>
            <p:spPr>
              <a:xfrm>
                <a:off x="11427398" y="5447143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6159481-33C4-5C43-9EB1-B322A64EB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398" y="5447143"/>
                <a:ext cx="430374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7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1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664317" y="2790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664317" y="27999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664317" y="27809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664317" y="28047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5493895" y="30205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dirty="0"/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98F02469-3B29-5344-A02A-AC15B8F2B03A}"/>
              </a:ext>
            </a:extLst>
          </p:cNvPr>
          <p:cNvSpPr/>
          <p:nvPr/>
        </p:nvSpPr>
        <p:spPr>
          <a:xfrm>
            <a:off x="8976320" y="3700714"/>
            <a:ext cx="2016224" cy="1816517"/>
          </a:xfrm>
          <a:prstGeom prst="rtTriangl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981A576-0536-904C-A37A-646C567B8068}"/>
              </a:ext>
            </a:extLst>
          </p:cNvPr>
          <p:cNvCxnSpPr/>
          <p:nvPr/>
        </p:nvCxnSpPr>
        <p:spPr>
          <a:xfrm flipV="1">
            <a:off x="8976320" y="2799978"/>
            <a:ext cx="0" cy="3293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F64011-C7B8-5043-A588-F1BB799A9E73}"/>
              </a:ext>
            </a:extLst>
          </p:cNvPr>
          <p:cNvCxnSpPr/>
          <p:nvPr/>
        </p:nvCxnSpPr>
        <p:spPr>
          <a:xfrm>
            <a:off x="8472264" y="5517231"/>
            <a:ext cx="3168352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F75170-728B-3C47-9417-60B897F3E8F1}"/>
                  </a:ext>
                </a:extLst>
              </p:cNvPr>
              <p:cNvSpPr txBox="1"/>
              <p:nvPr/>
            </p:nvSpPr>
            <p:spPr>
              <a:xfrm>
                <a:off x="10030878" y="4212894"/>
                <a:ext cx="2911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F75170-728B-3C47-9417-60B897F3E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878" y="4212894"/>
                <a:ext cx="291170" cy="369332"/>
              </a:xfrm>
              <a:prstGeom prst="rect">
                <a:avLst/>
              </a:prstGeom>
              <a:blipFill>
                <a:blip r:embed="rId2"/>
                <a:stretch>
                  <a:fillRect l="-20833" r="-20833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9548A5-04CB-0F4B-97F0-839F01D052CE}"/>
              </a:ext>
            </a:extLst>
          </p:cNvPr>
          <p:cNvCxnSpPr>
            <a:stCxn id="2" idx="2"/>
            <a:endCxn id="2" idx="5"/>
          </p:cNvCxnSpPr>
          <p:nvPr/>
        </p:nvCxnSpPr>
        <p:spPr>
          <a:xfrm flipV="1">
            <a:off x="8976320" y="4608973"/>
            <a:ext cx="1008112" cy="908258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17CF9A1-52E2-C045-98B1-77A8ED240B96}"/>
              </a:ext>
            </a:extLst>
          </p:cNvPr>
          <p:cNvCxnSpPr>
            <a:cxnSpLocks/>
          </p:cNvCxnSpPr>
          <p:nvPr/>
        </p:nvCxnSpPr>
        <p:spPr>
          <a:xfrm flipV="1">
            <a:off x="9264352" y="3977714"/>
            <a:ext cx="216024" cy="23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295EAB3-507E-5B42-98F8-116038202FCB}"/>
              </a:ext>
            </a:extLst>
          </p:cNvPr>
          <p:cNvCxnSpPr>
            <a:cxnSpLocks/>
          </p:cNvCxnSpPr>
          <p:nvPr/>
        </p:nvCxnSpPr>
        <p:spPr>
          <a:xfrm flipV="1">
            <a:off x="10326143" y="4899298"/>
            <a:ext cx="216024" cy="23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CC614D1-FE41-2D4D-AC51-331161FC9D96}"/>
                  </a:ext>
                </a:extLst>
              </p:cNvPr>
              <p:cNvSpPr/>
              <p:nvPr/>
            </p:nvSpPr>
            <p:spPr>
              <a:xfrm>
                <a:off x="8573671" y="3419465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CC614D1-FE41-2D4D-AC51-331161FC9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671" y="3419465"/>
                <a:ext cx="4521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E01227F-CC53-B348-98C2-EA7338AECF53}"/>
                  </a:ext>
                </a:extLst>
              </p:cNvPr>
              <p:cNvSpPr/>
              <p:nvPr/>
            </p:nvSpPr>
            <p:spPr>
              <a:xfrm>
                <a:off x="10788888" y="5500503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E01227F-CC53-B348-98C2-EA7338AEC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888" y="5500503"/>
                <a:ext cx="46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7DFFB76-D85C-5047-820C-A8DBD2E18CF0}"/>
                  </a:ext>
                </a:extLst>
              </p:cNvPr>
              <p:cNvSpPr/>
              <p:nvPr/>
            </p:nvSpPr>
            <p:spPr>
              <a:xfrm>
                <a:off x="8564641" y="5519524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7DFFB76-D85C-5047-820C-A8DBD2E18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641" y="5519524"/>
                <a:ext cx="4514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E1868EA-97A2-9140-811D-143A99AF992F}"/>
                  </a:ext>
                </a:extLst>
              </p:cNvPr>
              <p:cNvSpPr/>
              <p:nvPr/>
            </p:nvSpPr>
            <p:spPr>
              <a:xfrm>
                <a:off x="8524145" y="2644295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E1868EA-97A2-9140-811D-143A99AF9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145" y="2644295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6159481-33C4-5C43-9EB1-B322A64EB855}"/>
                  </a:ext>
                </a:extLst>
              </p:cNvPr>
              <p:cNvSpPr/>
              <p:nvPr/>
            </p:nvSpPr>
            <p:spPr>
              <a:xfrm>
                <a:off x="11427398" y="5447143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6159481-33C4-5C43-9EB1-B322A64EB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398" y="5447143"/>
                <a:ext cx="430374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E5B21D-948E-2749-80AD-A6776642AEF3}"/>
                  </a:ext>
                </a:extLst>
              </p:cNvPr>
              <p:cNvSpPr txBox="1"/>
              <p:nvPr/>
            </p:nvSpPr>
            <p:spPr>
              <a:xfrm>
                <a:off x="371526" y="1896719"/>
                <a:ext cx="11448948" cy="2880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ользуясь формулой расстояния между точками, найдем длины отрезков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𝐷𝐶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(0,5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(0,5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=0,5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(0,5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(0,5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аким образом,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что и требовалось доказать.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E5B21D-948E-2749-80AD-A6776642A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6" y="1896719"/>
                <a:ext cx="11448948" cy="2880147"/>
              </a:xfrm>
              <a:prstGeom prst="rect">
                <a:avLst/>
              </a:prstGeom>
              <a:blipFill>
                <a:blip r:embed="rId8"/>
                <a:stretch>
                  <a:fillRect l="-1109" t="-2193" b="-48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9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664317" y="2790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664317" y="27999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664317" y="27809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664317" y="28047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9376" y="1410857"/>
                <a:ext cx="11233248" cy="5041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36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4. </a:t>
                </a:r>
                <a:r>
                  <a:rPr lang="ru-RU" alt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Ч</a:t>
                </a:r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ему равен коэффициент </a:t>
                </a:r>
                <a14:m>
                  <m:oMath xmlns:m="http://schemas.openxmlformats.org/officeDocument/2006/math">
                    <m:r>
                      <a:rPr lang="en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уравнении</a:t>
                </a: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прямая проходит через точку </a:t>
                </a:r>
                <a14:m>
                  <m:oMath xmlns:m="http://schemas.openxmlformats.org/officeDocument/2006/math">
                    <m:r>
                      <a:rPr lang="ru-RU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Решение.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1+2+с=0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с=−3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36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3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с=−</m:t>
                    </m:r>
                    <m:r>
                      <a:rPr lang="ru-RU" sz="3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sz="3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410857"/>
                <a:ext cx="11233248" cy="5041380"/>
              </a:xfrm>
              <a:prstGeom prst="rect">
                <a:avLst/>
              </a:prstGeom>
              <a:blipFill>
                <a:blip r:embed="rId2"/>
                <a:stretch>
                  <a:fillRect t="-2902" r="-16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5493895" y="30205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29231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88ffcb6f4dd68df1bcfc39a34cd964eaa2b3f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</TotalTime>
  <Words>702</Words>
  <Application>Microsoft Macintosh PowerPoint</Application>
  <PresentationFormat>Широкоэкранный</PresentationFormat>
  <Paragraphs>111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Rano7kh@icloud.com</cp:lastModifiedBy>
  <cp:revision>523</cp:revision>
  <dcterms:created xsi:type="dcterms:W3CDTF">2020-06-19T20:52:49Z</dcterms:created>
  <dcterms:modified xsi:type="dcterms:W3CDTF">2021-01-05T04:43:06Z</dcterms:modified>
</cp:coreProperties>
</file>