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1381" r:id="rId2"/>
    <p:sldId id="1704" r:id="rId3"/>
    <p:sldId id="1705" r:id="rId4"/>
    <p:sldId id="257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6" r:id="rId14"/>
    <p:sldId id="271" r:id="rId15"/>
    <p:sldId id="272" r:id="rId16"/>
    <p:sldId id="1706" r:id="rId17"/>
    <p:sldId id="1639" r:id="rId18"/>
  </p:sldIdLst>
  <p:sldSz cx="9144000" cy="5143500" type="screen16x9"/>
  <p:notesSz cx="5765800" cy="3244850"/>
  <p:custDataLst>
    <p:tags r:id="rId2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7" autoAdjust="0"/>
    <p:restoredTop sz="92936" autoAdjust="0"/>
  </p:normalViewPr>
  <p:slideViewPr>
    <p:cSldViewPr>
      <p:cViewPr varScale="1">
        <p:scale>
          <a:sx n="136" d="100"/>
          <a:sy n="136" d="100"/>
        </p:scale>
        <p:origin x="82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009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872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613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14960-0AA9-3E43-8C77-93AAC64D0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40780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Z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737CDA9E-4245-6A43-BA8F-7D1EA68AD9D9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485900"/>
            <a:ext cx="8229600" cy="338554"/>
          </a:xfrm>
        </p:spPr>
        <p:txBody>
          <a:bodyPr/>
          <a:lstStyle/>
          <a:p>
            <a:endParaRPr lang="ru-U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819EF1-66AA-DF48-A6A2-B96A08AE2D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4686300"/>
            <a:ext cx="2895600" cy="446276"/>
          </a:xfrm>
        </p:spPr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9ED247-DD42-E34B-AFE2-0C257CC624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4686300"/>
            <a:ext cx="2133600" cy="446276"/>
          </a:xfrm>
        </p:spPr>
        <p:txBody>
          <a:bodyPr/>
          <a:lstStyle>
            <a:lvl1pPr>
              <a:defRPr/>
            </a:lvl1pPr>
          </a:lstStyle>
          <a:p>
            <a:fld id="{830BE7A0-EBF8-C94D-8077-F4884CA569E8}" type="slidenum">
              <a:rPr lang="ru-RU" altLang="ru-UZ"/>
              <a:pPr/>
              <a:t>‹#›</a:t>
            </a:fld>
            <a:endParaRPr lang="ru-RU" altLang="ru-UZ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A240632-D338-0747-B897-F874440AE2EB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446276"/>
          </a:xfrm>
        </p:spPr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</p:spTree>
    <p:extLst>
      <p:ext uri="{BB962C8B-B14F-4D97-AF65-F5344CB8AC3E}">
        <p14:creationId xmlns:p14="http://schemas.microsoft.com/office/powerpoint/2010/main" val="4257318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8126A-F5CE-2D44-8D07-64632062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8156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4D0F22-A809-B84B-9BCC-6FA0522815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75C86F-8412-F64E-986B-138C27971F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FC099F-001F-234F-B73A-C4B0EA6EE493}" type="slidenum">
              <a:rPr lang="ru-RU" altLang="ru-UZ"/>
              <a:pPr/>
              <a:t>‹#›</a:t>
            </a:fld>
            <a:endParaRPr lang="ru-RU" altLang="ru-U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E158F1-1160-DE4F-856B-A4BD0FC8255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</p:spTree>
    <p:extLst>
      <p:ext uri="{BB962C8B-B14F-4D97-AF65-F5344CB8AC3E}">
        <p14:creationId xmlns:p14="http://schemas.microsoft.com/office/powerpoint/2010/main" val="10427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35350"/>
            <a:ext cx="2790048" cy="21111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089347" y="2159424"/>
            <a:ext cx="6022489" cy="2071071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ru-RU" sz="4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(1 </a:t>
            </a: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часть</a:t>
            </a: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)</a:t>
            </a:r>
            <a:endParaRPr sz="4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19168" y="2115138"/>
            <a:ext cx="562851" cy="67263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08749" y="2931790"/>
            <a:ext cx="562851" cy="15121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>
            <a:extLst>
              <a:ext uri="{FF2B5EF4-FFF2-40B4-BE49-F238E27FC236}">
                <a16:creationId xmlns:a16="http://schemas.microsoft.com/office/drawing/2014/main" id="{700ED4E3-A858-C448-8E1C-869BDA0F1F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9210" y="2846785"/>
            <a:ext cx="1518047" cy="453628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2531" name="Line 3">
            <a:extLst>
              <a:ext uri="{FF2B5EF4-FFF2-40B4-BE49-F238E27FC236}">
                <a16:creationId xmlns:a16="http://schemas.microsoft.com/office/drawing/2014/main" id="{814660D6-061B-4640-994F-B39E42B15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189560"/>
            <a:ext cx="1485900" cy="494109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2533" name="Oval 5">
            <a:extLst>
              <a:ext uri="{FF2B5EF4-FFF2-40B4-BE49-F238E27FC236}">
                <a16:creationId xmlns:a16="http://schemas.microsoft.com/office/drawing/2014/main" id="{443E6CEA-4244-CB44-B918-3CE04673E81F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4694635" y="227528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2534" name="Oval 6">
            <a:extLst>
              <a:ext uri="{FF2B5EF4-FFF2-40B4-BE49-F238E27FC236}">
                <a16:creationId xmlns:a16="http://schemas.microsoft.com/office/drawing/2014/main" id="{AF5E1E87-60EF-A14F-8FB4-2F565D795CA3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4711304" y="2262188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35</a:t>
            </a:r>
          </a:p>
        </p:txBody>
      </p:sp>
      <p:sp>
        <p:nvSpPr>
          <p:cNvPr id="22535" name="Oval 7">
            <a:extLst>
              <a:ext uri="{FF2B5EF4-FFF2-40B4-BE49-F238E27FC236}">
                <a16:creationId xmlns:a16="http://schemas.microsoft.com/office/drawing/2014/main" id="{2C1011F9-E24B-4F4D-8413-9C39C5227A2D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468166" y="1640681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68</a:t>
            </a:r>
          </a:p>
        </p:txBody>
      </p:sp>
      <p:sp>
        <p:nvSpPr>
          <p:cNvPr id="22536" name="Oval 8">
            <a:extLst>
              <a:ext uri="{FF2B5EF4-FFF2-40B4-BE49-F238E27FC236}">
                <a16:creationId xmlns:a16="http://schemas.microsoft.com/office/drawing/2014/main" id="{60C54911-1966-504E-B146-A0224BBFF556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411016" y="2955131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F00A6BD7-40A9-9B43-AF96-4DB63E982097}"/>
              </a:ext>
            </a:extLst>
          </p:cNvPr>
          <p:cNvSpPr txBox="1">
            <a:spLocks noChangeArrowheads="1"/>
          </p:cNvSpPr>
          <p:nvPr/>
        </p:nvSpPr>
        <p:spPr>
          <a:xfrm>
            <a:off x="395536" y="1039445"/>
            <a:ext cx="777686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altLang="ru-UZ" sz="2700" kern="0">
                <a:solidFill>
                  <a:schemeClr val="tx1"/>
                </a:solidFill>
              </a:rPr>
              <a:t>Найдите среднее арифметическое чисел</a:t>
            </a:r>
            <a:endParaRPr lang="ru-RU" altLang="ru-UZ" sz="2700" kern="0" dirty="0">
              <a:solidFill>
                <a:schemeClr val="tx1"/>
              </a:solidFill>
            </a:endParaRP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E0A96D54-B654-2C4D-9BC7-E730F881FCAB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416ACB89-AE3C-634D-96F8-5D368DA61FB8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3" grpId="1" animBg="1"/>
      <p:bldP spid="22534" grpId="0" animBg="1"/>
      <p:bldP spid="22535" grpId="0" animBg="1"/>
      <p:bldP spid="225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>
            <a:extLst>
              <a:ext uri="{FF2B5EF4-FFF2-40B4-BE49-F238E27FC236}">
                <a16:creationId xmlns:a16="http://schemas.microsoft.com/office/drawing/2014/main" id="{22BA2990-9B39-7F42-990C-811AAF05ED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68242" y="2797969"/>
            <a:ext cx="2030015" cy="52387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3555" name="Line 3">
            <a:extLst>
              <a:ext uri="{FF2B5EF4-FFF2-40B4-BE49-F238E27FC236}">
                <a16:creationId xmlns:a16="http://schemas.microsoft.com/office/drawing/2014/main" id="{C5E4E1D1-5172-B54F-A68A-607C40ABA0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3244" y="2210991"/>
            <a:ext cx="2006204" cy="40600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3557" name="Oval 5">
            <a:extLst>
              <a:ext uri="{FF2B5EF4-FFF2-40B4-BE49-F238E27FC236}">
                <a16:creationId xmlns:a16="http://schemas.microsoft.com/office/drawing/2014/main" id="{1728F882-C45D-1043-A0C9-6E57BB807EAB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86350" y="228600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3558" name="Oval 6">
            <a:extLst>
              <a:ext uri="{FF2B5EF4-FFF2-40B4-BE49-F238E27FC236}">
                <a16:creationId xmlns:a16="http://schemas.microsoft.com/office/drawing/2014/main" id="{F482A751-F158-A646-84B1-44D55618BA9E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93494" y="229433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10</a:t>
            </a:r>
          </a:p>
        </p:txBody>
      </p:sp>
      <p:sp>
        <p:nvSpPr>
          <p:cNvPr id="23559" name="Oval 7">
            <a:extLst>
              <a:ext uri="{FF2B5EF4-FFF2-40B4-BE49-F238E27FC236}">
                <a16:creationId xmlns:a16="http://schemas.microsoft.com/office/drawing/2014/main" id="{185F7EFB-3DB4-AB42-A41A-03044A2D1518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316956" y="169545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6</a:t>
            </a:r>
          </a:p>
        </p:txBody>
      </p:sp>
      <p:sp>
        <p:nvSpPr>
          <p:cNvPr id="23560" name="Oval 8">
            <a:extLst>
              <a:ext uri="{FF2B5EF4-FFF2-40B4-BE49-F238E27FC236}">
                <a16:creationId xmlns:a16="http://schemas.microsoft.com/office/drawing/2014/main" id="{977ECF07-2CC5-4344-A4B0-70E68AEDBE66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290763" y="2921794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15</a:t>
            </a:r>
          </a:p>
        </p:txBody>
      </p:sp>
      <p:sp>
        <p:nvSpPr>
          <p:cNvPr id="23561" name="Line 9">
            <a:extLst>
              <a:ext uri="{FF2B5EF4-FFF2-40B4-BE49-F238E27FC236}">
                <a16:creationId xmlns:a16="http://schemas.microsoft.com/office/drawing/2014/main" id="{75815A54-B7AD-A64C-9B87-2BE1E0A854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8322" y="2962275"/>
            <a:ext cx="1462088" cy="101798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3562" name="Oval 10">
            <a:extLst>
              <a:ext uri="{FF2B5EF4-FFF2-40B4-BE49-F238E27FC236}">
                <a16:creationId xmlns:a16="http://schemas.microsoft.com/office/drawing/2014/main" id="{DE99E543-E6A2-1E42-8B22-81DD7BF4A8AB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3093244" y="3877866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9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A8080C6-2F37-EB4E-A265-03AECC92B051}"/>
              </a:ext>
            </a:extLst>
          </p:cNvPr>
          <p:cNvSpPr txBox="1">
            <a:spLocks noChangeArrowheads="1"/>
          </p:cNvSpPr>
          <p:nvPr/>
        </p:nvSpPr>
        <p:spPr>
          <a:xfrm>
            <a:off x="395536" y="1039445"/>
            <a:ext cx="777686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altLang="ru-UZ" sz="2700" kern="0">
                <a:solidFill>
                  <a:schemeClr val="tx1"/>
                </a:solidFill>
              </a:rPr>
              <a:t>Найдите среднее арифметическое чисел</a:t>
            </a:r>
            <a:endParaRPr lang="ru-RU" altLang="ru-UZ" sz="2700" kern="0" dirty="0">
              <a:solidFill>
                <a:schemeClr val="tx1"/>
              </a:solidFill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B13ADB25-79C1-5B48-95AC-974A3DFADE03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39483B92-D329-6A4B-AC0B-3A947091FB5B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7" grpId="1" animBg="1"/>
      <p:bldP spid="23558" grpId="0" animBg="1"/>
      <p:bldP spid="23559" grpId="0" animBg="1"/>
      <p:bldP spid="23560" grpId="0" animBg="1"/>
      <p:bldP spid="235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>
            <a:extLst>
              <a:ext uri="{FF2B5EF4-FFF2-40B4-BE49-F238E27FC236}">
                <a16:creationId xmlns:a16="http://schemas.microsoft.com/office/drawing/2014/main" id="{79DB4F05-A83D-8D44-A34E-7DBC965904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68242" y="2797969"/>
            <a:ext cx="2030015" cy="52387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4579" name="Line 3">
            <a:extLst>
              <a:ext uri="{FF2B5EF4-FFF2-40B4-BE49-F238E27FC236}">
                <a16:creationId xmlns:a16="http://schemas.microsoft.com/office/drawing/2014/main" id="{357E10B8-5DD9-7248-9AD7-E11B0C089C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3244" y="2210991"/>
            <a:ext cx="2006204" cy="40600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4581" name="Oval 5">
            <a:extLst>
              <a:ext uri="{FF2B5EF4-FFF2-40B4-BE49-F238E27FC236}">
                <a16:creationId xmlns:a16="http://schemas.microsoft.com/office/drawing/2014/main" id="{E2D024FD-809E-EE46-8317-095EE0C508CB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86350" y="228600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4582" name="Oval 6">
            <a:extLst>
              <a:ext uri="{FF2B5EF4-FFF2-40B4-BE49-F238E27FC236}">
                <a16:creationId xmlns:a16="http://schemas.microsoft.com/office/drawing/2014/main" id="{AE0968C6-845B-4F47-B203-6A36B3ABD18F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93494" y="229433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28</a:t>
            </a:r>
          </a:p>
        </p:txBody>
      </p:sp>
      <p:sp>
        <p:nvSpPr>
          <p:cNvPr id="24583" name="Oval 7">
            <a:extLst>
              <a:ext uri="{FF2B5EF4-FFF2-40B4-BE49-F238E27FC236}">
                <a16:creationId xmlns:a16="http://schemas.microsoft.com/office/drawing/2014/main" id="{A7A4D655-A25D-1C4E-9348-2FF59EBA43E8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316956" y="169545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26</a:t>
            </a:r>
          </a:p>
        </p:txBody>
      </p:sp>
      <p:sp>
        <p:nvSpPr>
          <p:cNvPr id="24584" name="Oval 8">
            <a:extLst>
              <a:ext uri="{FF2B5EF4-FFF2-40B4-BE49-F238E27FC236}">
                <a16:creationId xmlns:a16="http://schemas.microsoft.com/office/drawing/2014/main" id="{4CAEEBFE-DB69-FB4E-ABA7-F52BB14A3C53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290763" y="2921794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28</a:t>
            </a:r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74742893-D8AB-AD4F-9F2E-99D4405C97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8322" y="2962275"/>
            <a:ext cx="1462088" cy="101798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4586" name="Oval 10">
            <a:extLst>
              <a:ext uri="{FF2B5EF4-FFF2-40B4-BE49-F238E27FC236}">
                <a16:creationId xmlns:a16="http://schemas.microsoft.com/office/drawing/2014/main" id="{D9B4F033-7876-1140-B4BC-1DD2DBA40802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3093244" y="3877866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30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3C48FF15-274D-3F44-ABEF-12A9A7DE246D}"/>
              </a:ext>
            </a:extLst>
          </p:cNvPr>
          <p:cNvSpPr txBox="1">
            <a:spLocks noChangeArrowheads="1"/>
          </p:cNvSpPr>
          <p:nvPr/>
        </p:nvSpPr>
        <p:spPr>
          <a:xfrm>
            <a:off x="395536" y="1039445"/>
            <a:ext cx="777686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altLang="ru-UZ" sz="2700" kern="0">
                <a:solidFill>
                  <a:schemeClr val="tx1"/>
                </a:solidFill>
              </a:rPr>
              <a:t>Найдите среднее арифметическое чисел</a:t>
            </a:r>
            <a:endParaRPr lang="ru-RU" altLang="ru-UZ" sz="2700" kern="0" dirty="0">
              <a:solidFill>
                <a:schemeClr val="tx1"/>
              </a:solidFill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8595BA40-E0A5-9C44-95E2-7F7D7F529D59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51A1501D-A308-6347-89F7-2B5422BE7E3B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1" grpId="1" animBg="1"/>
      <p:bldP spid="24582" grpId="0" animBg="1"/>
      <p:bldP spid="24583" grpId="0" animBg="1"/>
      <p:bldP spid="24584" grpId="0" animBg="1"/>
      <p:bldP spid="2458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361F9F6-A7C4-B34B-920F-477C185BE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954613"/>
            <a:ext cx="7848872" cy="923330"/>
          </a:xfrm>
        </p:spPr>
        <p:txBody>
          <a:bodyPr/>
          <a:lstStyle/>
          <a:p>
            <a:r>
              <a:rPr lang="ru-RU" altLang="ru-UZ" sz="3000" dirty="0">
                <a:solidFill>
                  <a:schemeClr val="tx2"/>
                </a:solidFill>
              </a:rPr>
              <a:t>Найдите для данного ряда чисел</a:t>
            </a:r>
          </a:p>
        </p:txBody>
      </p:sp>
      <p:sp>
        <p:nvSpPr>
          <p:cNvPr id="31747" name="Text Box 3">
            <a:extLst>
              <a:ext uri="{FF2B5EF4-FFF2-40B4-BE49-F238E27FC236}">
                <a16:creationId xmlns:a16="http://schemas.microsoft.com/office/drawing/2014/main" id="{56AEA0D5-E155-504E-8804-22157FA80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587104"/>
            <a:ext cx="262443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700">
                <a:latin typeface="Comic Sans MS" panose="030F0902030302020204" pitchFamily="66" charset="0"/>
              </a:rPr>
              <a:t>5,   14,   20,   5</a:t>
            </a:r>
          </a:p>
        </p:txBody>
      </p:sp>
      <p:graphicFrame>
        <p:nvGraphicFramePr>
          <p:cNvPr id="31748" name="Group 4">
            <a:extLst>
              <a:ext uri="{FF2B5EF4-FFF2-40B4-BE49-F238E27FC236}">
                <a16:creationId xmlns:a16="http://schemas.microsoft.com/office/drawing/2014/main" id="{59A7BE5F-EC38-ED4A-8DCE-6950C58049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53867" y="2416969"/>
          <a:ext cx="4574381" cy="1316832"/>
        </p:xfrm>
        <a:graphic>
          <a:graphicData uri="http://schemas.openxmlformats.org/drawingml/2006/table">
            <a:tbl>
              <a:tblPr/>
              <a:tblGrid>
                <a:gridCol w="3078956">
                  <a:extLst>
                    <a:ext uri="{9D8B030D-6E8A-4147-A177-3AD203B41FA5}">
                      <a16:colId xmlns:a16="http://schemas.microsoft.com/office/drawing/2014/main" val="469772358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610806954"/>
                    </a:ext>
                  </a:extLst>
                </a:gridCol>
              </a:tblGrid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Среднее арифметическое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11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435654"/>
                  </a:ext>
                </a:extLst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Размах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15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502678"/>
                  </a:ext>
                </a:extLst>
              </a:tr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Мода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5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29806"/>
                  </a:ext>
                </a:extLst>
              </a:tr>
            </a:tbl>
          </a:graphicData>
        </a:graphic>
      </p:graphicFrame>
      <p:sp>
        <p:nvSpPr>
          <p:cNvPr id="31762" name="Rectangle 18">
            <a:extLst>
              <a:ext uri="{FF2B5EF4-FFF2-40B4-BE49-F238E27FC236}">
                <a16:creationId xmlns:a16="http://schemas.microsoft.com/office/drawing/2014/main" id="{69941772-4512-9340-86FE-4C6A22EBC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969" y="2459832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31763" name="Rectangle 19">
            <a:extLst>
              <a:ext uri="{FF2B5EF4-FFF2-40B4-BE49-F238E27FC236}">
                <a16:creationId xmlns:a16="http://schemas.microsoft.com/office/drawing/2014/main" id="{37440224-9325-0D41-8B2D-0449142DA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1448" y="2889647"/>
            <a:ext cx="621506" cy="3702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31764" name="Rectangle 20">
            <a:extLst>
              <a:ext uri="{FF2B5EF4-FFF2-40B4-BE49-F238E27FC236}">
                <a16:creationId xmlns:a16="http://schemas.microsoft.com/office/drawing/2014/main" id="{BE75EBFD-6552-F442-A124-BD0DFD3E2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3319463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31765" name="Text Box 21">
            <a:extLst>
              <a:ext uri="{FF2B5EF4-FFF2-40B4-BE49-F238E27FC236}">
                <a16:creationId xmlns:a16="http://schemas.microsoft.com/office/drawing/2014/main" id="{2414C834-4C60-654C-8C4B-6485E5130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944" y="2422922"/>
            <a:ext cx="325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31766" name="Text Box 22">
            <a:extLst>
              <a:ext uri="{FF2B5EF4-FFF2-40B4-BE49-F238E27FC236}">
                <a16:creationId xmlns:a16="http://schemas.microsoft.com/office/drawing/2014/main" id="{87544268-FC3D-D645-A3CB-D04B8B4D8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897" y="2842022"/>
            <a:ext cx="325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31767" name="Text Box 23">
            <a:extLst>
              <a:ext uri="{FF2B5EF4-FFF2-40B4-BE49-F238E27FC236}">
                <a16:creationId xmlns:a16="http://schemas.microsoft.com/office/drawing/2014/main" id="{2C82EBEA-CFD3-9043-9FD8-3437CF137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281" y="3283744"/>
            <a:ext cx="325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526C4AFE-5ABE-B64B-8ADA-DA7165C2C1B7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A76106FF-69B3-394F-B305-61D9EB11033E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65" grpId="0"/>
      <p:bldP spid="31765" grpId="1"/>
      <p:bldP spid="31766" grpId="0"/>
      <p:bldP spid="31766" grpId="1"/>
      <p:bldP spid="31767" grpId="0"/>
      <p:bldP spid="3176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97B789D-58D7-084E-9953-80A89DF01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944960"/>
            <a:ext cx="7992888" cy="923330"/>
          </a:xfrm>
        </p:spPr>
        <p:txBody>
          <a:bodyPr/>
          <a:lstStyle/>
          <a:p>
            <a:r>
              <a:rPr lang="ru-RU" altLang="ru-UZ" sz="3000" dirty="0">
                <a:solidFill>
                  <a:schemeClr val="tx2"/>
                </a:solidFill>
              </a:rPr>
              <a:t>Найдите для данного ряда чисел</a:t>
            </a: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40F56064-A435-9F47-9484-547DA2351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7" y="1587104"/>
            <a:ext cx="23647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700">
                <a:latin typeface="Comic Sans MS" panose="030F0902030302020204" pitchFamily="66" charset="0"/>
              </a:rPr>
              <a:t>3,   24,  6,   7</a:t>
            </a:r>
          </a:p>
        </p:txBody>
      </p:sp>
      <p:graphicFrame>
        <p:nvGraphicFramePr>
          <p:cNvPr id="26628" name="Group 4">
            <a:extLst>
              <a:ext uri="{FF2B5EF4-FFF2-40B4-BE49-F238E27FC236}">
                <a16:creationId xmlns:a16="http://schemas.microsoft.com/office/drawing/2014/main" id="{4D626EA6-55DE-5E4C-A383-8D0DAF1EA8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53867" y="2416969"/>
          <a:ext cx="4574381" cy="1316832"/>
        </p:xfrm>
        <a:graphic>
          <a:graphicData uri="http://schemas.openxmlformats.org/drawingml/2006/table">
            <a:tbl>
              <a:tblPr/>
              <a:tblGrid>
                <a:gridCol w="3078956">
                  <a:extLst>
                    <a:ext uri="{9D8B030D-6E8A-4147-A177-3AD203B41FA5}">
                      <a16:colId xmlns:a16="http://schemas.microsoft.com/office/drawing/2014/main" val="2458577204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381067883"/>
                    </a:ext>
                  </a:extLst>
                </a:gridCol>
              </a:tblGrid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Среднее арифметическое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10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826909"/>
                  </a:ext>
                </a:extLst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Размах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21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479993"/>
                  </a:ext>
                </a:extLst>
              </a:tr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Мода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нет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208617"/>
                  </a:ext>
                </a:extLst>
              </a:tr>
            </a:tbl>
          </a:graphicData>
        </a:graphic>
      </p:graphicFrame>
      <p:sp>
        <p:nvSpPr>
          <p:cNvPr id="26642" name="Rectangle 18">
            <a:extLst>
              <a:ext uri="{FF2B5EF4-FFF2-40B4-BE49-F238E27FC236}">
                <a16:creationId xmlns:a16="http://schemas.microsoft.com/office/drawing/2014/main" id="{70608CF1-D094-7549-B93F-317B4B39E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2459832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24553E6D-F65B-5B44-B08F-58648C86E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2879" y="2889647"/>
            <a:ext cx="621506" cy="3702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3221C54A-BC90-1342-A947-25E317452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8832" y="3319463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6645" name="Text Box 21">
            <a:extLst>
              <a:ext uri="{FF2B5EF4-FFF2-40B4-BE49-F238E27FC236}">
                <a16:creationId xmlns:a16="http://schemas.microsoft.com/office/drawing/2014/main" id="{8992BFB7-C3C3-CF44-86E5-38B368892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5812" y="2448972"/>
            <a:ext cx="46791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 dirty="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6646" name="Text Box 22">
            <a:extLst>
              <a:ext uri="{FF2B5EF4-FFF2-40B4-BE49-F238E27FC236}">
                <a16:creationId xmlns:a16="http://schemas.microsoft.com/office/drawing/2014/main" id="{946DD7D5-E313-5342-95FF-5A5CBAD5E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1192" y="2917500"/>
            <a:ext cx="48696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6647" name="Text Box 23">
            <a:extLst>
              <a:ext uri="{FF2B5EF4-FFF2-40B4-BE49-F238E27FC236}">
                <a16:creationId xmlns:a16="http://schemas.microsoft.com/office/drawing/2014/main" id="{95BBDD8F-035D-D24D-A668-F8CFBF46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141" y="3392530"/>
            <a:ext cx="432197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329F1BAC-BBBF-5E4F-8E04-7763AC3187FE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8593750F-2C0A-E141-A01B-14998A194BAE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45" grpId="0"/>
      <p:bldP spid="26645" grpId="1"/>
      <p:bldP spid="26646" grpId="0"/>
      <p:bldP spid="26646" grpId="1"/>
      <p:bldP spid="26647" grpId="0"/>
      <p:bldP spid="2664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FFC07CB-5D08-2C46-A1AD-76C5DAEBC3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1834" y="945727"/>
            <a:ext cx="7822574" cy="923330"/>
          </a:xfrm>
        </p:spPr>
        <p:txBody>
          <a:bodyPr/>
          <a:lstStyle/>
          <a:p>
            <a:r>
              <a:rPr lang="ru-RU" altLang="ru-UZ" sz="3000" dirty="0">
                <a:solidFill>
                  <a:schemeClr val="tx2"/>
                </a:solidFill>
              </a:rPr>
              <a:t>Найдите для данного ряда чисел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56D277ED-AA05-B243-9A38-E86DED8F9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587104"/>
            <a:ext cx="298030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700">
                <a:latin typeface="Comic Sans MS" panose="030F0902030302020204" pitchFamily="66" charset="0"/>
              </a:rPr>
              <a:t>1,   35,  3,   35,  1</a:t>
            </a:r>
          </a:p>
        </p:txBody>
      </p:sp>
      <p:graphicFrame>
        <p:nvGraphicFramePr>
          <p:cNvPr id="27652" name="Group 4">
            <a:extLst>
              <a:ext uri="{FF2B5EF4-FFF2-40B4-BE49-F238E27FC236}">
                <a16:creationId xmlns:a16="http://schemas.microsoft.com/office/drawing/2014/main" id="{9F19C51F-79B2-9E4C-9561-05F41267980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53867" y="2416969"/>
          <a:ext cx="4574381" cy="1316832"/>
        </p:xfrm>
        <a:graphic>
          <a:graphicData uri="http://schemas.openxmlformats.org/drawingml/2006/table">
            <a:tbl>
              <a:tblPr/>
              <a:tblGrid>
                <a:gridCol w="3078956">
                  <a:extLst>
                    <a:ext uri="{9D8B030D-6E8A-4147-A177-3AD203B41FA5}">
                      <a16:colId xmlns:a16="http://schemas.microsoft.com/office/drawing/2014/main" val="3366208717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149954900"/>
                    </a:ext>
                  </a:extLst>
                </a:gridCol>
              </a:tblGrid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Среднее арифметическое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15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393552"/>
                  </a:ext>
                </a:extLst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Размах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34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822363"/>
                  </a:ext>
                </a:extLst>
              </a:tr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Мода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 и 35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549472"/>
                  </a:ext>
                </a:extLst>
              </a:tr>
            </a:tbl>
          </a:graphicData>
        </a:graphic>
      </p:graphicFrame>
      <p:sp>
        <p:nvSpPr>
          <p:cNvPr id="27666" name="Rectangle 18">
            <a:extLst>
              <a:ext uri="{FF2B5EF4-FFF2-40B4-BE49-F238E27FC236}">
                <a16:creationId xmlns:a16="http://schemas.microsoft.com/office/drawing/2014/main" id="{82B298BF-2E7A-1E47-B5D6-B02C82B6C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4779" y="2449116"/>
            <a:ext cx="621506" cy="3702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7667" name="Rectangle 19">
            <a:extLst>
              <a:ext uri="{FF2B5EF4-FFF2-40B4-BE49-F238E27FC236}">
                <a16:creationId xmlns:a16="http://schemas.microsoft.com/office/drawing/2014/main" id="{F79A1ED5-2C2C-CC48-9B0F-92778A49F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0257" y="2878932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7668" name="Rectangle 20">
            <a:extLst>
              <a:ext uri="{FF2B5EF4-FFF2-40B4-BE49-F238E27FC236}">
                <a16:creationId xmlns:a16="http://schemas.microsoft.com/office/drawing/2014/main" id="{60EFE7AC-8476-A545-8804-F6F0534DF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441" y="3308747"/>
            <a:ext cx="731044" cy="3702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7669" name="Text Box 21">
            <a:extLst>
              <a:ext uri="{FF2B5EF4-FFF2-40B4-BE49-F238E27FC236}">
                <a16:creationId xmlns:a16="http://schemas.microsoft.com/office/drawing/2014/main" id="{F4EEFE56-29D1-4F41-91C9-11DC324BB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0517" y="2463403"/>
            <a:ext cx="38219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7670" name="Text Box 22">
            <a:extLst>
              <a:ext uri="{FF2B5EF4-FFF2-40B4-BE49-F238E27FC236}">
                <a16:creationId xmlns:a16="http://schemas.microsoft.com/office/drawing/2014/main" id="{FDC4D71E-49B7-6D4A-803B-77FF4949C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05377"/>
            <a:ext cx="385763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 dirty="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7671" name="Text Box 23">
            <a:extLst>
              <a:ext uri="{FF2B5EF4-FFF2-40B4-BE49-F238E27FC236}">
                <a16:creationId xmlns:a16="http://schemas.microsoft.com/office/drawing/2014/main" id="{01B74BB9-C52E-EA44-82EE-E2B3ED851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0516" y="3489722"/>
            <a:ext cx="539353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66E6AA51-5DF5-0A4D-B5CF-B7028E98E15B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207ACD28-6CA4-FE4D-991A-67FABD0BAAC0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69" grpId="0"/>
      <p:bldP spid="27669" grpId="1"/>
      <p:bldP spid="27670" grpId="0"/>
      <p:bldP spid="27670" grpId="1"/>
      <p:bldP spid="27671" grpId="0"/>
      <p:bldP spid="2767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4096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Найдите: 1) среднее значение; 2) моду; 3) медиану; 4) размах выборки. </a:t>
                </a:r>
              </a:p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477.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-3,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4, 5, -4, 1, 2, 4, -3, -2, 3, -3, 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-4, -3, -3, -3, -2, 1, 2, 2, 3, 4, 4, 5. </a:t>
                </a:r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Среднее значение: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−4−3−3−3−2+1+2+2+3+4+4+5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ода: -3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Медиана: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1+2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Размах выборки: 5-(-4)=9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4096891"/>
              </a:xfrm>
              <a:prstGeom prst="rect">
                <a:avLst/>
              </a:prstGeom>
              <a:blipFill>
                <a:blip r:embed="rId3"/>
                <a:stretch>
                  <a:fillRect l="-1141" t="-1235" b="-216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59635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задания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477 (2), 479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ПРОВЕРКА САМОСТОЯТЕЛЬНОЙ РАБОТЫ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4315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Найдите: 1) среднее значение; 2) моду; 3) медиану; 4) размах выборки. 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475.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12, 14, 9, 13, 15.</a:t>
                </a:r>
              </a:p>
              <a:p>
                <a:r>
                  <a:rPr lang="ru-RU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9, 12, 13, 14, 15</a:t>
                </a:r>
              </a:p>
              <a:p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Среднее значение: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9+12+13+14+15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=12,6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ода: нет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Медиана: 13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Размах выборки: 15-9=6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4315540"/>
              </a:xfrm>
              <a:prstGeom prst="rect">
                <a:avLst/>
              </a:prstGeom>
              <a:blipFill>
                <a:blip r:embed="rId3"/>
                <a:stretch>
                  <a:fillRect l="-1141" t="-1173" b="-23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8048EFC5-BB4D-1E47-AA53-EE73E04E28B8}"/>
              </a:ext>
            </a:extLst>
          </p:cNvPr>
          <p:cNvCxnSpPr>
            <a:cxnSpLocks/>
          </p:cNvCxnSpPr>
          <p:nvPr/>
        </p:nvCxnSpPr>
        <p:spPr>
          <a:xfrm>
            <a:off x="1043608" y="2643758"/>
            <a:ext cx="36004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4937C045-CA26-5840-99B4-EAA7EE574A73}"/>
                  </a:ext>
                </a:extLst>
              </p:cNvPr>
              <p:cNvSpPr/>
              <p:nvPr/>
            </p:nvSpPr>
            <p:spPr>
              <a:xfrm>
                <a:off x="4587765" y="1807254"/>
                <a:ext cx="4572000" cy="320754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15, 13, 13, 14, 16, 14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r>
                  <a:rPr lang="ru-RU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1</a:t>
                </a:r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1</a:t>
                </a:r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14, 15</a:t>
                </a:r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16. </a:t>
                </a:r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Среднее значение: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+14+15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+16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85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ода: 13, 14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Медиана: 14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Размах выборки: 16-3=3</a:t>
                </a:r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4937C045-CA26-5840-99B4-EAA7EE574A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765" y="1807254"/>
                <a:ext cx="4572000" cy="3207545"/>
              </a:xfrm>
              <a:prstGeom prst="rect">
                <a:avLst/>
              </a:prstGeom>
              <a:blipFill>
                <a:blip r:embed="rId4"/>
                <a:stretch>
                  <a:fillRect l="-2216" t="-1575" b="-27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35487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ПРОВЕРКА САМОСТОЯТЕЛЬНОЙ РАБОТЫ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4315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Найдите: 1) среднее значение; 2) моду; 3) медиану; 4) размах выборки. 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476.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6, 8, 10, 11, 10.</a:t>
                </a:r>
              </a:p>
              <a:p>
                <a:r>
                  <a:rPr lang="ru-RU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6, 8, 10, 10, 11</a:t>
                </a:r>
              </a:p>
              <a:p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Среднее значение: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6+8+10+10+11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ода: 10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Медиана: 10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Размах выборки: 11-6=5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4315540"/>
              </a:xfrm>
              <a:prstGeom prst="rect">
                <a:avLst/>
              </a:prstGeom>
              <a:blipFill>
                <a:blip r:embed="rId3"/>
                <a:stretch>
                  <a:fillRect l="-1141" t="-1173" b="-205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4937C045-CA26-5840-99B4-EAA7EE574A73}"/>
                  </a:ext>
                </a:extLst>
              </p:cNvPr>
              <p:cNvSpPr/>
              <p:nvPr/>
            </p:nvSpPr>
            <p:spPr>
              <a:xfrm>
                <a:off x="4587765" y="1807254"/>
                <a:ext cx="4572000" cy="320754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 8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1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1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1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14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ru-RU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8, 10, 11, 12, 14</a:t>
                </a:r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Среднее значение: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8+10+11+12+14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ода: нет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Медиана: 11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Размах выборки: 14-8=6</a:t>
                </a:r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4937C045-CA26-5840-99B4-EAA7EE574A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765" y="1807254"/>
                <a:ext cx="4572000" cy="3207545"/>
              </a:xfrm>
              <a:prstGeom prst="rect">
                <a:avLst/>
              </a:prstGeom>
              <a:blipFill>
                <a:blip r:embed="rId4"/>
                <a:stretch>
                  <a:fillRect l="-2216" t="-1575" b="-27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6775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>
            <a:extLst>
              <a:ext uri="{FF2B5EF4-FFF2-40B4-BE49-F238E27FC236}">
                <a16:creationId xmlns:a16="http://schemas.microsoft.com/office/drawing/2014/main" id="{F75D0464-B5BC-E949-8DB2-A0820961E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45" y="1043490"/>
            <a:ext cx="7523763" cy="65787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UZ" sz="1500" dirty="0">
                <a:latin typeface="Tahoma" panose="020B0604030504040204" pitchFamily="34" charset="0"/>
              </a:rPr>
              <a:t>В</a:t>
            </a:r>
            <a:r>
              <a:rPr lang="ru-RU" altLang="ru-UZ" sz="2175" dirty="0">
                <a:latin typeface="Tahoma" panose="020B0604030504040204" pitchFamily="34" charset="0"/>
              </a:rPr>
              <a:t> </a:t>
            </a:r>
            <a:r>
              <a:rPr lang="ru-RU" altLang="ru-UZ" sz="1500" dirty="0">
                <a:latin typeface="Tahoma" panose="020B0604030504040204" pitchFamily="34" charset="0"/>
              </a:rPr>
              <a:t>таблице записаны результаты ежедневного измерения в полдень </a:t>
            </a:r>
          </a:p>
          <a:p>
            <a:r>
              <a:rPr lang="ru-RU" altLang="ru-UZ" sz="1500" dirty="0">
                <a:latin typeface="Tahoma" panose="020B0604030504040204" pitchFamily="34" charset="0"/>
              </a:rPr>
              <a:t>температуры воздуха (в градусах Цельсия) в течение 10 дней:</a:t>
            </a:r>
          </a:p>
        </p:txBody>
      </p:sp>
      <p:graphicFrame>
        <p:nvGraphicFramePr>
          <p:cNvPr id="12292" name="Group 4">
            <a:extLst>
              <a:ext uri="{FF2B5EF4-FFF2-40B4-BE49-F238E27FC236}">
                <a16:creationId xmlns:a16="http://schemas.microsoft.com/office/drawing/2014/main" id="{1BCC697C-C4AD-EF41-B5A9-BBD502C6F3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22069"/>
              </p:ext>
            </p:extLst>
          </p:nvPr>
        </p:nvGraphicFramePr>
        <p:xfrm>
          <a:off x="990273" y="1882216"/>
          <a:ext cx="5829300" cy="807720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val="3128379747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1679369844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442990215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928266632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1368768520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483023230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435283920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548064108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742895143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388180537"/>
                    </a:ext>
                  </a:extLst>
                </a:gridCol>
                <a:gridCol w="485775">
                  <a:extLst>
                    <a:ext uri="{9D8B030D-6E8A-4147-A177-3AD203B41FA5}">
                      <a16:colId xmlns:a16="http://schemas.microsoft.com/office/drawing/2014/main" val="27995072"/>
                    </a:ext>
                  </a:extLst>
                </a:gridCol>
              </a:tblGrid>
              <a:tr h="400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Число месяца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559062"/>
                  </a:ext>
                </a:extLst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Температура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649410"/>
                  </a:ext>
                </a:extLst>
              </a:tr>
            </a:tbl>
          </a:graphicData>
        </a:graphic>
      </p:graphicFrame>
      <p:sp>
        <p:nvSpPr>
          <p:cNvPr id="12330" name="Text Box 42">
            <a:extLst>
              <a:ext uri="{FF2B5EF4-FFF2-40B4-BE49-F238E27FC236}">
                <a16:creationId xmlns:a16="http://schemas.microsoft.com/office/drawing/2014/main" id="{3E2FA8E1-CC3F-F741-B7DC-C27585AFD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225" y="2871253"/>
            <a:ext cx="6125395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500" dirty="0">
                <a:latin typeface="Tahoma" panose="020B0604030504040204" pitchFamily="34" charset="0"/>
              </a:rPr>
              <a:t>Средняя температура воздуха в полдень в первую декаду месяца:</a:t>
            </a:r>
          </a:p>
        </p:txBody>
      </p:sp>
      <p:grpSp>
        <p:nvGrpSpPr>
          <p:cNvPr id="12331" name="Group 43">
            <a:extLst>
              <a:ext uri="{FF2B5EF4-FFF2-40B4-BE49-F238E27FC236}">
                <a16:creationId xmlns:a16="http://schemas.microsoft.com/office/drawing/2014/main" id="{4E4611D8-CA61-2947-B666-7D4DA071D185}"/>
              </a:ext>
            </a:extLst>
          </p:cNvPr>
          <p:cNvGrpSpPr>
            <a:grpSpLocks/>
          </p:cNvGrpSpPr>
          <p:nvPr/>
        </p:nvGrpSpPr>
        <p:grpSpPr bwMode="auto">
          <a:xfrm>
            <a:off x="1006618" y="3614052"/>
            <a:ext cx="466725" cy="423863"/>
            <a:chOff x="998" y="3333"/>
            <a:chExt cx="392" cy="356"/>
          </a:xfrm>
        </p:grpSpPr>
        <p:sp>
          <p:nvSpPr>
            <p:cNvPr id="12332" name="Text Box 44">
              <a:extLst>
                <a:ext uri="{FF2B5EF4-FFF2-40B4-BE49-F238E27FC236}">
                  <a16:creationId xmlns:a16="http://schemas.microsoft.com/office/drawing/2014/main" id="{45F70B6A-88B7-9D4E-AA1F-DE2B79E7CE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3333"/>
              <a:ext cx="26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UZ" sz="1800">
                  <a:solidFill>
                    <a:schemeClr val="tx2"/>
                  </a:solidFill>
                  <a:latin typeface="Tahoma" panose="020B0604030504040204" pitchFamily="34" charset="0"/>
                </a:rPr>
                <a:t>Т</a:t>
              </a:r>
            </a:p>
          </p:txBody>
        </p:sp>
        <p:sp>
          <p:nvSpPr>
            <p:cNvPr id="12333" name="Text Box 45">
              <a:extLst>
                <a:ext uri="{FF2B5EF4-FFF2-40B4-BE49-F238E27FC236}">
                  <a16:creationId xmlns:a16="http://schemas.microsoft.com/office/drawing/2014/main" id="{EB146E12-EA2C-0640-AD42-8944D2E756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456"/>
              <a:ext cx="28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UZ" sz="1200">
                  <a:solidFill>
                    <a:schemeClr val="tx2"/>
                  </a:solidFill>
                  <a:latin typeface="Tahoma" panose="020B0604030504040204" pitchFamily="34" charset="0"/>
                </a:rPr>
                <a:t>ср</a:t>
              </a:r>
            </a:p>
          </p:txBody>
        </p:sp>
      </p:grpSp>
      <p:sp>
        <p:nvSpPr>
          <p:cNvPr id="12334" name="Text Box 46">
            <a:extLst>
              <a:ext uri="{FF2B5EF4-FFF2-40B4-BE49-F238E27FC236}">
                <a16:creationId xmlns:a16="http://schemas.microsoft.com/office/drawing/2014/main" id="{4F2F452E-4C3E-B042-B8BF-34E95C7B0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2719" y="3632855"/>
            <a:ext cx="32412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500" dirty="0">
                <a:solidFill>
                  <a:schemeClr val="tx2"/>
                </a:solidFill>
                <a:latin typeface="Tahoma" panose="020B0604030504040204" pitchFamily="34" charset="0"/>
              </a:rPr>
              <a:t>=</a:t>
            </a:r>
          </a:p>
        </p:txBody>
      </p:sp>
      <p:sp>
        <p:nvSpPr>
          <p:cNvPr id="12335" name="Line 47">
            <a:extLst>
              <a:ext uri="{FF2B5EF4-FFF2-40B4-BE49-F238E27FC236}">
                <a16:creationId xmlns:a16="http://schemas.microsoft.com/office/drawing/2014/main" id="{B709CD2A-6D8C-E14D-AB37-3FE69CFD5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6050" y="3886200"/>
            <a:ext cx="3429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12336" name="Text Box 48">
            <a:extLst>
              <a:ext uri="{FF2B5EF4-FFF2-40B4-BE49-F238E27FC236}">
                <a16:creationId xmlns:a16="http://schemas.microsoft.com/office/drawing/2014/main" id="{C5105402-FC9A-3244-B71A-6E46A8D49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7561" y="3492849"/>
            <a:ext cx="5402441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75" dirty="0">
                <a:solidFill>
                  <a:schemeClr val="tx2"/>
                </a:solidFill>
                <a:latin typeface="Tahoma" panose="020B0604030504040204" pitchFamily="34" charset="0"/>
              </a:rPr>
              <a:t>3 + 5 + 5 + 7 + 6 + 4 + 6 + 9 + 10 + 15</a:t>
            </a:r>
          </a:p>
        </p:txBody>
      </p:sp>
      <p:sp>
        <p:nvSpPr>
          <p:cNvPr id="12337" name="Text Box 49">
            <a:extLst>
              <a:ext uri="{FF2B5EF4-FFF2-40B4-BE49-F238E27FC236}">
                <a16:creationId xmlns:a16="http://schemas.microsoft.com/office/drawing/2014/main" id="{881DCF5C-5FDD-CB43-9E8F-C78651A76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3943350"/>
            <a:ext cx="489236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75" dirty="0">
                <a:solidFill>
                  <a:schemeClr val="tx2"/>
                </a:solidFill>
                <a:latin typeface="Tahoma" panose="020B0604030504040204" pitchFamily="34" charset="0"/>
              </a:rPr>
              <a:t>10</a:t>
            </a:r>
          </a:p>
        </p:txBody>
      </p:sp>
      <p:sp>
        <p:nvSpPr>
          <p:cNvPr id="12338" name="Text Box 50">
            <a:extLst>
              <a:ext uri="{FF2B5EF4-FFF2-40B4-BE49-F238E27FC236}">
                <a16:creationId xmlns:a16="http://schemas.microsoft.com/office/drawing/2014/main" id="{6D28688B-F898-4040-A8AC-016F26F4B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1092" y="3668067"/>
            <a:ext cx="324128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500" dirty="0">
                <a:solidFill>
                  <a:schemeClr val="tx2"/>
                </a:solidFill>
                <a:latin typeface="Tahoma" panose="020B0604030504040204" pitchFamily="34" charset="0"/>
              </a:rPr>
              <a:t>=</a:t>
            </a:r>
          </a:p>
        </p:txBody>
      </p:sp>
      <p:sp>
        <p:nvSpPr>
          <p:cNvPr id="12339" name="Text Box 51">
            <a:extLst>
              <a:ext uri="{FF2B5EF4-FFF2-40B4-BE49-F238E27FC236}">
                <a16:creationId xmlns:a16="http://schemas.microsoft.com/office/drawing/2014/main" id="{7F72BAAC-42E9-2640-B2EA-CBF360C3A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805" y="3632855"/>
            <a:ext cx="336952" cy="42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75" dirty="0">
                <a:solidFill>
                  <a:schemeClr val="tx2"/>
                </a:solidFill>
                <a:latin typeface="Tahoma" panose="020B0604030504040204" pitchFamily="34" charset="0"/>
              </a:rPr>
              <a:t>7</a:t>
            </a:r>
          </a:p>
        </p:txBody>
      </p:sp>
      <p:grpSp>
        <p:nvGrpSpPr>
          <p:cNvPr id="12340" name="Group 52">
            <a:extLst>
              <a:ext uri="{FF2B5EF4-FFF2-40B4-BE49-F238E27FC236}">
                <a16:creationId xmlns:a16="http://schemas.microsoft.com/office/drawing/2014/main" id="{D18D7FE8-F5D1-D346-A651-D7132FAE0451}"/>
              </a:ext>
            </a:extLst>
          </p:cNvPr>
          <p:cNvGrpSpPr>
            <a:grpSpLocks/>
          </p:cNvGrpSpPr>
          <p:nvPr/>
        </p:nvGrpSpPr>
        <p:grpSpPr bwMode="auto">
          <a:xfrm>
            <a:off x="7806917" y="3590334"/>
            <a:ext cx="421481" cy="470297"/>
            <a:chOff x="3100" y="3632"/>
            <a:chExt cx="354" cy="395"/>
          </a:xfrm>
        </p:grpSpPr>
        <p:sp>
          <p:nvSpPr>
            <p:cNvPr id="12341" name="Text Box 53">
              <a:extLst>
                <a:ext uri="{FF2B5EF4-FFF2-40B4-BE49-F238E27FC236}">
                  <a16:creationId xmlns:a16="http://schemas.microsoft.com/office/drawing/2014/main" id="{2CBFB01B-8FD6-2C42-92C0-7A84F4A27C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8" y="3668"/>
              <a:ext cx="296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UZ" sz="2175" dirty="0">
                  <a:solidFill>
                    <a:schemeClr val="tx2"/>
                  </a:solidFill>
                  <a:latin typeface="Tahoma" panose="020B0604030504040204" pitchFamily="34" charset="0"/>
                </a:rPr>
                <a:t>С</a:t>
              </a:r>
            </a:p>
          </p:txBody>
        </p:sp>
        <p:sp>
          <p:nvSpPr>
            <p:cNvPr id="12342" name="Text Box 54">
              <a:extLst>
                <a:ext uri="{FF2B5EF4-FFF2-40B4-BE49-F238E27FC236}">
                  <a16:creationId xmlns:a16="http://schemas.microsoft.com/office/drawing/2014/main" id="{AD8DE3BF-B433-C94B-BC79-522681EC68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0" y="3632"/>
              <a:ext cx="20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UZ" sz="900">
                  <a:solidFill>
                    <a:schemeClr val="tx2"/>
                  </a:solidFill>
                  <a:latin typeface="Tahoma" panose="020B0604030504040204" pitchFamily="34" charset="0"/>
                </a:rPr>
                <a:t>о</a:t>
              </a:r>
            </a:p>
          </p:txBody>
        </p:sp>
      </p:grpSp>
      <p:sp>
        <p:nvSpPr>
          <p:cNvPr id="12343" name="Text Box 55">
            <a:extLst>
              <a:ext uri="{FF2B5EF4-FFF2-40B4-BE49-F238E27FC236}">
                <a16:creationId xmlns:a16="http://schemas.microsoft.com/office/drawing/2014/main" id="{0C3CEB1B-67CA-5E47-897F-B8C83074B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109" y="4370390"/>
            <a:ext cx="5886450" cy="553998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1500" dirty="0">
                <a:latin typeface="Tahoma" panose="020B0604030504040204" pitchFamily="34" charset="0"/>
              </a:rPr>
              <a:t>Средним арифметическим ряда чисел называется частное от </a:t>
            </a:r>
          </a:p>
          <a:p>
            <a:r>
              <a:rPr lang="ru-RU" altLang="ru-UZ" sz="1500" dirty="0">
                <a:latin typeface="Tahoma" panose="020B0604030504040204" pitchFamily="34" charset="0"/>
              </a:rPr>
              <a:t>деления суммы этих чисел на число слагаемых.</a:t>
            </a:r>
          </a:p>
        </p:txBody>
      </p:sp>
      <p:sp>
        <p:nvSpPr>
          <p:cNvPr id="19" name="object 2">
            <a:extLst>
              <a:ext uri="{FF2B5EF4-FFF2-40B4-BE49-F238E27FC236}">
                <a16:creationId xmlns:a16="http://schemas.microsoft.com/office/drawing/2014/main" id="{614701FA-3CE5-A644-A27E-A7F5F5A00262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B7253333-B22C-6249-AB5D-A66172FC7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6493" y="156429"/>
            <a:ext cx="8223979" cy="415498"/>
          </a:xfrm>
        </p:spPr>
        <p:txBody>
          <a:bodyPr/>
          <a:lstStyle/>
          <a:p>
            <a:pPr algn="ctr"/>
            <a:r>
              <a:rPr lang="ru-RU" altLang="ru-UZ" sz="2700" dirty="0">
                <a:solidFill>
                  <a:schemeClr val="bg2"/>
                </a:solidFill>
              </a:rPr>
              <a:t>СРЕДНЕЕ АРИФМЕТИЧЕСКОЕ РЯДА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330" grpId="0"/>
      <p:bldP spid="12334" grpId="0"/>
      <p:bldP spid="12336" grpId="0"/>
      <p:bldP spid="12337" grpId="0"/>
      <p:bldP spid="12338" grpId="0"/>
      <p:bldP spid="12339" grpId="0"/>
      <p:bldP spid="123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>
            <a:extLst>
              <a:ext uri="{FF2B5EF4-FFF2-40B4-BE49-F238E27FC236}">
                <a16:creationId xmlns:a16="http://schemas.microsoft.com/office/drawing/2014/main" id="{7D94CE9E-F37F-F74E-8E5D-6BAAA569B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24" y="904994"/>
            <a:ext cx="85699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UZ" sz="2400" dirty="0">
                <a:latin typeface="Tahoma" panose="020B0604030504040204" pitchFamily="34" charset="0"/>
              </a:rPr>
              <a:t>Модой ряда чисел называется число, наиболее часто встречающееся в данном ряду.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DE52B74D-2A74-FC4F-B30F-21546DC65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241" y="2158603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23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79DC0985-EC81-CB40-823D-E75DDA23E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3372" y="2168128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33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73F1F2AE-51BC-6343-BDF6-A0431DFCD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672" y="2164556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23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777CDB81-B057-F549-9CF0-1CFF16969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7987" y="2149078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27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723A9075-9CBB-724F-8E19-652A5F4BB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0781" y="2166937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6393" name="Text Box 9">
            <a:extLst>
              <a:ext uri="{FF2B5EF4-FFF2-40B4-BE49-F238E27FC236}">
                <a16:creationId xmlns:a16="http://schemas.microsoft.com/office/drawing/2014/main" id="{1256E168-245C-864B-81BD-7EE1D3C62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3831" y="2168128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5F0835BF-963C-FF45-A53D-E7A16A111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960" y="2169319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23</a:t>
            </a:r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E003D09E-D5B3-8E41-90C7-B03973471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228" y="2171700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 dirty="0">
                <a:latin typeface="Tahoma" panose="020B0604030504040204" pitchFamily="34" charset="0"/>
              </a:rPr>
              <a:t>29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4DFC0623-5A52-C841-906A-A7EF1327D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2594" y="2168128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28</a:t>
            </a:r>
          </a:p>
        </p:txBody>
      </p:sp>
      <p:sp>
        <p:nvSpPr>
          <p:cNvPr id="16397" name="Text Box 13">
            <a:extLst>
              <a:ext uri="{FF2B5EF4-FFF2-40B4-BE49-F238E27FC236}">
                <a16:creationId xmlns:a16="http://schemas.microsoft.com/office/drawing/2014/main" id="{77FB4CBD-DA69-9543-B289-BFB5020AE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819" y="2159794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23</a:t>
            </a:r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6FC04782-865D-934A-8A1F-B06EAE076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463" y="2920604"/>
            <a:ext cx="5790010" cy="666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399" name="Text Box 15">
            <a:extLst>
              <a:ext uri="{FF2B5EF4-FFF2-40B4-BE49-F238E27FC236}">
                <a16:creationId xmlns:a16="http://schemas.microsoft.com/office/drawing/2014/main" id="{E6A70A5F-E26D-D040-B6A5-50DEDB4E9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228" y="2581275"/>
            <a:ext cx="1830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800">
                <a:latin typeface="Tahoma" panose="020B0604030504040204" pitchFamily="34" charset="0"/>
              </a:rPr>
              <a:t>Мода: число 23</a:t>
            </a:r>
          </a:p>
        </p:txBody>
      </p:sp>
      <p:sp>
        <p:nvSpPr>
          <p:cNvPr id="16400" name="Text Box 16">
            <a:extLst>
              <a:ext uri="{FF2B5EF4-FFF2-40B4-BE49-F238E27FC236}">
                <a16:creationId xmlns:a16="http://schemas.microsoft.com/office/drawing/2014/main" id="{3A35A105-0A53-EB47-A2E5-6675CF5DB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092" y="3117056"/>
            <a:ext cx="556389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14,  18,  22,  26,  30,  28,  26,  24,  22,  20  </a:t>
            </a:r>
          </a:p>
        </p:txBody>
      </p:sp>
      <p:sp>
        <p:nvSpPr>
          <p:cNvPr id="16401" name="Rectangle 17">
            <a:extLst>
              <a:ext uri="{FF2B5EF4-FFF2-40B4-BE49-F238E27FC236}">
                <a16:creationId xmlns:a16="http://schemas.microsoft.com/office/drawing/2014/main" id="{13178E0A-361E-6C44-A142-3DAFBC679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994" y="3905250"/>
            <a:ext cx="5790010" cy="666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03ECDE1E-CE09-6340-A682-EE07E6B36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9275" y="3565922"/>
            <a:ext cx="23936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800">
                <a:latin typeface="Tahoma" panose="020B0604030504040204" pitchFamily="34" charset="0"/>
              </a:rPr>
              <a:t>Моды: числа 22 и 26</a:t>
            </a:r>
          </a:p>
        </p:txBody>
      </p:sp>
      <p:sp>
        <p:nvSpPr>
          <p:cNvPr id="16403" name="Rectangle 19">
            <a:extLst>
              <a:ext uri="{FF2B5EF4-FFF2-40B4-BE49-F238E27FC236}">
                <a16:creationId xmlns:a16="http://schemas.microsoft.com/office/drawing/2014/main" id="{6CB5C671-CA69-E744-B363-27A6C6631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3231" y="3134916"/>
            <a:ext cx="347663" cy="370284"/>
          </a:xfrm>
          <a:prstGeom prst="rect">
            <a:avLst/>
          </a:prstGeom>
          <a:solidFill>
            <a:schemeClr val="accent1">
              <a:alpha val="4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404" name="Rectangle 20">
            <a:extLst>
              <a:ext uri="{FF2B5EF4-FFF2-40B4-BE49-F238E27FC236}">
                <a16:creationId xmlns:a16="http://schemas.microsoft.com/office/drawing/2014/main" id="{97381D71-B3EF-DA4D-822A-520DCFB6B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0300" y="3107532"/>
            <a:ext cx="347663" cy="370285"/>
          </a:xfrm>
          <a:prstGeom prst="rect">
            <a:avLst/>
          </a:prstGeom>
          <a:solidFill>
            <a:schemeClr val="accent1">
              <a:alpha val="4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405" name="Rectangle 21">
            <a:extLst>
              <a:ext uri="{FF2B5EF4-FFF2-40B4-BE49-F238E27FC236}">
                <a16:creationId xmlns:a16="http://schemas.microsoft.com/office/drawing/2014/main" id="{197AFCBB-FAFC-514A-AB00-4AECE9FCD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0678" y="3140869"/>
            <a:ext cx="347663" cy="370285"/>
          </a:xfrm>
          <a:prstGeom prst="rect">
            <a:avLst/>
          </a:prstGeom>
          <a:solidFill>
            <a:schemeClr val="accent2">
              <a:alpha val="4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406" name="Rectangle 22">
            <a:extLst>
              <a:ext uri="{FF2B5EF4-FFF2-40B4-BE49-F238E27FC236}">
                <a16:creationId xmlns:a16="http://schemas.microsoft.com/office/drawing/2014/main" id="{65BA3FF3-6804-C64D-A615-DF7C68880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2785" y="3130154"/>
            <a:ext cx="347663" cy="370284"/>
          </a:xfrm>
          <a:prstGeom prst="rect">
            <a:avLst/>
          </a:prstGeom>
          <a:solidFill>
            <a:schemeClr val="accent2">
              <a:alpha val="4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10C44E7B-07CE-D345-B2C2-F5647760C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6" y="4092178"/>
            <a:ext cx="556389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14,  18,  22,  26,  30,  32,  34,  36,  38,  40  </a:t>
            </a:r>
          </a:p>
        </p:txBody>
      </p:sp>
      <p:sp>
        <p:nvSpPr>
          <p:cNvPr id="16408" name="Rectangle 24">
            <a:extLst>
              <a:ext uri="{FF2B5EF4-FFF2-40B4-BE49-F238E27FC236}">
                <a16:creationId xmlns:a16="http://schemas.microsoft.com/office/drawing/2014/main" id="{0848634A-6516-8B46-9D78-BF1737A07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379" y="4880372"/>
            <a:ext cx="5790009" cy="666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6409" name="Text Box 25">
            <a:extLst>
              <a:ext uri="{FF2B5EF4-FFF2-40B4-BE49-F238E27FC236}">
                <a16:creationId xmlns:a16="http://schemas.microsoft.com/office/drawing/2014/main" id="{8342454E-250A-574E-B74F-43E97D37F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660" y="4541044"/>
            <a:ext cx="12073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800">
                <a:latin typeface="Tahoma" panose="020B0604030504040204" pitchFamily="34" charset="0"/>
              </a:rPr>
              <a:t>Моды нет</a:t>
            </a: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7A9F9C9C-BFCE-4A40-B810-D6624C00662E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99C2D74-2FA8-1D4C-BD56-26AAF40B3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97756" y="208300"/>
            <a:ext cx="5017720" cy="407804"/>
          </a:xfrm>
        </p:spPr>
        <p:txBody>
          <a:bodyPr/>
          <a:lstStyle/>
          <a:p>
            <a:r>
              <a:rPr lang="ru-RU" altLang="ru-UZ" dirty="0">
                <a:solidFill>
                  <a:schemeClr val="bg2"/>
                </a:solidFill>
              </a:rPr>
              <a:t>МОДА РЯДА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4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ntr" presetSubtype="0" fill="hold" grpId="0" nodeType="withEffect">
                                  <p:stCondLst>
                                    <p:cond delay="2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3" dur="50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4" dur="50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5" dur="500" autoRev="1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77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8" dur="500" autoRev="1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9" dur="500" autoRev="1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0" dur="500" autoRev="1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82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3" dur="500" autoRev="1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4" dur="500" autoRev="1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5" dur="500" autoRev="1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87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8" dur="500" autoRev="1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9" dur="500" autoRev="1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0" dur="500" autoRev="1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1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" dur="1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2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1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2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88" grpId="1"/>
      <p:bldP spid="16389" grpId="0"/>
      <p:bldP spid="16390" grpId="0"/>
      <p:bldP spid="16390" grpId="1"/>
      <p:bldP spid="16391" grpId="0"/>
      <p:bldP spid="16392" grpId="0"/>
      <p:bldP spid="16393" grpId="0"/>
      <p:bldP spid="16394" grpId="0"/>
      <p:bldP spid="16394" grpId="1"/>
      <p:bldP spid="16395" grpId="0"/>
      <p:bldP spid="16396" grpId="0"/>
      <p:bldP spid="16397" grpId="0"/>
      <p:bldP spid="16397" grpId="1"/>
      <p:bldP spid="16399" grpId="0"/>
      <p:bldP spid="16400" grpId="0"/>
      <p:bldP spid="16402" grpId="0"/>
      <p:bldP spid="16407" grpId="0"/>
      <p:bldP spid="164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960970A6-60A4-CA4B-A0B9-E5CE14E47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1285" y="3679031"/>
            <a:ext cx="283369" cy="882254"/>
          </a:xfrm>
          <a:prstGeom prst="downArrow">
            <a:avLst>
              <a:gd name="adj1" fmla="val 50000"/>
              <a:gd name="adj2" fmla="val 77836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graphicFrame>
        <p:nvGraphicFramePr>
          <p:cNvPr id="17412" name="Group 4">
            <a:extLst>
              <a:ext uri="{FF2B5EF4-FFF2-40B4-BE49-F238E27FC236}">
                <a16:creationId xmlns:a16="http://schemas.microsoft.com/office/drawing/2014/main" id="{2F95497A-3D29-884C-960A-5CBCBC4FA1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00200" y="2068116"/>
          <a:ext cx="6029325" cy="1202532"/>
        </p:xfrm>
        <a:graphic>
          <a:graphicData uri="http://schemas.openxmlformats.org/drawingml/2006/table">
            <a:tbl>
              <a:tblPr/>
              <a:tblGrid>
                <a:gridCol w="1914525">
                  <a:extLst>
                    <a:ext uri="{9D8B030D-6E8A-4147-A177-3AD203B41FA5}">
                      <a16:colId xmlns:a16="http://schemas.microsoft.com/office/drawing/2014/main" val="429304238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52771513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3750138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3368109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8063249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6999209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214352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84793724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3192243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782447956"/>
                    </a:ext>
                  </a:extLst>
                </a:gridCol>
              </a:tblGrid>
              <a:tr h="601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Номера квартир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588279"/>
                  </a:ext>
                </a:extLst>
              </a:tr>
              <a:tr h="601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Расход электроэнергии, кВтч 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291572"/>
                  </a:ext>
                </a:extLst>
              </a:tr>
            </a:tbl>
          </a:graphicData>
        </a:graphic>
      </p:graphicFrame>
      <p:sp>
        <p:nvSpPr>
          <p:cNvPr id="17447" name="Text Box 39">
            <a:extLst>
              <a:ext uri="{FF2B5EF4-FFF2-40B4-BE49-F238E27FC236}">
                <a16:creationId xmlns:a16="http://schemas.microsoft.com/office/drawing/2014/main" id="{5B394A68-B74B-0F46-996F-25CC8F79E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813" y="1070819"/>
            <a:ext cx="66143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400" dirty="0">
                <a:latin typeface="Tahoma" panose="020B0604030504040204" pitchFamily="34" charset="0"/>
              </a:rPr>
              <a:t>Расход электроэнергии жильцами 9 квартир:</a:t>
            </a:r>
          </a:p>
        </p:txBody>
      </p:sp>
      <p:sp>
        <p:nvSpPr>
          <p:cNvPr id="17448" name="Text Box 40">
            <a:extLst>
              <a:ext uri="{FF2B5EF4-FFF2-40B4-BE49-F238E27FC236}">
                <a16:creationId xmlns:a16="http://schemas.microsoft.com/office/drawing/2014/main" id="{1E622DD1-0A38-F544-BACC-DC9EF397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259" y="3358481"/>
            <a:ext cx="31406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400" dirty="0">
                <a:latin typeface="Tahoma" panose="020B0604030504040204" pitchFamily="34" charset="0"/>
              </a:rPr>
              <a:t>Упорядоченный ряд:</a:t>
            </a:r>
          </a:p>
        </p:txBody>
      </p:sp>
      <p:sp>
        <p:nvSpPr>
          <p:cNvPr id="17449" name="Text Box 41">
            <a:extLst>
              <a:ext uri="{FF2B5EF4-FFF2-40B4-BE49-F238E27FC236}">
                <a16:creationId xmlns:a16="http://schemas.microsoft.com/office/drawing/2014/main" id="{F2E8DD79-0DF9-7241-8A37-EFFF6FC08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3860" y="3880247"/>
            <a:ext cx="4849982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64,  72,  72,  75,  78,  82,  85,  91,  93</a:t>
            </a:r>
          </a:p>
        </p:txBody>
      </p:sp>
      <p:sp>
        <p:nvSpPr>
          <p:cNvPr id="17450" name="Text Box 42">
            <a:extLst>
              <a:ext uri="{FF2B5EF4-FFF2-40B4-BE49-F238E27FC236}">
                <a16:creationId xmlns:a16="http://schemas.microsoft.com/office/drawing/2014/main" id="{00F77839-5492-6542-BB16-948DD21EB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607" y="4521994"/>
            <a:ext cx="126989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rgbClr val="008E69"/>
                </a:solidFill>
                <a:latin typeface="Tahoma" panose="020B0604030504040204" pitchFamily="34" charset="0"/>
              </a:rPr>
              <a:t>Медиана</a:t>
            </a: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C60017BE-6749-714D-A0AD-B706B2048B1C}"/>
              </a:ext>
            </a:extLst>
          </p:cNvPr>
          <p:cNvSpPr/>
          <p:nvPr/>
        </p:nvSpPr>
        <p:spPr>
          <a:xfrm>
            <a:off x="-11958" y="35061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3E92D09-CD84-6345-9645-7099BB272D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6485" y="155558"/>
            <a:ext cx="8229600" cy="492443"/>
          </a:xfrm>
        </p:spPr>
        <p:txBody>
          <a:bodyPr/>
          <a:lstStyle/>
          <a:p>
            <a:pPr algn="ctr"/>
            <a:r>
              <a:rPr lang="ru-RU" altLang="ru-UZ" sz="3200" dirty="0">
                <a:solidFill>
                  <a:schemeClr val="bg2"/>
                </a:solidFill>
              </a:rPr>
              <a:t>МЕДИАНА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8" grpId="0"/>
      <p:bldP spid="17449" grpId="0"/>
      <p:bldP spid="174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extLst>
              <a:ext uri="{FF2B5EF4-FFF2-40B4-BE49-F238E27FC236}">
                <a16:creationId xmlns:a16="http://schemas.microsoft.com/office/drawing/2014/main" id="{CB60FF88-4750-B542-9D65-B3241EE1DBA5}"/>
              </a:ext>
            </a:extLst>
          </p:cNvPr>
          <p:cNvSpPr>
            <a:spLocks noChangeArrowheads="1"/>
          </p:cNvSpPr>
          <p:nvPr/>
        </p:nvSpPr>
        <p:spPr bwMode="auto">
          <a:xfrm rot="1471317">
            <a:off x="4760119" y="3695701"/>
            <a:ext cx="283369" cy="708422"/>
          </a:xfrm>
          <a:prstGeom prst="down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18435" name="AutoShape 3">
            <a:extLst>
              <a:ext uri="{FF2B5EF4-FFF2-40B4-BE49-F238E27FC236}">
                <a16:creationId xmlns:a16="http://schemas.microsoft.com/office/drawing/2014/main" id="{A315B574-0041-EC49-8408-E1DF97E5D706}"/>
              </a:ext>
            </a:extLst>
          </p:cNvPr>
          <p:cNvSpPr>
            <a:spLocks noChangeArrowheads="1"/>
          </p:cNvSpPr>
          <p:nvPr/>
        </p:nvSpPr>
        <p:spPr bwMode="auto">
          <a:xfrm rot="19911535">
            <a:off x="4300538" y="3731419"/>
            <a:ext cx="283369" cy="696516"/>
          </a:xfrm>
          <a:prstGeom prst="downArrow">
            <a:avLst>
              <a:gd name="adj1" fmla="val 50000"/>
              <a:gd name="adj2" fmla="val 6145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graphicFrame>
        <p:nvGraphicFramePr>
          <p:cNvPr id="18437" name="Group 5">
            <a:extLst>
              <a:ext uri="{FF2B5EF4-FFF2-40B4-BE49-F238E27FC236}">
                <a16:creationId xmlns:a16="http://schemas.microsoft.com/office/drawing/2014/main" id="{36EF3D24-3251-0742-A689-58879779D2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00201" y="2068116"/>
          <a:ext cx="6050759" cy="1202532"/>
        </p:xfrm>
        <a:graphic>
          <a:graphicData uri="http://schemas.openxmlformats.org/drawingml/2006/table">
            <a:tbl>
              <a:tblPr/>
              <a:tblGrid>
                <a:gridCol w="1785938">
                  <a:extLst>
                    <a:ext uri="{9D8B030D-6E8A-4147-A177-3AD203B41FA5}">
                      <a16:colId xmlns:a16="http://schemas.microsoft.com/office/drawing/2014/main" val="2188751239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1465471401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1348361548"/>
                    </a:ext>
                  </a:extLst>
                </a:gridCol>
                <a:gridCol w="427435">
                  <a:extLst>
                    <a:ext uri="{9D8B030D-6E8A-4147-A177-3AD203B41FA5}">
                      <a16:colId xmlns:a16="http://schemas.microsoft.com/office/drawing/2014/main" val="80384539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3442333986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2187819972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1330339707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3899877086"/>
                    </a:ext>
                  </a:extLst>
                </a:gridCol>
                <a:gridCol w="427434">
                  <a:extLst>
                    <a:ext uri="{9D8B030D-6E8A-4147-A177-3AD203B41FA5}">
                      <a16:colId xmlns:a16="http://schemas.microsoft.com/office/drawing/2014/main" val="353637742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3724573557"/>
                    </a:ext>
                  </a:extLst>
                </a:gridCol>
                <a:gridCol w="426244">
                  <a:extLst>
                    <a:ext uri="{9D8B030D-6E8A-4147-A177-3AD203B41FA5}">
                      <a16:colId xmlns:a16="http://schemas.microsoft.com/office/drawing/2014/main" val="3283458495"/>
                    </a:ext>
                  </a:extLst>
                </a:gridCol>
              </a:tblGrid>
              <a:tr h="601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Номера квартир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036683"/>
                  </a:ext>
                </a:extLst>
              </a:tr>
              <a:tr h="6012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Расход электроэнергии, кВтч 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U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56933"/>
                  </a:ext>
                </a:extLst>
              </a:tr>
            </a:tbl>
          </a:graphicData>
        </a:graphic>
      </p:graphicFrame>
      <p:sp>
        <p:nvSpPr>
          <p:cNvPr id="18475" name="Text Box 43">
            <a:extLst>
              <a:ext uri="{FF2B5EF4-FFF2-40B4-BE49-F238E27FC236}">
                <a16:creationId xmlns:a16="http://schemas.microsoft.com/office/drawing/2014/main" id="{1EA03490-69C1-F949-B0A0-D84D12ECD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490" y="1141403"/>
            <a:ext cx="67826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400" dirty="0">
                <a:latin typeface="Tahoma" panose="020B0604030504040204" pitchFamily="34" charset="0"/>
              </a:rPr>
              <a:t>Расход электроэнергии жильцами 10 квартир:</a:t>
            </a:r>
          </a:p>
        </p:txBody>
      </p:sp>
      <p:sp>
        <p:nvSpPr>
          <p:cNvPr id="18476" name="Text Box 44">
            <a:extLst>
              <a:ext uri="{FF2B5EF4-FFF2-40B4-BE49-F238E27FC236}">
                <a16:creationId xmlns:a16="http://schemas.microsoft.com/office/drawing/2014/main" id="{2B014C64-D9CB-DA4B-9B15-DF31AA086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096" y="3300410"/>
            <a:ext cx="264848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000" dirty="0">
                <a:latin typeface="Tahoma" panose="020B0604030504040204" pitchFamily="34" charset="0"/>
              </a:rPr>
              <a:t>Упорядоченный ряд:</a:t>
            </a:r>
          </a:p>
        </p:txBody>
      </p:sp>
      <p:sp>
        <p:nvSpPr>
          <p:cNvPr id="18477" name="Text Box 45">
            <a:extLst>
              <a:ext uri="{FF2B5EF4-FFF2-40B4-BE49-F238E27FC236}">
                <a16:creationId xmlns:a16="http://schemas.microsoft.com/office/drawing/2014/main" id="{F5AE05B4-543D-5F47-A214-10E06E49C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397" y="3858816"/>
            <a:ext cx="5396606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latin typeface="Tahoma" panose="020B0604030504040204" pitchFamily="34" charset="0"/>
              </a:rPr>
              <a:t>64,  72,  72,  75,  78,  82,  85,  88,  91,  93</a:t>
            </a:r>
          </a:p>
        </p:txBody>
      </p:sp>
      <p:sp>
        <p:nvSpPr>
          <p:cNvPr id="18478" name="Text Box 46">
            <a:extLst>
              <a:ext uri="{FF2B5EF4-FFF2-40B4-BE49-F238E27FC236}">
                <a16:creationId xmlns:a16="http://schemas.microsoft.com/office/drawing/2014/main" id="{F242765A-A025-2548-818C-983C81BB5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1944" y="4608910"/>
            <a:ext cx="1269899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rgbClr val="008E69"/>
                </a:solidFill>
                <a:latin typeface="Tahoma" panose="020B0604030504040204" pitchFamily="34" charset="0"/>
              </a:rPr>
              <a:t>Медиана</a:t>
            </a:r>
          </a:p>
        </p:txBody>
      </p:sp>
      <p:sp>
        <p:nvSpPr>
          <p:cNvPr id="18479" name="Text Box 47">
            <a:extLst>
              <a:ext uri="{FF2B5EF4-FFF2-40B4-BE49-F238E27FC236}">
                <a16:creationId xmlns:a16="http://schemas.microsoft.com/office/drawing/2014/main" id="{FDF941F4-141B-2C4C-B3CF-EE381626B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8744" y="4401741"/>
            <a:ext cx="3103735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1500">
                <a:latin typeface="Tahoma" panose="020B0604030504040204" pitchFamily="34" charset="0"/>
              </a:rPr>
              <a:t>Среднее арифметическое чисел:</a:t>
            </a:r>
          </a:p>
        </p:txBody>
      </p:sp>
      <p:sp>
        <p:nvSpPr>
          <p:cNvPr id="18480" name="Text Box 48">
            <a:extLst>
              <a:ext uri="{FF2B5EF4-FFF2-40B4-BE49-F238E27FC236}">
                <a16:creationId xmlns:a16="http://schemas.microsoft.com/office/drawing/2014/main" id="{B02B738F-6696-9E41-A53B-182C8C233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9606" y="4358878"/>
            <a:ext cx="479618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rgbClr val="008E69"/>
                </a:solidFill>
                <a:latin typeface="Tahoma" panose="020B0604030504040204" pitchFamily="34" charset="0"/>
              </a:rPr>
              <a:t>80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407A3F1-7D96-DA45-A492-AD8E9ABD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Z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A5575BA9-A6BA-ED4D-B8B7-219833D71918}"/>
              </a:ext>
            </a:extLst>
          </p:cNvPr>
          <p:cNvSpPr/>
          <p:nvPr/>
        </p:nvSpPr>
        <p:spPr>
          <a:xfrm>
            <a:off x="-11958" y="35061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1159028-C222-8A4C-A857-FC74E75E30D3}"/>
              </a:ext>
            </a:extLst>
          </p:cNvPr>
          <p:cNvSpPr txBox="1">
            <a:spLocks noChangeArrowheads="1"/>
          </p:cNvSpPr>
          <p:nvPr/>
        </p:nvSpPr>
        <p:spPr>
          <a:xfrm>
            <a:off x="446485" y="155558"/>
            <a:ext cx="82296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altLang="ru-UZ" sz="3200" kern="0">
                <a:solidFill>
                  <a:schemeClr val="bg2"/>
                </a:solidFill>
              </a:rPr>
              <a:t>МЕДИАНА</a:t>
            </a:r>
            <a:endParaRPr lang="ru-RU" altLang="ru-UZ" sz="3200" kern="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6" grpId="0"/>
      <p:bldP spid="18477" grpId="0"/>
      <p:bldP spid="18478" grpId="0"/>
      <p:bldP spid="18479" grpId="0"/>
      <p:bldP spid="184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>
            <a:extLst>
              <a:ext uri="{FF2B5EF4-FFF2-40B4-BE49-F238E27FC236}">
                <a16:creationId xmlns:a16="http://schemas.microsoft.com/office/drawing/2014/main" id="{34E72A24-DDBA-754D-A87A-18541A52CA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9210" y="2846785"/>
            <a:ext cx="1518047" cy="453628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0483" name="Line 3">
            <a:extLst>
              <a:ext uri="{FF2B5EF4-FFF2-40B4-BE49-F238E27FC236}">
                <a16:creationId xmlns:a16="http://schemas.microsoft.com/office/drawing/2014/main" id="{24C7A62C-AC2C-8A4B-A9DC-407E2A97C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189560"/>
            <a:ext cx="1485900" cy="494109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2C97DE9A-3AA5-3A44-B6F9-A04B6E2DB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536" y="1039445"/>
            <a:ext cx="7776864" cy="415498"/>
          </a:xfrm>
        </p:spPr>
        <p:txBody>
          <a:bodyPr/>
          <a:lstStyle/>
          <a:p>
            <a:r>
              <a:rPr lang="ru-RU" altLang="ru-UZ" sz="2700" dirty="0">
                <a:solidFill>
                  <a:schemeClr val="tx1"/>
                </a:solidFill>
              </a:rPr>
              <a:t>Найдите среднее арифметическое чисел</a:t>
            </a:r>
          </a:p>
        </p:txBody>
      </p:sp>
      <p:sp>
        <p:nvSpPr>
          <p:cNvPr id="20485" name="Oval 5">
            <a:extLst>
              <a:ext uri="{FF2B5EF4-FFF2-40B4-BE49-F238E27FC236}">
                <a16:creationId xmlns:a16="http://schemas.microsoft.com/office/drawing/2014/main" id="{5F7F99FE-838B-F14E-8BF4-7FC997EA8957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4694635" y="227528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0486" name="Oval 6">
            <a:extLst>
              <a:ext uri="{FF2B5EF4-FFF2-40B4-BE49-F238E27FC236}">
                <a16:creationId xmlns:a16="http://schemas.microsoft.com/office/drawing/2014/main" id="{E2C356E2-3811-0743-8889-F6070F2B9032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4711304" y="2262188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13</a:t>
            </a:r>
          </a:p>
        </p:txBody>
      </p:sp>
      <p:sp>
        <p:nvSpPr>
          <p:cNvPr id="20487" name="Oval 7">
            <a:extLst>
              <a:ext uri="{FF2B5EF4-FFF2-40B4-BE49-F238E27FC236}">
                <a16:creationId xmlns:a16="http://schemas.microsoft.com/office/drawing/2014/main" id="{49DA7F3A-8443-4443-8B90-6D7EB3E99E9E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468166" y="1640681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14</a:t>
            </a:r>
          </a:p>
        </p:txBody>
      </p:sp>
      <p:sp>
        <p:nvSpPr>
          <p:cNvPr id="20488" name="Oval 8">
            <a:extLst>
              <a:ext uri="{FF2B5EF4-FFF2-40B4-BE49-F238E27FC236}">
                <a16:creationId xmlns:a16="http://schemas.microsoft.com/office/drawing/2014/main" id="{EFD394C1-7F45-0845-A59F-392FA60BBE89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411016" y="2955131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 dirty="0">
                <a:latin typeface="Comic Sans MS" panose="030F0902030302020204" pitchFamily="66" charset="0"/>
              </a:rPr>
              <a:t>12</a:t>
            </a: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9D0B700B-AC97-C747-8ED5-FC11B2D49EDB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D47912A1-49D4-EE47-B3B3-E224C49DDA5E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5" grpId="1" animBg="1"/>
      <p:bldP spid="20486" grpId="0" animBg="1"/>
      <p:bldP spid="20487" grpId="0" animBg="1"/>
      <p:bldP spid="204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>
            <a:extLst>
              <a:ext uri="{FF2B5EF4-FFF2-40B4-BE49-F238E27FC236}">
                <a16:creationId xmlns:a16="http://schemas.microsoft.com/office/drawing/2014/main" id="{908EF3A7-AB81-6843-9231-49437E4004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9210" y="2846785"/>
            <a:ext cx="1518047" cy="453628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1507" name="Line 3">
            <a:extLst>
              <a:ext uri="{FF2B5EF4-FFF2-40B4-BE49-F238E27FC236}">
                <a16:creationId xmlns:a16="http://schemas.microsoft.com/office/drawing/2014/main" id="{DB74A84C-8FCE-2348-A956-245C05CC5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4213" y="2189560"/>
            <a:ext cx="1485900" cy="494109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1509" name="Oval 5">
            <a:extLst>
              <a:ext uri="{FF2B5EF4-FFF2-40B4-BE49-F238E27FC236}">
                <a16:creationId xmlns:a16="http://schemas.microsoft.com/office/drawing/2014/main" id="{2E88907B-C94B-3640-94E6-24B3AD0B77BA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4694635" y="227528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1510" name="Oval 6">
            <a:extLst>
              <a:ext uri="{FF2B5EF4-FFF2-40B4-BE49-F238E27FC236}">
                <a16:creationId xmlns:a16="http://schemas.microsoft.com/office/drawing/2014/main" id="{92D445A7-DDDB-F745-BD44-02BD40C585A7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4711304" y="2262188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22</a:t>
            </a:r>
          </a:p>
        </p:txBody>
      </p:sp>
      <p:sp>
        <p:nvSpPr>
          <p:cNvPr id="21511" name="Oval 7">
            <a:extLst>
              <a:ext uri="{FF2B5EF4-FFF2-40B4-BE49-F238E27FC236}">
                <a16:creationId xmlns:a16="http://schemas.microsoft.com/office/drawing/2014/main" id="{218522BE-0347-B142-B7C4-9AC0325B8642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468166" y="1640681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3</a:t>
            </a:r>
          </a:p>
        </p:txBody>
      </p:sp>
      <p:sp>
        <p:nvSpPr>
          <p:cNvPr id="21512" name="Oval 8">
            <a:extLst>
              <a:ext uri="{FF2B5EF4-FFF2-40B4-BE49-F238E27FC236}">
                <a16:creationId xmlns:a16="http://schemas.microsoft.com/office/drawing/2014/main" id="{3267641B-F1EC-644E-A0D1-6D1EB0330326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411016" y="2955131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41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296C692E-39BC-FD42-A8A2-67C49304D7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536" y="1039445"/>
            <a:ext cx="7776864" cy="415498"/>
          </a:xfrm>
        </p:spPr>
        <p:txBody>
          <a:bodyPr/>
          <a:lstStyle/>
          <a:p>
            <a:r>
              <a:rPr lang="ru-RU" altLang="ru-UZ" sz="2700" dirty="0">
                <a:solidFill>
                  <a:schemeClr val="tx1"/>
                </a:solidFill>
              </a:rPr>
              <a:t>Найдите среднее арифметическое чисел</a:t>
            </a: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81740E39-0FDC-7F42-A966-2A3A47DB4C3C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D225ED77-ADA4-724C-B4A1-FB22677B05C9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09" grpId="1" animBg="1"/>
      <p:bldP spid="21510" grpId="0" animBg="1"/>
      <p:bldP spid="21511" grpId="0" animBg="1"/>
      <p:bldP spid="2151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20409</TotalTime>
  <Words>786</Words>
  <Application>Microsoft Macintosh PowerPoint</Application>
  <PresentationFormat>Экран (16:9)</PresentationFormat>
  <Paragraphs>235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Tahoma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СРЕДНЕЕ АРИФМЕТИЧЕСКОЕ РЯДА ЧИСЕЛ</vt:lpstr>
      <vt:lpstr>МОДА РЯДА ЧИСЕЛ</vt:lpstr>
      <vt:lpstr>МЕДИАНА</vt:lpstr>
      <vt:lpstr>Презентация PowerPoint</vt:lpstr>
      <vt:lpstr>Найдите среднее арифметическое чисел</vt:lpstr>
      <vt:lpstr>Найдите среднее арифметическое чисел</vt:lpstr>
      <vt:lpstr>Презентация PowerPoint</vt:lpstr>
      <vt:lpstr>Презентация PowerPoint</vt:lpstr>
      <vt:lpstr>Презентация PowerPoint</vt:lpstr>
      <vt:lpstr>Найдите для данного ряда чисел</vt:lpstr>
      <vt:lpstr>Найдите для данного ряда чисел</vt:lpstr>
      <vt:lpstr>Найдите для данного ряда чисел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1533</cp:revision>
  <dcterms:created xsi:type="dcterms:W3CDTF">2020-04-09T07:32:19Z</dcterms:created>
  <dcterms:modified xsi:type="dcterms:W3CDTF">2021-03-29T20:09:13Z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