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1381" r:id="rId2"/>
    <p:sldId id="1700" r:id="rId3"/>
    <p:sldId id="1709" r:id="rId4"/>
    <p:sldId id="1701" r:id="rId5"/>
    <p:sldId id="1703" r:id="rId6"/>
    <p:sldId id="1704" r:id="rId7"/>
    <p:sldId id="1710" r:id="rId8"/>
    <p:sldId id="1711" r:id="rId9"/>
    <p:sldId id="1712" r:id="rId10"/>
    <p:sldId id="262" r:id="rId11"/>
    <p:sldId id="1713" r:id="rId12"/>
    <p:sldId id="266" r:id="rId13"/>
    <p:sldId id="267" r:id="rId14"/>
    <p:sldId id="1639" r:id="rId15"/>
  </p:sldIdLst>
  <p:sldSz cx="9144000" cy="5143500" type="screen16x9"/>
  <p:notesSz cx="5765800" cy="3244850"/>
  <p:custDataLst>
    <p:tags r:id="rId17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7" autoAdjust="0"/>
    <p:restoredTop sz="92936" autoAdjust="0"/>
  </p:normalViewPr>
  <p:slideViewPr>
    <p:cSldViewPr>
      <p:cViewPr varScale="1">
        <p:scale>
          <a:sx n="136" d="100"/>
          <a:sy n="136" d="100"/>
        </p:scale>
        <p:origin x="824" y="184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44</c:v>
                </c:pt>
                <c:pt idx="4">
                  <c:v>46</c:v>
                </c:pt>
                <c:pt idx="5">
                  <c:v>48</c:v>
                </c:pt>
                <c:pt idx="6">
                  <c:v>50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43-8B4F-A269-8A6607E53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47952"/>
        <c:axId val="1450649600"/>
      </c:lineChart>
      <c:catAx>
        <c:axId val="1450647952"/>
        <c:scaling>
          <c:orientation val="minMax"/>
        </c:scaling>
        <c:delete val="0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Z"/>
          </a:p>
        </c:txPr>
        <c:crossAx val="1450649600"/>
        <c:crosses val="autoZero"/>
        <c:auto val="1"/>
        <c:lblAlgn val="ctr"/>
        <c:lblOffset val="100"/>
        <c:noMultiLvlLbl val="0"/>
      </c:catAx>
      <c:valAx>
        <c:axId val="145064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Z"/>
          </a:p>
        </c:txPr>
        <c:crossAx val="145064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44</c:v>
                </c:pt>
                <c:pt idx="4">
                  <c:v>46</c:v>
                </c:pt>
                <c:pt idx="5">
                  <c:v>48</c:v>
                </c:pt>
                <c:pt idx="6">
                  <c:v>50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0.05</c:v>
                </c:pt>
                <c:pt idx="1">
                  <c:v>0.1</c:v>
                </c:pt>
                <c:pt idx="2">
                  <c:v>0.1</c:v>
                </c:pt>
                <c:pt idx="3">
                  <c:v>0.3</c:v>
                </c:pt>
                <c:pt idx="4">
                  <c:v>0.2</c:v>
                </c:pt>
                <c:pt idx="5">
                  <c:v>0.2</c:v>
                </c:pt>
                <c:pt idx="6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54-9649-BEDD-C4B772832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47952"/>
        <c:axId val="1450649600"/>
      </c:lineChart>
      <c:catAx>
        <c:axId val="1450647952"/>
        <c:scaling>
          <c:orientation val="minMax"/>
        </c:scaling>
        <c:delete val="0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Z"/>
          </a:p>
        </c:txPr>
        <c:crossAx val="1450649600"/>
        <c:crosses val="autoZero"/>
        <c:auto val="1"/>
        <c:lblAlgn val="ctr"/>
        <c:lblOffset val="100"/>
        <c:noMultiLvlLbl val="0"/>
      </c:catAx>
      <c:valAx>
        <c:axId val="145064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Z"/>
          </a:p>
        </c:txPr>
        <c:crossAx val="145064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888DE-F0D1-4C07-9D81-277C158B11AF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D2A37-DB54-4CA1-99C6-3F3A7A2F97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785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0%BC%D0%B5%D1%82%D0%BE%D0%B4%D0%B8%D1%87%D0%B5%D1%81%D0%BA%D0%B8%D0%B9%20%D1%83%D0%B3%D0%BE%D0%BB%D0%BE%D0%BA%20%D0%B2%20%D1%88%D0%BA%D0%BE%D0%BB%D0%B5&amp;img_url=thecenter2000.com/ursa/confused.jpg&amp;rpt=simage&amp;p=9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35350"/>
            <a:ext cx="2790048" cy="2111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2F04DEE2-4207-734D-BC91-D84C85FF089E}"/>
              </a:ext>
            </a:extLst>
          </p:cNvPr>
          <p:cNvSpPr txBox="1"/>
          <p:nvPr/>
        </p:nvSpPr>
        <p:spPr>
          <a:xfrm>
            <a:off x="1089347" y="2159424"/>
            <a:ext cx="6022489" cy="2735355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8405" defTabSz="914114">
              <a:spcBef>
                <a:spcPts val="110"/>
              </a:spcBef>
            </a:pP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44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ru-RU" sz="4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05" defTabSz="914114">
              <a:spcBef>
                <a:spcPts val="110"/>
              </a:spcBef>
            </a:pPr>
            <a:r>
              <a:rPr lang="ru-RU" sz="4400" b="1" dirty="0">
                <a:solidFill>
                  <a:schemeClr val="tx2"/>
                </a:solidFill>
                <a:latin typeface="Arial"/>
                <a:cs typeface="Arial"/>
              </a:rPr>
              <a:t>СРЕДНЯЯ ВЕЛИЧИНА. МОДА. МЕДИАНА. 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45F1357F-4EFB-A04D-BC67-D59F409442D4}"/>
              </a:ext>
            </a:extLst>
          </p:cNvPr>
          <p:cNvSpPr/>
          <p:nvPr/>
        </p:nvSpPr>
        <p:spPr>
          <a:xfrm>
            <a:off x="419168" y="2115138"/>
            <a:ext cx="562851" cy="67263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7A92A707-36AB-2E46-9577-129D76D0CAAB}"/>
              </a:ext>
            </a:extLst>
          </p:cNvPr>
          <p:cNvSpPr/>
          <p:nvPr/>
        </p:nvSpPr>
        <p:spPr>
          <a:xfrm>
            <a:off x="408749" y="2931790"/>
            <a:ext cx="562851" cy="18722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733" y="931774"/>
            <a:ext cx="3790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моду ряда чисел: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5,12,38,5,76,12,67,5,38.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55576" y="1746444"/>
            <a:ext cx="214314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91680" y="1746444"/>
            <a:ext cx="267893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071802" y="1728831"/>
            <a:ext cx="375050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1560" y="1926603"/>
            <a:ext cx="1495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Мода -5.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202" y="3007022"/>
            <a:ext cx="551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-7;-8;-11;0;-7;-11.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60503" y="3468687"/>
            <a:ext cx="267893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160967" y="3501459"/>
            <a:ext cx="267893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53286" y="3500268"/>
            <a:ext cx="428628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408697" y="3467496"/>
            <a:ext cx="428628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3244" y="3703139"/>
            <a:ext cx="3375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Мода - -7;-11.</a:t>
            </a:r>
          </a:p>
        </p:txBody>
      </p:sp>
      <p:pic>
        <p:nvPicPr>
          <p:cNvPr id="3074" name="Picture 2" descr="C:\Documents and Settings\Администратор\Рабочий стол\РАбочая\Уроки\анимация\Анимации 2\jivotniea-353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3616531"/>
            <a:ext cx="1071570" cy="1232306"/>
          </a:xfrm>
          <a:prstGeom prst="rect">
            <a:avLst/>
          </a:prstGeom>
          <a:noFill/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34AB31DF-F524-1149-B313-604D625CE1BE}"/>
              </a:ext>
            </a:extLst>
          </p:cNvPr>
          <p:cNvSpPr/>
          <p:nvPr/>
        </p:nvSpPr>
        <p:spPr>
          <a:xfrm>
            <a:off x="2" y="2572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0DFA37-6B5B-A149-8A02-8018579A27D1}"/>
              </a:ext>
            </a:extLst>
          </p:cNvPr>
          <p:cNvSpPr/>
          <p:nvPr/>
        </p:nvSpPr>
        <p:spPr>
          <a:xfrm>
            <a:off x="107504" y="64189"/>
            <a:ext cx="9036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05" algn="ctr" defTabSz="914114">
              <a:spcBef>
                <a:spcPts val="110"/>
              </a:spcBef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ВЕЛИЧИНА. МОДА. МЕДИАНА.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3200" dirty="0">
                <a:solidFill>
                  <a:schemeClr val="bg1"/>
                </a:solidFill>
              </a:rPr>
              <a:t>СРЕДНЯЯ ВЕЛИЧИНА. МОДА. МЕДИАНА.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3386" y="1275606"/>
                <a:ext cx="8928992" cy="2711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b="1" i="1" dirty="0">
                    <a:ln w="17780" cmpd="sng">
                      <a:noFill/>
                      <a:prstDash val="solid"/>
                      <a:miter lim="800000"/>
                    </a:ln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Медианой</a:t>
                </a:r>
                <a:r>
                  <a:rPr lang="ru-RU" sz="2400" b="1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 упорядоченного ряда чисел с нечетным числом членов называется число, записанное посередине, а с четным числом членов называется среднее арифметическое двух чисел, записанных посередине.</a:t>
                </a:r>
                <a:endParaRPr lang="en-US" sz="2400" b="1" dirty="0">
                  <a:ln w="17780" cmpd="sng">
                    <a:noFill/>
                    <a:prstDash val="solid"/>
                    <a:miter lim="800000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b="1" dirty="0">
                  <a:ln w="17780" cmpd="sng">
                    <a:noFill/>
                    <a:prstDash val="solid"/>
                    <a:miter lim="800000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Обозначается: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е</m:t>
                        </m:r>
                      </m:sub>
                    </m:sSub>
                  </m:oMath>
                </a14:m>
                <a:endPara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6" y="1275606"/>
                <a:ext cx="8928992" cy="2711640"/>
              </a:xfrm>
              <a:prstGeom prst="rect">
                <a:avLst/>
              </a:prstGeom>
              <a:blipFill>
                <a:blip r:embed="rId2"/>
                <a:stretch>
                  <a:fillRect l="-1278" t="-1869" r="-994" b="-42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07243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3076" y="1500180"/>
            <a:ext cx="4660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5763" indent="-385763">
              <a:buAutoNum type="arabicParenR"/>
            </a:pP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медиану ряда чисел:</a:t>
            </a:r>
          </a:p>
          <a:p>
            <a:pPr marL="385763" indent="-385763"/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11,17,44,62,3,1,61;</a:t>
            </a:r>
          </a:p>
          <a:p>
            <a:pPr marL="385763" indent="-385763"/>
            <a:endParaRPr lang="ru-RU" sz="2400" b="1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7390" y="2357436"/>
            <a:ext cx="5036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Упорядочим ряд: 1,3,11,17,44,61,63.</a:t>
            </a:r>
          </a:p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Т.к в ряду чисел нечетное </a:t>
            </a:r>
          </a:p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– 7, то медиана – 17.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804305" y="3107535"/>
            <a:ext cx="375050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C:\Documents and Settings\Администратор\Рабочий стол\РАбочая\Уроки\анимация\Анимации 2\jivotniea-372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507854"/>
            <a:ext cx="1178727" cy="1393041"/>
          </a:xfrm>
          <a:prstGeom prst="rect">
            <a:avLst/>
          </a:prstGeom>
          <a:noFill/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EF104F47-8F7B-F840-B0A8-E4773793359F}"/>
              </a:ext>
            </a:extLst>
          </p:cNvPr>
          <p:cNvSpPr/>
          <p:nvPr/>
        </p:nvSpPr>
        <p:spPr>
          <a:xfrm>
            <a:off x="2" y="2572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4B415D-3A54-2144-A261-8E5649F9C9C9}"/>
              </a:ext>
            </a:extLst>
          </p:cNvPr>
          <p:cNvSpPr/>
          <p:nvPr/>
        </p:nvSpPr>
        <p:spPr>
          <a:xfrm>
            <a:off x="107504" y="64189"/>
            <a:ext cx="9036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05" algn="ctr" defTabSz="914114">
              <a:spcBef>
                <a:spcPts val="110"/>
              </a:spcBef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ВЕЛИЧИНА. МОДА. МЕДИАНА.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211" y="1092094"/>
            <a:ext cx="267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13,64,55,32,14,6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3810" y="1553759"/>
            <a:ext cx="6773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Упорядочим ряд: 6,13,14,32,55,64.</a:t>
            </a:r>
          </a:p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Т.к число чисел в ряду нечетное число, то найдем среднее арифметическое чисел, записанных посередине: (14 + 32):2 = 23.</a:t>
            </a:r>
          </a:p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 медиана данного ряда – 23.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220072" y="2355726"/>
            <a:ext cx="696521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Рисунок 5" descr="http://im3-tub.yandex.net/i?id=54438565-14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723878"/>
            <a:ext cx="1446620" cy="123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525C10E0-B00F-3947-90BC-7371B2567A36}"/>
              </a:ext>
            </a:extLst>
          </p:cNvPr>
          <p:cNvSpPr/>
          <p:nvPr/>
        </p:nvSpPr>
        <p:spPr>
          <a:xfrm>
            <a:off x="2" y="2572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4D682A-A665-1C45-BB81-1AC7117DAEEF}"/>
              </a:ext>
            </a:extLst>
          </p:cNvPr>
          <p:cNvSpPr/>
          <p:nvPr/>
        </p:nvSpPr>
        <p:spPr>
          <a:xfrm>
            <a:off x="107504" y="64189"/>
            <a:ext cx="9036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05" algn="ctr" defTabSz="914114">
              <a:spcBef>
                <a:spcPts val="110"/>
              </a:spcBef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ВЕЛИЧИНА. МОДА. МЕДИАНА. </a:t>
            </a: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9" y="2575148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06484" y="213579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Выполнить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письменно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задания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475, 476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 странице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3200" dirty="0">
                <a:solidFill>
                  <a:schemeClr val="bg1"/>
                </a:solidFill>
              </a:rPr>
              <a:t>ПРОВЕРКА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6CF9E-D06B-8F49-B4D6-854623204348}"/>
              </a:ext>
            </a:extLst>
          </p:cNvPr>
          <p:cNvSpPr txBox="1"/>
          <p:nvPr/>
        </p:nvSpPr>
        <p:spPr>
          <a:xfrm>
            <a:off x="395536" y="815819"/>
            <a:ext cx="86184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471.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Приведена таблица размеров одежды (пиджак и брюки) 20 восьмиклассников: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Постройте таблицу частот. 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Постройте таблицу относительных частот.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Постройте полигон частот. </a:t>
            </a:r>
          </a:p>
          <a:p>
            <a:pPr marL="457200" indent="-457200">
              <a:buFontTx/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Постройте полигон относительных частот. </a:t>
            </a: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0D290DB1-5D8C-E54C-BC42-D270CCFAC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7727"/>
              </p:ext>
            </p:extLst>
          </p:nvPr>
        </p:nvGraphicFramePr>
        <p:xfrm>
          <a:off x="899592" y="1866448"/>
          <a:ext cx="5112566" cy="9989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0163">
                  <a:extLst>
                    <a:ext uri="{9D8B030D-6E8A-4147-A177-3AD203B41FA5}">
                      <a16:colId xmlns:a16="http://schemas.microsoft.com/office/drawing/2014/main" val="791102732"/>
                    </a:ext>
                  </a:extLst>
                </a:gridCol>
                <a:gridCol w="548508">
                  <a:extLst>
                    <a:ext uri="{9D8B030D-6E8A-4147-A177-3AD203B41FA5}">
                      <a16:colId xmlns:a16="http://schemas.microsoft.com/office/drawing/2014/main" val="2595469702"/>
                    </a:ext>
                  </a:extLst>
                </a:gridCol>
                <a:gridCol w="548508">
                  <a:extLst>
                    <a:ext uri="{9D8B030D-6E8A-4147-A177-3AD203B41FA5}">
                      <a16:colId xmlns:a16="http://schemas.microsoft.com/office/drawing/2014/main" val="1176174153"/>
                    </a:ext>
                  </a:extLst>
                </a:gridCol>
                <a:gridCol w="548508">
                  <a:extLst>
                    <a:ext uri="{9D8B030D-6E8A-4147-A177-3AD203B41FA5}">
                      <a16:colId xmlns:a16="http://schemas.microsoft.com/office/drawing/2014/main" val="2775704882"/>
                    </a:ext>
                  </a:extLst>
                </a:gridCol>
                <a:gridCol w="522655">
                  <a:extLst>
                    <a:ext uri="{9D8B030D-6E8A-4147-A177-3AD203B41FA5}">
                      <a16:colId xmlns:a16="http://schemas.microsoft.com/office/drawing/2014/main" val="709820575"/>
                    </a:ext>
                  </a:extLst>
                </a:gridCol>
                <a:gridCol w="510709">
                  <a:extLst>
                    <a:ext uri="{9D8B030D-6E8A-4147-A177-3AD203B41FA5}">
                      <a16:colId xmlns:a16="http://schemas.microsoft.com/office/drawing/2014/main" val="3448417844"/>
                    </a:ext>
                  </a:extLst>
                </a:gridCol>
                <a:gridCol w="510709">
                  <a:extLst>
                    <a:ext uri="{9D8B030D-6E8A-4147-A177-3AD203B41FA5}">
                      <a16:colId xmlns:a16="http://schemas.microsoft.com/office/drawing/2014/main" val="570812075"/>
                    </a:ext>
                  </a:extLst>
                </a:gridCol>
                <a:gridCol w="454678">
                  <a:extLst>
                    <a:ext uri="{9D8B030D-6E8A-4147-A177-3AD203B41FA5}">
                      <a16:colId xmlns:a16="http://schemas.microsoft.com/office/drawing/2014/main" val="864414010"/>
                    </a:ext>
                  </a:extLst>
                </a:gridCol>
                <a:gridCol w="439064">
                  <a:extLst>
                    <a:ext uri="{9D8B030D-6E8A-4147-A177-3AD203B41FA5}">
                      <a16:colId xmlns:a16="http://schemas.microsoft.com/office/drawing/2014/main" val="3331882389"/>
                    </a:ext>
                  </a:extLst>
                </a:gridCol>
                <a:gridCol w="439064">
                  <a:extLst>
                    <a:ext uri="{9D8B030D-6E8A-4147-A177-3AD203B41FA5}">
                      <a16:colId xmlns:a16="http://schemas.microsoft.com/office/drawing/2014/main" val="2103788714"/>
                    </a:ext>
                  </a:extLst>
                </a:gridCol>
              </a:tblGrid>
              <a:tr h="561286">
                <a:tc>
                  <a:txBody>
                    <a:bodyPr/>
                    <a:lstStyle/>
                    <a:p>
                      <a:r>
                        <a:rPr lang="ru-UZ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612795"/>
                  </a:ext>
                </a:extLst>
              </a:tr>
              <a:tr h="437703">
                <a:tc>
                  <a:txBody>
                    <a:bodyPr/>
                    <a:lstStyle/>
                    <a:p>
                      <a:r>
                        <a:rPr lang="ru-U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17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85559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3200" dirty="0">
                <a:solidFill>
                  <a:schemeClr val="bg1"/>
                </a:solidFill>
              </a:rPr>
              <a:t>ПРОВЕРКА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395536" y="815819"/>
                <a:ext cx="8618446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Постройте таблицу частот.</a:t>
                </a:r>
              </a:p>
              <a:p>
                <a:pPr marL="457200" indent="-457200">
                  <a:buAutoNum type="arabicParenR"/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1+2+2+6+4+4+1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15819"/>
                <a:ext cx="8618446" cy="4524315"/>
              </a:xfrm>
              <a:prstGeom prst="rect">
                <a:avLst/>
              </a:prstGeom>
              <a:blipFill>
                <a:blip r:embed="rId2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0D290DB1-5D8C-E54C-BC42-D270CCFAC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974287"/>
              </p:ext>
            </p:extLst>
          </p:nvPr>
        </p:nvGraphicFramePr>
        <p:xfrm>
          <a:off x="539552" y="967918"/>
          <a:ext cx="5112566" cy="9989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0163">
                  <a:extLst>
                    <a:ext uri="{9D8B030D-6E8A-4147-A177-3AD203B41FA5}">
                      <a16:colId xmlns:a16="http://schemas.microsoft.com/office/drawing/2014/main" val="791102732"/>
                    </a:ext>
                  </a:extLst>
                </a:gridCol>
                <a:gridCol w="548508">
                  <a:extLst>
                    <a:ext uri="{9D8B030D-6E8A-4147-A177-3AD203B41FA5}">
                      <a16:colId xmlns:a16="http://schemas.microsoft.com/office/drawing/2014/main" val="2595469702"/>
                    </a:ext>
                  </a:extLst>
                </a:gridCol>
                <a:gridCol w="548508">
                  <a:extLst>
                    <a:ext uri="{9D8B030D-6E8A-4147-A177-3AD203B41FA5}">
                      <a16:colId xmlns:a16="http://schemas.microsoft.com/office/drawing/2014/main" val="1176174153"/>
                    </a:ext>
                  </a:extLst>
                </a:gridCol>
                <a:gridCol w="548508">
                  <a:extLst>
                    <a:ext uri="{9D8B030D-6E8A-4147-A177-3AD203B41FA5}">
                      <a16:colId xmlns:a16="http://schemas.microsoft.com/office/drawing/2014/main" val="2775704882"/>
                    </a:ext>
                  </a:extLst>
                </a:gridCol>
                <a:gridCol w="522655">
                  <a:extLst>
                    <a:ext uri="{9D8B030D-6E8A-4147-A177-3AD203B41FA5}">
                      <a16:colId xmlns:a16="http://schemas.microsoft.com/office/drawing/2014/main" val="709820575"/>
                    </a:ext>
                  </a:extLst>
                </a:gridCol>
                <a:gridCol w="510709">
                  <a:extLst>
                    <a:ext uri="{9D8B030D-6E8A-4147-A177-3AD203B41FA5}">
                      <a16:colId xmlns:a16="http://schemas.microsoft.com/office/drawing/2014/main" val="3448417844"/>
                    </a:ext>
                  </a:extLst>
                </a:gridCol>
                <a:gridCol w="510709">
                  <a:extLst>
                    <a:ext uri="{9D8B030D-6E8A-4147-A177-3AD203B41FA5}">
                      <a16:colId xmlns:a16="http://schemas.microsoft.com/office/drawing/2014/main" val="570812075"/>
                    </a:ext>
                  </a:extLst>
                </a:gridCol>
                <a:gridCol w="454678">
                  <a:extLst>
                    <a:ext uri="{9D8B030D-6E8A-4147-A177-3AD203B41FA5}">
                      <a16:colId xmlns:a16="http://schemas.microsoft.com/office/drawing/2014/main" val="864414010"/>
                    </a:ext>
                  </a:extLst>
                </a:gridCol>
                <a:gridCol w="439064">
                  <a:extLst>
                    <a:ext uri="{9D8B030D-6E8A-4147-A177-3AD203B41FA5}">
                      <a16:colId xmlns:a16="http://schemas.microsoft.com/office/drawing/2014/main" val="3331882389"/>
                    </a:ext>
                  </a:extLst>
                </a:gridCol>
                <a:gridCol w="439064">
                  <a:extLst>
                    <a:ext uri="{9D8B030D-6E8A-4147-A177-3AD203B41FA5}">
                      <a16:colId xmlns:a16="http://schemas.microsoft.com/office/drawing/2014/main" val="2103788714"/>
                    </a:ext>
                  </a:extLst>
                </a:gridCol>
              </a:tblGrid>
              <a:tr h="561286">
                <a:tc>
                  <a:txBody>
                    <a:bodyPr/>
                    <a:lstStyle/>
                    <a:p>
                      <a:r>
                        <a:rPr lang="ru-UZ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612795"/>
                  </a:ext>
                </a:extLst>
              </a:tr>
              <a:tr h="437703">
                <a:tc>
                  <a:txBody>
                    <a:bodyPr/>
                    <a:lstStyle/>
                    <a:p>
                      <a:r>
                        <a:rPr lang="ru-U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177532"/>
                  </a:ext>
                </a:extLst>
              </a:tr>
            </a:tbl>
          </a:graphicData>
        </a:graphic>
      </p:graphicFrame>
      <p:graphicFrame>
        <p:nvGraphicFramePr>
          <p:cNvPr id="8" name="Таблица 5">
            <a:extLst>
              <a:ext uri="{FF2B5EF4-FFF2-40B4-BE49-F238E27FC236}">
                <a16:creationId xmlns:a16="http://schemas.microsoft.com/office/drawing/2014/main" id="{C6A9B2A9-C581-114B-9307-59A2D5887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975454"/>
              </p:ext>
            </p:extLst>
          </p:nvPr>
        </p:nvGraphicFramePr>
        <p:xfrm>
          <a:off x="539552" y="3072002"/>
          <a:ext cx="5124527" cy="10458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43970">
                  <a:extLst>
                    <a:ext uri="{9D8B030D-6E8A-4147-A177-3AD203B41FA5}">
                      <a16:colId xmlns:a16="http://schemas.microsoft.com/office/drawing/2014/main" val="791102732"/>
                    </a:ext>
                  </a:extLst>
                </a:gridCol>
                <a:gridCol w="569020">
                  <a:extLst>
                    <a:ext uri="{9D8B030D-6E8A-4147-A177-3AD203B41FA5}">
                      <a16:colId xmlns:a16="http://schemas.microsoft.com/office/drawing/2014/main" val="2595469702"/>
                    </a:ext>
                  </a:extLst>
                </a:gridCol>
                <a:gridCol w="569020">
                  <a:extLst>
                    <a:ext uri="{9D8B030D-6E8A-4147-A177-3AD203B41FA5}">
                      <a16:colId xmlns:a16="http://schemas.microsoft.com/office/drawing/2014/main" val="1176174153"/>
                    </a:ext>
                  </a:extLst>
                </a:gridCol>
                <a:gridCol w="569020">
                  <a:extLst>
                    <a:ext uri="{9D8B030D-6E8A-4147-A177-3AD203B41FA5}">
                      <a16:colId xmlns:a16="http://schemas.microsoft.com/office/drawing/2014/main" val="2775704882"/>
                    </a:ext>
                  </a:extLst>
                </a:gridCol>
                <a:gridCol w="542201">
                  <a:extLst>
                    <a:ext uri="{9D8B030D-6E8A-4147-A177-3AD203B41FA5}">
                      <a16:colId xmlns:a16="http://schemas.microsoft.com/office/drawing/2014/main" val="709820575"/>
                    </a:ext>
                  </a:extLst>
                </a:gridCol>
                <a:gridCol w="529808">
                  <a:extLst>
                    <a:ext uri="{9D8B030D-6E8A-4147-A177-3AD203B41FA5}">
                      <a16:colId xmlns:a16="http://schemas.microsoft.com/office/drawing/2014/main" val="3448417844"/>
                    </a:ext>
                  </a:extLst>
                </a:gridCol>
                <a:gridCol w="529808">
                  <a:extLst>
                    <a:ext uri="{9D8B030D-6E8A-4147-A177-3AD203B41FA5}">
                      <a16:colId xmlns:a16="http://schemas.microsoft.com/office/drawing/2014/main" val="570812075"/>
                    </a:ext>
                  </a:extLst>
                </a:gridCol>
                <a:gridCol w="471680">
                  <a:extLst>
                    <a:ext uri="{9D8B030D-6E8A-4147-A177-3AD203B41FA5}">
                      <a16:colId xmlns:a16="http://schemas.microsoft.com/office/drawing/2014/main" val="864414010"/>
                    </a:ext>
                  </a:extLst>
                </a:gridCol>
              </a:tblGrid>
              <a:tr h="522909">
                <a:tc>
                  <a:txBody>
                    <a:bodyPr/>
                    <a:lstStyle/>
                    <a:p>
                      <a:r>
                        <a:rPr lang="ru-UZ" dirty="0"/>
                        <a:t>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612795"/>
                  </a:ext>
                </a:extLst>
              </a:tr>
              <a:tr h="522909">
                <a:tc>
                  <a:txBody>
                    <a:bodyPr/>
                    <a:lstStyle/>
                    <a:p>
                      <a:r>
                        <a:rPr lang="ru-UZ" dirty="0"/>
                        <a:t>Частота</a:t>
                      </a:r>
                      <a:r>
                        <a:rPr lang="en-US" dirty="0"/>
                        <a:t> (n)</a:t>
                      </a:r>
                      <a:endParaRPr lang="ru-U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17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312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2800" dirty="0">
                <a:solidFill>
                  <a:schemeClr val="bg1"/>
                </a:solidFill>
              </a:rPr>
              <a:t>ПРОВЕРКА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683" y="767942"/>
                <a:ext cx="8892200" cy="2062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𝑾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 Таблица относительных частот.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3" y="767942"/>
                <a:ext cx="8892200" cy="2062231"/>
              </a:xfrm>
              <a:prstGeom prst="rect">
                <a:avLst/>
              </a:prstGeom>
              <a:blipFill>
                <a:blip r:embed="rId2"/>
                <a:stretch>
                  <a:fillRect l="-1141" t="-245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Таблица 5">
                <a:extLst>
                  <a:ext uri="{FF2B5EF4-FFF2-40B4-BE49-F238E27FC236}">
                    <a16:creationId xmlns:a16="http://schemas.microsoft.com/office/drawing/2014/main" id="{10CB4739-78E3-574D-8BAE-E28CB1A5A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2154446"/>
                  </p:ext>
                </p:extLst>
              </p:nvPr>
            </p:nvGraphicFramePr>
            <p:xfrm>
              <a:off x="144116" y="2433756"/>
              <a:ext cx="7637472" cy="1265371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003020">
                      <a:extLst>
                        <a:ext uri="{9D8B030D-6E8A-4147-A177-3AD203B41FA5}">
                          <a16:colId xmlns:a16="http://schemas.microsoft.com/office/drawing/2014/main" val="79110273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59546970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1176174153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775704882"/>
                        </a:ext>
                      </a:extLst>
                    </a:gridCol>
                    <a:gridCol w="808082">
                      <a:extLst>
                        <a:ext uri="{9D8B030D-6E8A-4147-A177-3AD203B41FA5}">
                          <a16:colId xmlns:a16="http://schemas.microsoft.com/office/drawing/2014/main" val="709820575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3448417844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570812075"/>
                        </a:ext>
                      </a:extLst>
                    </a:gridCol>
                    <a:gridCol w="702982">
                      <a:extLst>
                        <a:ext uri="{9D8B030D-6E8A-4147-A177-3AD203B41FA5}">
                          <a16:colId xmlns:a16="http://schemas.microsoft.com/office/drawing/2014/main" val="864414010"/>
                        </a:ext>
                      </a:extLst>
                    </a:gridCol>
                  </a:tblGrid>
                  <a:tr h="625291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Измерения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12795"/>
                      </a:ext>
                    </a:extLst>
                  </a:tr>
                  <a:tr h="437703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Относительная частота</a:t>
                          </a:r>
                          <a:r>
                            <a:rPr lang="en-US" dirty="0"/>
                            <a:t> (n)</a:t>
                          </a:r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dirty="0" smtClean="0"/>
                                    </m:ctrlPr>
                                  </m:fPr>
                                  <m:num>
                                    <m:r>
                                      <a:rPr lang="ru-RU" b="0" dirty="0" smtClean="0"/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b="0" dirty="0" smtClean="0"/>
                                      <m:t>2</m:t>
                                    </m:r>
                                    <m:r>
                                      <a:rPr lang="en-US" b="0" dirty="0" smtClean="0"/>
                                      <m:t>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dirty="0" smtClean="0"/>
                                    </m:ctrlPr>
                                  </m:fPr>
                                  <m:num>
                                    <m:r>
                                      <a:rPr lang="ru-RU" b="0" dirty="0" smtClean="0"/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b="0" dirty="0" smtClean="0"/>
                                      <m:t>2</m:t>
                                    </m:r>
                                    <m:r>
                                      <a:rPr lang="en-US" b="0" dirty="0" smtClean="0"/>
                                      <m:t>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dirty="0" smtClean="0"/>
                                    </m:ctrlPr>
                                  </m:fPr>
                                  <m:num>
                                    <m:r>
                                      <a:rPr lang="ru-RU" b="0" dirty="0" smtClean="0"/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b="0" dirty="0" smtClean="0"/>
                                      <m:t>2</m:t>
                                    </m:r>
                                    <m:r>
                                      <a:rPr lang="en-US" b="0" dirty="0" smtClean="0"/>
                                      <m:t>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dirty="0" smtClean="0"/>
                                    </m:ctrlPr>
                                  </m:fPr>
                                  <m:num>
                                    <m:r>
                                      <a:rPr lang="ru-RU" b="0" dirty="0" smtClean="0"/>
                                      <m:t>6</m:t>
                                    </m:r>
                                  </m:num>
                                  <m:den>
                                    <m:r>
                                      <a:rPr lang="ru-RU" b="0" dirty="0" smtClean="0"/>
                                      <m:t>2</m:t>
                                    </m:r>
                                    <m:r>
                                      <a:rPr lang="en-US" b="0" dirty="0" smtClean="0"/>
                                      <m:t>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dirty="0" smtClean="0"/>
                                    </m:ctrlPr>
                                  </m:fPr>
                                  <m:num>
                                    <m:r>
                                      <a:rPr lang="ru-RU" b="0" dirty="0" smtClean="0"/>
                                      <m:t>4</m:t>
                                    </m:r>
                                  </m:num>
                                  <m:den>
                                    <m:r>
                                      <a:rPr lang="ru-RU" b="0" dirty="0" smtClean="0"/>
                                      <m:t>2</m:t>
                                    </m:r>
                                    <m:r>
                                      <a:rPr lang="en-US" b="0" dirty="0" smtClean="0"/>
                                      <m:t>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dirty="0" smtClean="0"/>
                                    </m:ctrlPr>
                                  </m:fPr>
                                  <m:num>
                                    <m:r>
                                      <a:rPr lang="ru-RU" b="0" dirty="0" smtClean="0"/>
                                      <m:t>4</m:t>
                                    </m:r>
                                  </m:num>
                                  <m:den>
                                    <m:r>
                                      <a:rPr lang="ru-RU" b="0" dirty="0" smtClean="0"/>
                                      <m:t>2</m:t>
                                    </m:r>
                                    <m:r>
                                      <a:rPr lang="en-US" b="0" dirty="0" smtClean="0"/>
                                      <m:t>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dirty="0" smtClean="0"/>
                                    </m:ctrlPr>
                                  </m:fPr>
                                  <m:num>
                                    <m:r>
                                      <a:rPr lang="ru-RU" b="0" dirty="0" smtClean="0"/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b="0" dirty="0" smtClean="0"/>
                                      <m:t>2</m:t>
                                    </m:r>
                                    <m:r>
                                      <a:rPr lang="en-US" b="0" dirty="0" smtClean="0"/>
                                      <m:t>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71775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Таблица 5">
                <a:extLst>
                  <a:ext uri="{FF2B5EF4-FFF2-40B4-BE49-F238E27FC236}">
                    <a16:creationId xmlns:a16="http://schemas.microsoft.com/office/drawing/2014/main" id="{10CB4739-78E3-574D-8BAE-E28CB1A5A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2154446"/>
                  </p:ext>
                </p:extLst>
              </p:nvPr>
            </p:nvGraphicFramePr>
            <p:xfrm>
              <a:off x="144116" y="2433756"/>
              <a:ext cx="7637472" cy="1265371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003020">
                      <a:extLst>
                        <a:ext uri="{9D8B030D-6E8A-4147-A177-3AD203B41FA5}">
                          <a16:colId xmlns:a16="http://schemas.microsoft.com/office/drawing/2014/main" val="79110273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59546970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1176174153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775704882"/>
                        </a:ext>
                      </a:extLst>
                    </a:gridCol>
                    <a:gridCol w="808082">
                      <a:extLst>
                        <a:ext uri="{9D8B030D-6E8A-4147-A177-3AD203B41FA5}">
                          <a16:colId xmlns:a16="http://schemas.microsoft.com/office/drawing/2014/main" val="709820575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3448417844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570812075"/>
                        </a:ext>
                      </a:extLst>
                    </a:gridCol>
                    <a:gridCol w="702982">
                      <a:extLst>
                        <a:ext uri="{9D8B030D-6E8A-4147-A177-3AD203B41FA5}">
                          <a16:colId xmlns:a16="http://schemas.microsoft.com/office/drawing/2014/main" val="864414010"/>
                        </a:ext>
                      </a:extLst>
                    </a:gridCol>
                  </a:tblGrid>
                  <a:tr h="625291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Измерения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1279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Относительная частота</a:t>
                          </a:r>
                          <a:r>
                            <a:rPr lang="en-US" dirty="0"/>
                            <a:t> (n)</a:t>
                          </a:r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237313" t="-101961" r="-565672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337313" t="-101961" r="-465672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443939" t="-101961" r="-372727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560938" t="-101961" r="-284375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682258" t="-101961" r="-193548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769841" t="-101961" r="-90476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996364" t="-101961" r="-3636" b="-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71775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Таблица 5">
                <a:extLst>
                  <a:ext uri="{FF2B5EF4-FFF2-40B4-BE49-F238E27FC236}">
                    <a16:creationId xmlns:a16="http://schemas.microsoft.com/office/drawing/2014/main" id="{C99EE4B6-3360-074F-A95D-95B8803DC1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8083958"/>
                  </p:ext>
                </p:extLst>
              </p:nvPr>
            </p:nvGraphicFramePr>
            <p:xfrm>
              <a:off x="144117" y="3777673"/>
              <a:ext cx="7637472" cy="1195769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003020">
                      <a:extLst>
                        <a:ext uri="{9D8B030D-6E8A-4147-A177-3AD203B41FA5}">
                          <a16:colId xmlns:a16="http://schemas.microsoft.com/office/drawing/2014/main" val="79110273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59546970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1176174153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775704882"/>
                        </a:ext>
                      </a:extLst>
                    </a:gridCol>
                    <a:gridCol w="808082">
                      <a:extLst>
                        <a:ext uri="{9D8B030D-6E8A-4147-A177-3AD203B41FA5}">
                          <a16:colId xmlns:a16="http://schemas.microsoft.com/office/drawing/2014/main" val="709820575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3448417844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570812075"/>
                        </a:ext>
                      </a:extLst>
                    </a:gridCol>
                    <a:gridCol w="702982">
                      <a:extLst>
                        <a:ext uri="{9D8B030D-6E8A-4147-A177-3AD203B41FA5}">
                          <a16:colId xmlns:a16="http://schemas.microsoft.com/office/drawing/2014/main" val="864414010"/>
                        </a:ext>
                      </a:extLst>
                    </a:gridCol>
                  </a:tblGrid>
                  <a:tr h="555689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Измерения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12795"/>
                      </a:ext>
                    </a:extLst>
                  </a:tr>
                  <a:tr h="590979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Относительная частота</a:t>
                          </a:r>
                          <a:r>
                            <a:rPr lang="en-US" dirty="0"/>
                            <a:t> (n)</a:t>
                          </a:r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smtClean="0"/>
                                  <m:t>0,</m:t>
                                </m:r>
                                <m:r>
                                  <a:rPr lang="en-US" b="0" smtClean="0"/>
                                  <m:t>0</m:t>
                                </m:r>
                                <m:r>
                                  <a:rPr lang="ru-RU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smtClean="0"/>
                                  <m:t>0,</m:t>
                                </m:r>
                                <m:r>
                                  <a:rPr lang="ru-RU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  <a:p>
                          <a:pPr algn="ctr"/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smtClean="0"/>
                                  <m:t>0,</m:t>
                                </m:r>
                                <m:r>
                                  <a:rPr lang="en-US" b="0" smtClean="0"/>
                                  <m:t>1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smtClean="0"/>
                                  <m:t>0,</m:t>
                                </m:r>
                                <m:r>
                                  <a:rPr lang="ru-RU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smtClean="0"/>
                                  <m:t>0,</m:t>
                                </m:r>
                                <m:r>
                                  <a:rPr lang="ru-RU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smtClean="0"/>
                                  <m:t>0,</m:t>
                                </m:r>
                                <m:r>
                                  <a:rPr lang="ru-RU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smtClean="0"/>
                                  <m:t>0,</m:t>
                                </m:r>
                                <m:r>
                                  <a:rPr lang="ru-RU" b="0" i="0" smtClean="0">
                                    <a:latin typeface="Cambria Math" panose="02040503050406030204" pitchFamily="18" charset="0"/>
                                  </a:rPr>
                                  <m:t>05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71775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Таблица 5">
                <a:extLst>
                  <a:ext uri="{FF2B5EF4-FFF2-40B4-BE49-F238E27FC236}">
                    <a16:creationId xmlns:a16="http://schemas.microsoft.com/office/drawing/2014/main" id="{C99EE4B6-3360-074F-A95D-95B8803DC1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8083958"/>
                  </p:ext>
                </p:extLst>
              </p:nvPr>
            </p:nvGraphicFramePr>
            <p:xfrm>
              <a:off x="144117" y="3777673"/>
              <a:ext cx="7637472" cy="1195769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003020">
                      <a:extLst>
                        <a:ext uri="{9D8B030D-6E8A-4147-A177-3AD203B41FA5}">
                          <a16:colId xmlns:a16="http://schemas.microsoft.com/office/drawing/2014/main" val="79110273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59546970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1176174153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775704882"/>
                        </a:ext>
                      </a:extLst>
                    </a:gridCol>
                    <a:gridCol w="808082">
                      <a:extLst>
                        <a:ext uri="{9D8B030D-6E8A-4147-A177-3AD203B41FA5}">
                          <a16:colId xmlns:a16="http://schemas.microsoft.com/office/drawing/2014/main" val="709820575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3448417844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570812075"/>
                        </a:ext>
                      </a:extLst>
                    </a:gridCol>
                    <a:gridCol w="702982">
                      <a:extLst>
                        <a:ext uri="{9D8B030D-6E8A-4147-A177-3AD203B41FA5}">
                          <a16:colId xmlns:a16="http://schemas.microsoft.com/office/drawing/2014/main" val="864414010"/>
                        </a:ext>
                      </a:extLst>
                    </a:gridCol>
                  </a:tblGrid>
                  <a:tr h="555689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Измерения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1279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Относительная частота</a:t>
                          </a:r>
                          <a:r>
                            <a:rPr lang="en-US" dirty="0"/>
                            <a:t> (n)</a:t>
                          </a:r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237313" t="-90196" r="-565672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337313" t="-90196" r="-465672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443939" t="-90196" r="-372727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560938" t="-90196" r="-284375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682258" t="-90196" r="-193548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769841" t="-90196" r="-90476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996364" t="-90196" r="-3636" b="-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717753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Таблица 5">
            <a:extLst>
              <a:ext uri="{FF2B5EF4-FFF2-40B4-BE49-F238E27FC236}">
                <a16:creationId xmlns:a16="http://schemas.microsoft.com/office/drawing/2014/main" id="{FC38DDDB-C00D-7E40-8BB2-46DB99327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20100"/>
              </p:ext>
            </p:extLst>
          </p:nvPr>
        </p:nvGraphicFramePr>
        <p:xfrm>
          <a:off x="3491880" y="860218"/>
          <a:ext cx="5124527" cy="10458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43970">
                  <a:extLst>
                    <a:ext uri="{9D8B030D-6E8A-4147-A177-3AD203B41FA5}">
                      <a16:colId xmlns:a16="http://schemas.microsoft.com/office/drawing/2014/main" val="791102732"/>
                    </a:ext>
                  </a:extLst>
                </a:gridCol>
                <a:gridCol w="569020">
                  <a:extLst>
                    <a:ext uri="{9D8B030D-6E8A-4147-A177-3AD203B41FA5}">
                      <a16:colId xmlns:a16="http://schemas.microsoft.com/office/drawing/2014/main" val="2595469702"/>
                    </a:ext>
                  </a:extLst>
                </a:gridCol>
                <a:gridCol w="569020">
                  <a:extLst>
                    <a:ext uri="{9D8B030D-6E8A-4147-A177-3AD203B41FA5}">
                      <a16:colId xmlns:a16="http://schemas.microsoft.com/office/drawing/2014/main" val="1176174153"/>
                    </a:ext>
                  </a:extLst>
                </a:gridCol>
                <a:gridCol w="569020">
                  <a:extLst>
                    <a:ext uri="{9D8B030D-6E8A-4147-A177-3AD203B41FA5}">
                      <a16:colId xmlns:a16="http://schemas.microsoft.com/office/drawing/2014/main" val="2775704882"/>
                    </a:ext>
                  </a:extLst>
                </a:gridCol>
                <a:gridCol w="542201">
                  <a:extLst>
                    <a:ext uri="{9D8B030D-6E8A-4147-A177-3AD203B41FA5}">
                      <a16:colId xmlns:a16="http://schemas.microsoft.com/office/drawing/2014/main" val="709820575"/>
                    </a:ext>
                  </a:extLst>
                </a:gridCol>
                <a:gridCol w="529808">
                  <a:extLst>
                    <a:ext uri="{9D8B030D-6E8A-4147-A177-3AD203B41FA5}">
                      <a16:colId xmlns:a16="http://schemas.microsoft.com/office/drawing/2014/main" val="3448417844"/>
                    </a:ext>
                  </a:extLst>
                </a:gridCol>
                <a:gridCol w="529808">
                  <a:extLst>
                    <a:ext uri="{9D8B030D-6E8A-4147-A177-3AD203B41FA5}">
                      <a16:colId xmlns:a16="http://schemas.microsoft.com/office/drawing/2014/main" val="570812075"/>
                    </a:ext>
                  </a:extLst>
                </a:gridCol>
                <a:gridCol w="471680">
                  <a:extLst>
                    <a:ext uri="{9D8B030D-6E8A-4147-A177-3AD203B41FA5}">
                      <a16:colId xmlns:a16="http://schemas.microsoft.com/office/drawing/2014/main" val="864414010"/>
                    </a:ext>
                  </a:extLst>
                </a:gridCol>
              </a:tblGrid>
              <a:tr h="522909">
                <a:tc>
                  <a:txBody>
                    <a:bodyPr/>
                    <a:lstStyle/>
                    <a:p>
                      <a:r>
                        <a:rPr lang="ru-UZ" dirty="0"/>
                        <a:t>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612795"/>
                  </a:ext>
                </a:extLst>
              </a:tr>
              <a:tr h="522909">
                <a:tc>
                  <a:txBody>
                    <a:bodyPr/>
                    <a:lstStyle/>
                    <a:p>
                      <a:r>
                        <a:rPr lang="ru-UZ" dirty="0"/>
                        <a:t>Частота</a:t>
                      </a:r>
                      <a:r>
                        <a:rPr lang="en-US" dirty="0"/>
                        <a:t> (n)</a:t>
                      </a:r>
                      <a:endParaRPr lang="ru-U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17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812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2800" dirty="0">
                <a:solidFill>
                  <a:schemeClr val="bg1"/>
                </a:solidFill>
              </a:rPr>
              <a:t>ПРОВЕРКА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6CF9E-D06B-8F49-B4D6-854623204348}"/>
              </a:ext>
            </a:extLst>
          </p:cNvPr>
          <p:cNvSpPr txBox="1"/>
          <p:nvPr/>
        </p:nvSpPr>
        <p:spPr>
          <a:xfrm>
            <a:off x="107683" y="767942"/>
            <a:ext cx="889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3) Полигон частот.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3CFEC9D-A02E-0743-B8F0-2A07F4EE7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131907"/>
              </p:ext>
            </p:extLst>
          </p:nvPr>
        </p:nvGraphicFramePr>
        <p:xfrm>
          <a:off x="281647" y="2372894"/>
          <a:ext cx="4272136" cy="264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5">
            <a:extLst>
              <a:ext uri="{FF2B5EF4-FFF2-40B4-BE49-F238E27FC236}">
                <a16:creationId xmlns:a16="http://schemas.microsoft.com/office/drawing/2014/main" id="{D0C639E9-5108-CC4B-B318-416F9DE2D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47658"/>
              </p:ext>
            </p:extLst>
          </p:nvPr>
        </p:nvGraphicFramePr>
        <p:xfrm>
          <a:off x="3491880" y="860218"/>
          <a:ext cx="5124527" cy="10458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43970">
                  <a:extLst>
                    <a:ext uri="{9D8B030D-6E8A-4147-A177-3AD203B41FA5}">
                      <a16:colId xmlns:a16="http://schemas.microsoft.com/office/drawing/2014/main" val="791102732"/>
                    </a:ext>
                  </a:extLst>
                </a:gridCol>
                <a:gridCol w="569020">
                  <a:extLst>
                    <a:ext uri="{9D8B030D-6E8A-4147-A177-3AD203B41FA5}">
                      <a16:colId xmlns:a16="http://schemas.microsoft.com/office/drawing/2014/main" val="2595469702"/>
                    </a:ext>
                  </a:extLst>
                </a:gridCol>
                <a:gridCol w="569020">
                  <a:extLst>
                    <a:ext uri="{9D8B030D-6E8A-4147-A177-3AD203B41FA5}">
                      <a16:colId xmlns:a16="http://schemas.microsoft.com/office/drawing/2014/main" val="1176174153"/>
                    </a:ext>
                  </a:extLst>
                </a:gridCol>
                <a:gridCol w="569020">
                  <a:extLst>
                    <a:ext uri="{9D8B030D-6E8A-4147-A177-3AD203B41FA5}">
                      <a16:colId xmlns:a16="http://schemas.microsoft.com/office/drawing/2014/main" val="2775704882"/>
                    </a:ext>
                  </a:extLst>
                </a:gridCol>
                <a:gridCol w="542201">
                  <a:extLst>
                    <a:ext uri="{9D8B030D-6E8A-4147-A177-3AD203B41FA5}">
                      <a16:colId xmlns:a16="http://schemas.microsoft.com/office/drawing/2014/main" val="709820575"/>
                    </a:ext>
                  </a:extLst>
                </a:gridCol>
                <a:gridCol w="529808">
                  <a:extLst>
                    <a:ext uri="{9D8B030D-6E8A-4147-A177-3AD203B41FA5}">
                      <a16:colId xmlns:a16="http://schemas.microsoft.com/office/drawing/2014/main" val="3448417844"/>
                    </a:ext>
                  </a:extLst>
                </a:gridCol>
                <a:gridCol w="529808">
                  <a:extLst>
                    <a:ext uri="{9D8B030D-6E8A-4147-A177-3AD203B41FA5}">
                      <a16:colId xmlns:a16="http://schemas.microsoft.com/office/drawing/2014/main" val="570812075"/>
                    </a:ext>
                  </a:extLst>
                </a:gridCol>
                <a:gridCol w="471680">
                  <a:extLst>
                    <a:ext uri="{9D8B030D-6E8A-4147-A177-3AD203B41FA5}">
                      <a16:colId xmlns:a16="http://schemas.microsoft.com/office/drawing/2014/main" val="864414010"/>
                    </a:ext>
                  </a:extLst>
                </a:gridCol>
              </a:tblGrid>
              <a:tr h="522909">
                <a:tc>
                  <a:txBody>
                    <a:bodyPr/>
                    <a:lstStyle/>
                    <a:p>
                      <a:r>
                        <a:rPr lang="ru-UZ" dirty="0"/>
                        <a:t>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612795"/>
                  </a:ext>
                </a:extLst>
              </a:tr>
              <a:tr h="522909">
                <a:tc>
                  <a:txBody>
                    <a:bodyPr/>
                    <a:lstStyle/>
                    <a:p>
                      <a:r>
                        <a:rPr lang="ru-UZ" dirty="0"/>
                        <a:t>Частота</a:t>
                      </a:r>
                      <a:r>
                        <a:rPr lang="en-US" dirty="0"/>
                        <a:t> (n)</a:t>
                      </a:r>
                      <a:endParaRPr lang="ru-U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17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2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2800" dirty="0">
                <a:solidFill>
                  <a:schemeClr val="bg1"/>
                </a:solidFill>
              </a:rPr>
              <a:t>ПРОВЕРКА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6CF9E-D06B-8F49-B4D6-854623204348}"/>
              </a:ext>
            </a:extLst>
          </p:cNvPr>
          <p:cNvSpPr txBox="1"/>
          <p:nvPr/>
        </p:nvSpPr>
        <p:spPr>
          <a:xfrm>
            <a:off x="107683" y="767942"/>
            <a:ext cx="889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4) Полигон относительных частот.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Таблица 5">
                <a:extLst>
                  <a:ext uri="{FF2B5EF4-FFF2-40B4-BE49-F238E27FC236}">
                    <a16:creationId xmlns:a16="http://schemas.microsoft.com/office/drawing/2014/main" id="{0B4D0539-A3B9-9743-8852-EDEF8B2AE4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146009"/>
                  </p:ext>
                </p:extLst>
              </p:nvPr>
            </p:nvGraphicFramePr>
            <p:xfrm>
              <a:off x="2483768" y="874788"/>
              <a:ext cx="6588174" cy="1048085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727829">
                      <a:extLst>
                        <a:ext uri="{9D8B030D-6E8A-4147-A177-3AD203B41FA5}">
                          <a16:colId xmlns:a16="http://schemas.microsoft.com/office/drawing/2014/main" val="791102732"/>
                        </a:ext>
                      </a:extLst>
                    </a:gridCol>
                    <a:gridCol w="731541">
                      <a:extLst>
                        <a:ext uri="{9D8B030D-6E8A-4147-A177-3AD203B41FA5}">
                          <a16:colId xmlns:a16="http://schemas.microsoft.com/office/drawing/2014/main" val="2595469702"/>
                        </a:ext>
                      </a:extLst>
                    </a:gridCol>
                    <a:gridCol w="731541">
                      <a:extLst>
                        <a:ext uri="{9D8B030D-6E8A-4147-A177-3AD203B41FA5}">
                          <a16:colId xmlns:a16="http://schemas.microsoft.com/office/drawing/2014/main" val="1176174153"/>
                        </a:ext>
                      </a:extLst>
                    </a:gridCol>
                    <a:gridCol w="731541">
                      <a:extLst>
                        <a:ext uri="{9D8B030D-6E8A-4147-A177-3AD203B41FA5}">
                          <a16:colId xmlns:a16="http://schemas.microsoft.com/office/drawing/2014/main" val="2775704882"/>
                        </a:ext>
                      </a:extLst>
                    </a:gridCol>
                    <a:gridCol w="697061">
                      <a:extLst>
                        <a:ext uri="{9D8B030D-6E8A-4147-A177-3AD203B41FA5}">
                          <a16:colId xmlns:a16="http://schemas.microsoft.com/office/drawing/2014/main" val="709820575"/>
                        </a:ext>
                      </a:extLst>
                    </a:gridCol>
                    <a:gridCol w="681130">
                      <a:extLst>
                        <a:ext uri="{9D8B030D-6E8A-4147-A177-3AD203B41FA5}">
                          <a16:colId xmlns:a16="http://schemas.microsoft.com/office/drawing/2014/main" val="3448417844"/>
                        </a:ext>
                      </a:extLst>
                    </a:gridCol>
                    <a:gridCol w="681130">
                      <a:extLst>
                        <a:ext uri="{9D8B030D-6E8A-4147-A177-3AD203B41FA5}">
                          <a16:colId xmlns:a16="http://schemas.microsoft.com/office/drawing/2014/main" val="570812075"/>
                        </a:ext>
                      </a:extLst>
                    </a:gridCol>
                    <a:gridCol w="606401">
                      <a:extLst>
                        <a:ext uri="{9D8B030D-6E8A-4147-A177-3AD203B41FA5}">
                          <a16:colId xmlns:a16="http://schemas.microsoft.com/office/drawing/2014/main" val="864414010"/>
                        </a:ext>
                      </a:extLst>
                    </a:gridCol>
                  </a:tblGrid>
                  <a:tr h="408005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Измерения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12795"/>
                      </a:ext>
                    </a:extLst>
                  </a:tr>
                  <a:tr h="535779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Относительная частота</a:t>
                          </a:r>
                          <a:r>
                            <a:rPr lang="en-US" dirty="0"/>
                            <a:t> (n)</a:t>
                          </a:r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smtClean="0"/>
                                  <m:t>0,</m:t>
                                </m:r>
                                <m:r>
                                  <a:rPr lang="en-US" b="0" smtClean="0"/>
                                  <m:t>0</m:t>
                                </m:r>
                                <m:r>
                                  <a:rPr lang="ru-RU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smtClean="0"/>
                                  <m:t>0,</m:t>
                                </m:r>
                                <m:r>
                                  <a:rPr lang="ru-RU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  <a:p>
                          <a:pPr algn="ctr"/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smtClean="0"/>
                                  <m:t>0,</m:t>
                                </m:r>
                                <m:r>
                                  <a:rPr lang="en-US" b="0" smtClean="0"/>
                                  <m:t>1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smtClean="0"/>
                                  <m:t>0,</m:t>
                                </m:r>
                                <m:r>
                                  <a:rPr lang="ru-RU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smtClean="0"/>
                                  <m:t>0,</m:t>
                                </m:r>
                                <m:r>
                                  <a:rPr lang="ru-RU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smtClean="0"/>
                                  <m:t>0,</m:t>
                                </m:r>
                                <m:r>
                                  <a:rPr lang="ru-RU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smtClean="0"/>
                                  <m:t>0,</m:t>
                                </m:r>
                                <m:r>
                                  <a:rPr lang="ru-RU" b="0" i="0" smtClean="0">
                                    <a:latin typeface="Cambria Math" panose="02040503050406030204" pitchFamily="18" charset="0"/>
                                  </a:rPr>
                                  <m:t>05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71775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Таблица 5">
                <a:extLst>
                  <a:ext uri="{FF2B5EF4-FFF2-40B4-BE49-F238E27FC236}">
                    <a16:creationId xmlns:a16="http://schemas.microsoft.com/office/drawing/2014/main" id="{0B4D0539-A3B9-9743-8852-EDEF8B2AE4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146009"/>
                  </p:ext>
                </p:extLst>
              </p:nvPr>
            </p:nvGraphicFramePr>
            <p:xfrm>
              <a:off x="2483768" y="874788"/>
              <a:ext cx="6588174" cy="1048085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727829">
                      <a:extLst>
                        <a:ext uri="{9D8B030D-6E8A-4147-A177-3AD203B41FA5}">
                          <a16:colId xmlns:a16="http://schemas.microsoft.com/office/drawing/2014/main" val="791102732"/>
                        </a:ext>
                      </a:extLst>
                    </a:gridCol>
                    <a:gridCol w="731541">
                      <a:extLst>
                        <a:ext uri="{9D8B030D-6E8A-4147-A177-3AD203B41FA5}">
                          <a16:colId xmlns:a16="http://schemas.microsoft.com/office/drawing/2014/main" val="2595469702"/>
                        </a:ext>
                      </a:extLst>
                    </a:gridCol>
                    <a:gridCol w="731541">
                      <a:extLst>
                        <a:ext uri="{9D8B030D-6E8A-4147-A177-3AD203B41FA5}">
                          <a16:colId xmlns:a16="http://schemas.microsoft.com/office/drawing/2014/main" val="1176174153"/>
                        </a:ext>
                      </a:extLst>
                    </a:gridCol>
                    <a:gridCol w="731541">
                      <a:extLst>
                        <a:ext uri="{9D8B030D-6E8A-4147-A177-3AD203B41FA5}">
                          <a16:colId xmlns:a16="http://schemas.microsoft.com/office/drawing/2014/main" val="2775704882"/>
                        </a:ext>
                      </a:extLst>
                    </a:gridCol>
                    <a:gridCol w="697061">
                      <a:extLst>
                        <a:ext uri="{9D8B030D-6E8A-4147-A177-3AD203B41FA5}">
                          <a16:colId xmlns:a16="http://schemas.microsoft.com/office/drawing/2014/main" val="709820575"/>
                        </a:ext>
                      </a:extLst>
                    </a:gridCol>
                    <a:gridCol w="681130">
                      <a:extLst>
                        <a:ext uri="{9D8B030D-6E8A-4147-A177-3AD203B41FA5}">
                          <a16:colId xmlns:a16="http://schemas.microsoft.com/office/drawing/2014/main" val="3448417844"/>
                        </a:ext>
                      </a:extLst>
                    </a:gridCol>
                    <a:gridCol w="681130">
                      <a:extLst>
                        <a:ext uri="{9D8B030D-6E8A-4147-A177-3AD203B41FA5}">
                          <a16:colId xmlns:a16="http://schemas.microsoft.com/office/drawing/2014/main" val="570812075"/>
                        </a:ext>
                      </a:extLst>
                    </a:gridCol>
                    <a:gridCol w="606401">
                      <a:extLst>
                        <a:ext uri="{9D8B030D-6E8A-4147-A177-3AD203B41FA5}">
                          <a16:colId xmlns:a16="http://schemas.microsoft.com/office/drawing/2014/main" val="864414010"/>
                        </a:ext>
                      </a:extLst>
                    </a:gridCol>
                  </a:tblGrid>
                  <a:tr h="408005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Измерения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1279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Относительная частота</a:t>
                          </a:r>
                          <a:r>
                            <a:rPr lang="en-US" dirty="0"/>
                            <a:t> (n)</a:t>
                          </a:r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236207" t="-68627" r="-565517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336207" t="-68627" r="-465517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436207" t="-68627" r="-365517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565455" t="-68627" r="-285455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690566" t="-68627" r="-196226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775926" t="-68627" r="-92593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985417" t="-68627" r="-4167" b="-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717753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5922CD69-1C3A-0942-AE5D-6F81C3C38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392422"/>
              </p:ext>
            </p:extLst>
          </p:nvPr>
        </p:nvGraphicFramePr>
        <p:xfrm>
          <a:off x="281647" y="2372894"/>
          <a:ext cx="4272136" cy="264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3548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3200" dirty="0">
                <a:solidFill>
                  <a:schemeClr val="bg1"/>
                </a:solidFill>
              </a:rPr>
              <a:t>СРЕДНЯЯ ВЕЛИЧИНА. МОДА. МЕДИАНА.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306191" y="896643"/>
                <a:ext cx="8618446" cy="3300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Среднее значение. </a:t>
                </a:r>
                <a:endParaRPr lang="en-US" sz="36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6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36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Средне-взвешенное значение</a:t>
                </a:r>
                <a:endParaRPr lang="en-US" sz="36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6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91" y="896643"/>
                <a:ext cx="8618446" cy="3300391"/>
              </a:xfrm>
              <a:prstGeom prst="rect">
                <a:avLst/>
              </a:prstGeom>
              <a:blipFill>
                <a:blip r:embed="rId2"/>
                <a:stretch>
                  <a:fillRect l="-2209" t="-2682" b="-114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479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3200" dirty="0">
                <a:solidFill>
                  <a:schemeClr val="bg1"/>
                </a:solidFill>
              </a:rPr>
              <a:t>СРЕДНЯЯ ВЕЛИЧИНА. МОДА. МЕДИАНА.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3386" y="831689"/>
                <a:ext cx="8928992" cy="450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Хозяйство посеяло на 100 га земли хлопчатник известного сорта и с каждого гектара получило 33 ц урожая. А с 50 га другой земли, посеяв хлопчатник такого же сорта, с каждого гектара получило 30 ц урожая. Какой средний урожай с гектара получило хозяйство?  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=33,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=30,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33+50∙30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100+50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3300+1500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4800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=32 (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ц)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средний урожай с гектара 32 ц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6" y="831689"/>
                <a:ext cx="8928992" cy="4505401"/>
              </a:xfrm>
              <a:prstGeom prst="rect">
                <a:avLst/>
              </a:prstGeom>
              <a:blipFill>
                <a:blip r:embed="rId2"/>
                <a:stretch>
                  <a:fillRect l="-1136" t="-1124" r="-99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175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3200" dirty="0">
                <a:solidFill>
                  <a:schemeClr val="bg1"/>
                </a:solidFill>
              </a:rPr>
              <a:t>СРЕДНЯЯ ВЕЛИЧИНА. МОДА. МЕДИАНА.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3386" y="831689"/>
                <a:ext cx="8928992" cy="2677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Число, являющееся средним значением, называют 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центром ряда данных. 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Модой ряда чисел </a:t>
                </a:r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называется число, наиболее часто встречающееся в данном ряду. </a:t>
                </a:r>
              </a:p>
              <a:p>
                <a:pPr algn="just"/>
                <a:endPara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Обозначается: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6" y="831689"/>
                <a:ext cx="8928992" cy="2677656"/>
              </a:xfrm>
              <a:prstGeom prst="rect">
                <a:avLst/>
              </a:prstGeom>
              <a:blipFill>
                <a:blip r:embed="rId2"/>
                <a:stretch>
                  <a:fillRect l="-1278" t="-1887" r="-1278" b="-51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64752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20365</TotalTime>
  <Words>594</Words>
  <Application>Microsoft Macintosh PowerPoint</Application>
  <PresentationFormat>Экран (16:9)</PresentationFormat>
  <Paragraphs>227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1528</cp:revision>
  <dcterms:created xsi:type="dcterms:W3CDTF">2020-04-09T07:32:19Z</dcterms:created>
  <dcterms:modified xsi:type="dcterms:W3CDTF">2021-03-29T19:24:00Z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