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1381" r:id="rId2"/>
    <p:sldId id="1697" r:id="rId3"/>
    <p:sldId id="1695" r:id="rId4"/>
    <p:sldId id="1698" r:id="rId5"/>
    <p:sldId id="1699" r:id="rId6"/>
    <p:sldId id="1702" r:id="rId7"/>
    <p:sldId id="1700" r:id="rId8"/>
    <p:sldId id="1701" r:id="rId9"/>
    <p:sldId id="1703" r:id="rId10"/>
    <p:sldId id="1704" r:id="rId11"/>
    <p:sldId id="1705" r:id="rId12"/>
    <p:sldId id="1706" r:id="rId13"/>
    <p:sldId id="1707" r:id="rId14"/>
    <p:sldId id="1708" r:id="rId15"/>
    <p:sldId id="1639" r:id="rId16"/>
  </p:sldIdLst>
  <p:sldSz cx="9144000" cy="5143500" type="screen16x9"/>
  <p:notesSz cx="5765800" cy="3244850"/>
  <p:custDataLst>
    <p:tags r:id="rId18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57" autoAdjust="0"/>
    <p:restoredTop sz="92936" autoAdjust="0"/>
  </p:normalViewPr>
  <p:slideViewPr>
    <p:cSldViewPr>
      <p:cViewPr varScale="1">
        <p:scale>
          <a:sx n="116" d="100"/>
          <a:sy n="116" d="100"/>
        </p:scale>
        <p:origin x="184" y="50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3</c:v>
                </c:pt>
                <c:pt idx="4">
                  <c:v>4</c:v>
                </c:pt>
                <c:pt idx="5">
                  <c:v>7</c:v>
                </c:pt>
                <c:pt idx="6">
                  <c:v>6</c:v>
                </c:pt>
                <c:pt idx="7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C1-FD40-B444-55B5E4048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</c:v>
                </c:pt>
                <c:pt idx="1">
                  <c:v>2</c:v>
                </c:pt>
                <c:pt idx="2">
                  <c:v>6</c:v>
                </c:pt>
                <c:pt idx="3">
                  <c:v>9</c:v>
                </c:pt>
                <c:pt idx="4">
                  <c:v>7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C1-FD40-B444-55B5E4048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38</c:v>
                </c:pt>
                <c:pt idx="1">
                  <c:v>39</c:v>
                </c:pt>
                <c:pt idx="2">
                  <c:v>40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44</c:v>
                </c:pt>
                <c:pt idx="7">
                  <c:v>45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19</c:v>
                </c:pt>
                <c:pt idx="3">
                  <c:v>27</c:v>
                </c:pt>
                <c:pt idx="4">
                  <c:v>23</c:v>
                </c:pt>
                <c:pt idx="5">
                  <c:v>14</c:v>
                </c:pt>
                <c:pt idx="6">
                  <c:v>6</c:v>
                </c:pt>
                <c:pt idx="7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38</c:v>
                </c:pt>
                <c:pt idx="1">
                  <c:v>39</c:v>
                </c:pt>
                <c:pt idx="2">
                  <c:v>40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44</c:v>
                </c:pt>
                <c:pt idx="7">
                  <c:v>45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0.04</c:v>
                </c:pt>
                <c:pt idx="1">
                  <c:v>0.04</c:v>
                </c:pt>
                <c:pt idx="2">
                  <c:v>0.19</c:v>
                </c:pt>
                <c:pt idx="3">
                  <c:v>0.27</c:v>
                </c:pt>
                <c:pt idx="4">
                  <c:v>0.23</c:v>
                </c:pt>
                <c:pt idx="5">
                  <c:v>0.14000000000000001</c:v>
                </c:pt>
                <c:pt idx="6">
                  <c:v>0.06</c:v>
                </c:pt>
                <c:pt idx="7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</c:v>
                </c:pt>
                <c:pt idx="1">
                  <c:v>7</c:v>
                </c:pt>
                <c:pt idx="2">
                  <c:v>10</c:v>
                </c:pt>
                <c:pt idx="3">
                  <c:v>15</c:v>
                </c:pt>
                <c:pt idx="4">
                  <c:v>7</c:v>
                </c:pt>
                <c:pt idx="5">
                  <c:v>4</c:v>
                </c:pt>
                <c:pt idx="6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5"/>
              </a:solidFill>
              <a:ln w="9525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0.1</c:v>
                </c:pt>
                <c:pt idx="1">
                  <c:v>0.14000000000000001</c:v>
                </c:pt>
                <c:pt idx="2">
                  <c:v>0.2</c:v>
                </c:pt>
                <c:pt idx="3">
                  <c:v>0.3</c:v>
                </c:pt>
                <c:pt idx="4">
                  <c:v>0.14000000000000001</c:v>
                </c:pt>
                <c:pt idx="5">
                  <c:v>0.08</c:v>
                </c:pt>
                <c:pt idx="6">
                  <c:v>0.04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86-CD4D-8B1B-B3B5D78EEE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211" y="2159424"/>
            <a:ext cx="3049473" cy="2307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089347" y="2159424"/>
            <a:ext cx="6022489" cy="2071071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РЕШЕНИЕ </a:t>
            </a:r>
          </a:p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ЗАДАЧ</a:t>
            </a:r>
            <a:endParaRPr sz="4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19168" y="2115138"/>
            <a:ext cx="562851" cy="6726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9" y="2931790"/>
            <a:ext cx="562851" cy="116181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Полигон относительных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118449"/>
              </p:ext>
            </p:extLst>
          </p:nvPr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835F963-2EE1-DA4E-938A-09F43418F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5038320"/>
                  </p:ext>
                </p:extLst>
              </p:nvPr>
            </p:nvGraphicFramePr>
            <p:xfrm>
              <a:off x="2195736" y="805188"/>
              <a:ext cx="6876204" cy="1094217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56164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68149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81249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561289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454137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59247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835F963-2EE1-DA4E-938A-09F43418F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5038320"/>
                  </p:ext>
                </p:extLst>
              </p:nvPr>
            </p:nvGraphicFramePr>
            <p:xfrm>
              <a:off x="2195736" y="805188"/>
              <a:ext cx="6876204" cy="1094217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56164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68149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81249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561289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454137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8182" t="-74510" r="-65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2143" t="-74510" r="-541071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40000" t="-74510" r="-45090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60377" t="-74510" r="-36792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86275" t="-74510" r="-28235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71154" t="-74510" r="-17692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84783" t="-74510" r="-100000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1134091" t="-74510" r="-4545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43548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Приведена таблица размеров обуви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50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восьмиклассниц: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таблицу относительных частот. 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частот.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относительных частот.  </a:t>
                </a: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5+7+10+15+7+4+2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blipFill>
                <a:blip r:embed="rId2"/>
                <a:stretch>
                  <a:fillRect l="-1178" t="-12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0D290DB1-5D8C-E54C-BC42-D270CCFAC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698145"/>
              </p:ext>
            </p:extLst>
          </p:nvPr>
        </p:nvGraphicFramePr>
        <p:xfrm>
          <a:off x="1331640" y="1800196"/>
          <a:ext cx="5492286" cy="1062994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533316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89538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512862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625291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87237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𝑾</m:t>
                        </m:r>
                      </m:e>
                      <m:sub>
                        <m: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Таблица относительных частот.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blipFill>
                <a:blip r:embed="rId2"/>
                <a:stretch>
                  <a:fillRect l="-1141" t="-24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2117313"/>
                  </p:ext>
                </p:extLst>
              </p:nvPr>
            </p:nvGraphicFramePr>
            <p:xfrm>
              <a:off x="144116" y="2433756"/>
              <a:ext cx="7637472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437703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2117313"/>
                  </p:ext>
                </p:extLst>
              </p:nvPr>
            </p:nvGraphicFramePr>
            <p:xfrm>
              <a:off x="144116" y="2433756"/>
              <a:ext cx="7637472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7313" t="-101961" r="-5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7313" t="-101961" r="-4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43939" t="-101961" r="-37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60938" t="-101961" r="-28437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82258" t="-101961" r="-19354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69841" t="-101961" r="-9047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96364" t="-101961" r="-3636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46779548"/>
                  </p:ext>
                </p:extLst>
              </p:nvPr>
            </p:nvGraphicFramePr>
            <p:xfrm>
              <a:off x="144117" y="3777673"/>
              <a:ext cx="7637472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9097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0,08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46779548"/>
                  </p:ext>
                </p:extLst>
              </p:nvPr>
            </p:nvGraphicFramePr>
            <p:xfrm>
              <a:off x="144117" y="3777673"/>
              <a:ext cx="7637472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237313" t="-90196" r="-5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337313" t="-90196" r="-4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443939" t="-90196" r="-37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560938" t="-90196" r="-28437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682258" t="-90196" r="-19354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769841" t="-90196" r="-9047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996364" t="-90196" r="-3636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2" name="Таблица 5">
            <a:extLst>
              <a:ext uri="{FF2B5EF4-FFF2-40B4-BE49-F238E27FC236}">
                <a16:creationId xmlns:a16="http://schemas.microsoft.com/office/drawing/2014/main" id="{6104E19D-AFB3-1746-8EEC-66043D0DB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971998"/>
              </p:ext>
            </p:extLst>
          </p:nvPr>
        </p:nvGraphicFramePr>
        <p:xfrm>
          <a:off x="3615278" y="851630"/>
          <a:ext cx="5492286" cy="1062994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533316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89538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512862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625291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647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Полигон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968101"/>
              </p:ext>
            </p:extLst>
          </p:nvPr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Таблица 5">
            <a:extLst>
              <a:ext uri="{FF2B5EF4-FFF2-40B4-BE49-F238E27FC236}">
                <a16:creationId xmlns:a16="http://schemas.microsoft.com/office/drawing/2014/main" id="{685A285C-1D03-8C42-955E-213249EA2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36663"/>
              </p:ext>
            </p:extLst>
          </p:nvPr>
        </p:nvGraphicFramePr>
        <p:xfrm>
          <a:off x="3615278" y="851630"/>
          <a:ext cx="5492286" cy="1062994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533316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89538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512862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625291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268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Полигон относительных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5209D8CF-0E0F-F64E-A89F-7A0BE8A4C2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4933065"/>
                  </p:ext>
                </p:extLst>
              </p:nvPr>
            </p:nvGraphicFramePr>
            <p:xfrm>
              <a:off x="2627784" y="805188"/>
              <a:ext cx="6444158" cy="1111012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90059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81824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66240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66240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93145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470932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42452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0,08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5209D8CF-0E0F-F64E-A89F-7A0BE8A4C2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4933065"/>
                  </p:ext>
                </p:extLst>
              </p:nvPr>
            </p:nvGraphicFramePr>
            <p:xfrm>
              <a:off x="2627784" y="805188"/>
              <a:ext cx="6444158" cy="1111012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90059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81824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66240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66240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93145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470932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233333" t="-76471" r="-563158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33333" t="-76471" r="-463158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441071" t="-76471" r="-371429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561111" t="-76471" r="-285185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673585" t="-76471" r="-190566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788462" t="-76471" r="-94231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982979" t="-76471" r="-4255" b="-156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2973D9CC-9035-C343-B555-4E053CBF06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4397041"/>
              </p:ext>
            </p:extLst>
          </p:nvPr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304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471, 472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21782" y="815819"/>
            <a:ext cx="8892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467.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таблице приведены сведения о числе бутонов, выросших на 30 выбранных случайным образом кустах хлопчатника: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таблицу частот выборки. 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полигон частот выборки.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72A10603-9DD9-3A40-83C0-3F1C8F1FB4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155823"/>
              </p:ext>
            </p:extLst>
          </p:nvPr>
        </p:nvGraphicFramePr>
        <p:xfrm>
          <a:off x="899592" y="2139702"/>
          <a:ext cx="6912770" cy="1876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278">
                  <a:extLst>
                    <a:ext uri="{9D8B030D-6E8A-4147-A177-3AD203B41FA5}">
                      <a16:colId xmlns:a16="http://schemas.microsoft.com/office/drawing/2014/main" val="296659308"/>
                    </a:ext>
                  </a:extLst>
                </a:gridCol>
                <a:gridCol w="664852">
                  <a:extLst>
                    <a:ext uri="{9D8B030D-6E8A-4147-A177-3AD203B41FA5}">
                      <a16:colId xmlns:a16="http://schemas.microsoft.com/office/drawing/2014/main" val="515169200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285481370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458658070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486149563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87268983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1065922087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591005888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2870997292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196469751"/>
                    </a:ext>
                  </a:extLst>
                </a:gridCol>
              </a:tblGrid>
              <a:tr h="625517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517903"/>
                  </a:ext>
                </a:extLst>
              </a:tr>
              <a:tr h="625517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40687"/>
                  </a:ext>
                </a:extLst>
              </a:tr>
              <a:tr h="625517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878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07359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21782" y="734138"/>
            <a:ext cx="8892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Таблица частот.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Полигон частот. 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7">
            <a:extLst>
              <a:ext uri="{FF2B5EF4-FFF2-40B4-BE49-F238E27FC236}">
                <a16:creationId xmlns:a16="http://schemas.microsoft.com/office/drawing/2014/main" id="{F1C807A4-1663-E647-A714-F015A02E71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861009"/>
              </p:ext>
            </p:extLst>
          </p:nvPr>
        </p:nvGraphicFramePr>
        <p:xfrm>
          <a:off x="148420" y="1600934"/>
          <a:ext cx="392059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074">
                  <a:extLst>
                    <a:ext uri="{9D8B030D-6E8A-4147-A177-3AD203B41FA5}">
                      <a16:colId xmlns:a16="http://schemas.microsoft.com/office/drawing/2014/main" val="4202031257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3703329065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4059904235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1605706722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3571639011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118748967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3474141432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2821356982"/>
                    </a:ext>
                  </a:extLst>
                </a:gridCol>
              </a:tblGrid>
              <a:tr h="208062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288267"/>
                  </a:ext>
                </a:extLst>
              </a:tr>
              <a:tr h="208062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513979"/>
                  </a:ext>
                </a:extLst>
              </a:tr>
            </a:tbl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B4D8186-C05B-254F-9749-F3F125ADB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4200814"/>
              </p:ext>
            </p:extLst>
          </p:nvPr>
        </p:nvGraphicFramePr>
        <p:xfrm>
          <a:off x="4567882" y="1967428"/>
          <a:ext cx="4272136" cy="2915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3917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21782" y="815819"/>
            <a:ext cx="8892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468.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Классный руководитель получил сведение о том сколько часов в воскресенье проводит за телевизором каждый из 30 учеников класса: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таблицу частот выборки. 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полигон частот выборки.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72A10603-9DD9-3A40-83C0-3F1C8F1FB4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104296"/>
              </p:ext>
            </p:extLst>
          </p:nvPr>
        </p:nvGraphicFramePr>
        <p:xfrm>
          <a:off x="121782" y="2200964"/>
          <a:ext cx="8690451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641">
                  <a:extLst>
                    <a:ext uri="{9D8B030D-6E8A-4147-A177-3AD203B41FA5}">
                      <a16:colId xmlns:a16="http://schemas.microsoft.com/office/drawing/2014/main" val="296659308"/>
                    </a:ext>
                  </a:extLst>
                </a:gridCol>
                <a:gridCol w="552803">
                  <a:extLst>
                    <a:ext uri="{9D8B030D-6E8A-4147-A177-3AD203B41FA5}">
                      <a16:colId xmlns:a16="http://schemas.microsoft.com/office/drawing/2014/main" val="515169200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285481370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458658070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486149563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87268983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1065922087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591005888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2870997292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196469751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1135243689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2903834488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170511432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2625236658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929807469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5179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40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2462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21782" y="734138"/>
            <a:ext cx="8892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Таблица частот.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Полигон частот. 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7">
            <a:extLst>
              <a:ext uri="{FF2B5EF4-FFF2-40B4-BE49-F238E27FC236}">
                <a16:creationId xmlns:a16="http://schemas.microsoft.com/office/drawing/2014/main" id="{F1C807A4-1663-E647-A714-F015A02E71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146000"/>
              </p:ext>
            </p:extLst>
          </p:nvPr>
        </p:nvGraphicFramePr>
        <p:xfrm>
          <a:off x="121782" y="1613640"/>
          <a:ext cx="4851511" cy="867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743">
                  <a:extLst>
                    <a:ext uri="{9D8B030D-6E8A-4147-A177-3AD203B41FA5}">
                      <a16:colId xmlns:a16="http://schemas.microsoft.com/office/drawing/2014/main" val="316507000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420203125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70332906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405990423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60570672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57163901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18748967"/>
                    </a:ext>
                  </a:extLst>
                </a:gridCol>
                <a:gridCol w="497416">
                  <a:extLst>
                    <a:ext uri="{9D8B030D-6E8A-4147-A177-3AD203B41FA5}">
                      <a16:colId xmlns:a16="http://schemas.microsoft.com/office/drawing/2014/main" val="3474141432"/>
                    </a:ext>
                  </a:extLst>
                </a:gridCol>
              </a:tblGrid>
              <a:tr h="501784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288267"/>
                  </a:ext>
                </a:extLst>
              </a:tr>
              <a:tr h="35302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Частота</a:t>
                      </a:r>
                      <a:endParaRPr lang="ru-U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513979"/>
                  </a:ext>
                </a:extLst>
              </a:tr>
            </a:tbl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B4D8186-C05B-254F-9749-F3F125ADB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0282917"/>
              </p:ext>
            </p:extLst>
          </p:nvPr>
        </p:nvGraphicFramePr>
        <p:xfrm>
          <a:off x="4878807" y="2099767"/>
          <a:ext cx="4272136" cy="2915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40336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67544" y="180197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АНАЛИЗ ДАННЫХ. ПРЕДСТАВЛЕНИЕ ДАННЫХ.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2" y="929895"/>
                <a:ext cx="8705275" cy="3254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в выборке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2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арианта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повторяется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аз …, варианта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повторяется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раз, то числа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sz="2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азывают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частотами.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Ясно,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…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Отношение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</m:t>
                    </m:r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sz="2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азывают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относительными частотами.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29895"/>
                <a:ext cx="8705275" cy="3254161"/>
              </a:xfrm>
              <a:prstGeom prst="rect">
                <a:avLst/>
              </a:prstGeom>
              <a:blipFill>
                <a:blip r:embed="rId2"/>
                <a:stretch>
                  <a:fillRect l="-1458" t="-1946" r="-146" b="-389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724679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469.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Приведена таблица размеров обуви с частотами призывников на военную службу: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таблицу относительных частот. 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частот.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относительных частот.  </a:t>
                </a: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=4+4+19+27+23+14+6+3=100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blipFill>
                <a:blip r:embed="rId2"/>
                <a:stretch>
                  <a:fillRect l="-1178" t="-12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0D290DB1-5D8C-E54C-BC42-D270CCFAC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935479"/>
              </p:ext>
            </p:extLst>
          </p:nvPr>
        </p:nvGraphicFramePr>
        <p:xfrm>
          <a:off x="1403648" y="1800196"/>
          <a:ext cx="6067186" cy="10629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61308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89538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512862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95250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</a:tblGrid>
              <a:tr h="625291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855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𝑾</m:t>
                        </m:r>
                      </m:e>
                      <m:sub>
                        <m: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Таблица относительных частот.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blipFill>
                <a:blip r:embed="rId2"/>
                <a:stretch>
                  <a:fillRect l="-1141" t="-24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1157715"/>
                  </p:ext>
                </p:extLst>
              </p:nvPr>
            </p:nvGraphicFramePr>
            <p:xfrm>
              <a:off x="144116" y="2433756"/>
              <a:ext cx="8316313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437703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19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1157715"/>
                  </p:ext>
                </p:extLst>
              </p:nvPr>
            </p:nvGraphicFramePr>
            <p:xfrm>
              <a:off x="144116" y="2433756"/>
              <a:ext cx="8316313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7313" t="-101961" r="-6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7313" t="-101961" r="-5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37313" t="-101961" r="-4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71429" t="-101961" r="-3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71429" t="-101961" r="-2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83871" t="-101961" r="-17903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96364" t="-101961" r="-10181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1116667" t="-101961" r="-3704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6599494"/>
                  </p:ext>
                </p:extLst>
              </p:nvPr>
            </p:nvGraphicFramePr>
            <p:xfrm>
              <a:off x="144117" y="3777673"/>
              <a:ext cx="8316313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9097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6599494"/>
                  </p:ext>
                </p:extLst>
              </p:nvPr>
            </p:nvGraphicFramePr>
            <p:xfrm>
              <a:off x="144117" y="3777673"/>
              <a:ext cx="8316313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237313" t="-90196" r="-6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337313" t="-90196" r="-5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437313" t="-90196" r="-4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571429" t="-90196" r="-3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671429" t="-90196" r="-2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783871" t="-90196" r="-17903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996364" t="-90196" r="-10181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1116667" t="-90196" r="-3704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1" name="Таблица 5">
            <a:extLst>
              <a:ext uri="{FF2B5EF4-FFF2-40B4-BE49-F238E27FC236}">
                <a16:creationId xmlns:a16="http://schemas.microsoft.com/office/drawing/2014/main" id="{2141E934-FCF1-CF4D-B3A0-3E655858E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255910"/>
              </p:ext>
            </p:extLst>
          </p:nvPr>
        </p:nvGraphicFramePr>
        <p:xfrm>
          <a:off x="3491932" y="896643"/>
          <a:ext cx="5580010" cy="10458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55483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812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Полигон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5">
            <a:extLst>
              <a:ext uri="{FF2B5EF4-FFF2-40B4-BE49-F238E27FC236}">
                <a16:creationId xmlns:a16="http://schemas.microsoft.com/office/drawing/2014/main" id="{2141E934-FCF1-CF4D-B3A0-3E655858EF0F}"/>
              </a:ext>
            </a:extLst>
          </p:cNvPr>
          <p:cNvGraphicFramePr>
            <a:graphicFrameLocks noGrp="1"/>
          </p:cNvGraphicFramePr>
          <p:nvPr/>
        </p:nvGraphicFramePr>
        <p:xfrm>
          <a:off x="3491932" y="896643"/>
          <a:ext cx="5580010" cy="10458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55483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0758924"/>
              </p:ext>
            </p:extLst>
          </p:nvPr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82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20293</TotalTime>
  <Words>669</Words>
  <Application>Microsoft Macintosh PowerPoint</Application>
  <PresentationFormat>Экран (16:9)</PresentationFormat>
  <Paragraphs>394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1521</cp:revision>
  <dcterms:created xsi:type="dcterms:W3CDTF">2020-04-09T07:32:19Z</dcterms:created>
  <dcterms:modified xsi:type="dcterms:W3CDTF">2021-03-29T18:06:19Z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