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1381" r:id="rId2"/>
    <p:sldId id="1697" r:id="rId3"/>
    <p:sldId id="1695" r:id="rId4"/>
    <p:sldId id="1698" r:id="rId5"/>
    <p:sldId id="1699" r:id="rId6"/>
    <p:sldId id="1702" r:id="rId7"/>
    <p:sldId id="1700" r:id="rId8"/>
    <p:sldId id="1701" r:id="rId9"/>
    <p:sldId id="1703" r:id="rId10"/>
    <p:sldId id="1704" r:id="rId11"/>
    <p:sldId id="1705" r:id="rId12"/>
    <p:sldId id="1706" r:id="rId13"/>
    <p:sldId id="1707" r:id="rId14"/>
    <p:sldId id="1708" r:id="rId15"/>
    <p:sldId id="1639" r:id="rId16"/>
  </p:sldIdLst>
  <p:sldSz cx="9144000" cy="5143500" type="screen16x9"/>
  <p:notesSz cx="5765800" cy="3244850"/>
  <p:custDataLst>
    <p:tags r:id="rId18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57" autoAdjust="0"/>
    <p:restoredTop sz="92936" autoAdjust="0"/>
  </p:normalViewPr>
  <p:slideViewPr>
    <p:cSldViewPr>
      <p:cViewPr varScale="1">
        <p:scale>
          <a:sx n="116" d="100"/>
          <a:sy n="116" d="100"/>
        </p:scale>
        <p:origin x="184" y="504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Лист1!$A$2:$A$9</c:f>
              <c:numCache>
                <c:formatCode>General</c:formatCode>
                <c:ptCount val="8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4</c:v>
                </c:pt>
                <c:pt idx="5">
                  <c:v>7</c:v>
                </c:pt>
                <c:pt idx="6">
                  <c:v>6</c:v>
                </c:pt>
                <c:pt idx="7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C1-FD40-B444-55B5E40486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50647952"/>
        <c:axId val="1450649600"/>
      </c:lineChart>
      <c:catAx>
        <c:axId val="1450647952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Z"/>
          </a:p>
        </c:txPr>
        <c:crossAx val="1450649600"/>
        <c:crosses val="autoZero"/>
        <c:auto val="1"/>
        <c:lblAlgn val="ctr"/>
        <c:lblOffset val="100"/>
        <c:noMultiLvlLbl val="0"/>
      </c:catAx>
      <c:valAx>
        <c:axId val="145064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Z"/>
          </a:p>
        </c:txPr>
        <c:crossAx val="1450647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numRef>
              <c:f>Лист1!$A$2:$A$9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6</c:v>
                </c:pt>
                <c:pt idx="3">
                  <c:v>9</c:v>
                </c:pt>
                <c:pt idx="4">
                  <c:v>7</c:v>
                </c:pt>
                <c:pt idx="5">
                  <c:v>3</c:v>
                </c:pt>
                <c:pt idx="6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C1-FD40-B444-55B5E40486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647952"/>
        <c:axId val="1450649600"/>
      </c:lineChart>
      <c:catAx>
        <c:axId val="1450647952"/>
        <c:scaling>
          <c:orientation val="minMax"/>
        </c:scaling>
        <c:delete val="0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Z"/>
          </a:p>
        </c:txPr>
        <c:crossAx val="1450649600"/>
        <c:crosses val="autoZero"/>
        <c:auto val="1"/>
        <c:lblAlgn val="ctr"/>
        <c:lblOffset val="100"/>
        <c:noMultiLvlLbl val="0"/>
      </c:catAx>
      <c:valAx>
        <c:axId val="145064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Z"/>
          </a:p>
        </c:txPr>
        <c:crossAx val="1450647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numRef>
              <c:f>Лист1!$A$2:$A$9</c:f>
              <c:numCache>
                <c:formatCode>General</c:formatCode>
                <c:ptCount val="8"/>
                <c:pt idx="0">
                  <c:v>38</c:v>
                </c:pt>
                <c:pt idx="1">
                  <c:v>39</c:v>
                </c:pt>
                <c:pt idx="2">
                  <c:v>40</c:v>
                </c:pt>
                <c:pt idx="3">
                  <c:v>41</c:v>
                </c:pt>
                <c:pt idx="4">
                  <c:v>42</c:v>
                </c:pt>
                <c:pt idx="5">
                  <c:v>43</c:v>
                </c:pt>
                <c:pt idx="6">
                  <c:v>44</c:v>
                </c:pt>
                <c:pt idx="7">
                  <c:v>45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</c:v>
                </c:pt>
                <c:pt idx="1">
                  <c:v>4</c:v>
                </c:pt>
                <c:pt idx="2">
                  <c:v>19</c:v>
                </c:pt>
                <c:pt idx="3">
                  <c:v>27</c:v>
                </c:pt>
                <c:pt idx="4">
                  <c:v>23</c:v>
                </c:pt>
                <c:pt idx="5">
                  <c:v>14</c:v>
                </c:pt>
                <c:pt idx="6">
                  <c:v>6</c:v>
                </c:pt>
                <c:pt idx="7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43-8B4F-A269-8A6607E53A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647952"/>
        <c:axId val="1450649600"/>
      </c:lineChart>
      <c:catAx>
        <c:axId val="1450647952"/>
        <c:scaling>
          <c:orientation val="minMax"/>
        </c:scaling>
        <c:delete val="0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Z"/>
          </a:p>
        </c:txPr>
        <c:crossAx val="1450649600"/>
        <c:crosses val="autoZero"/>
        <c:auto val="1"/>
        <c:lblAlgn val="ctr"/>
        <c:lblOffset val="100"/>
        <c:noMultiLvlLbl val="0"/>
      </c:catAx>
      <c:valAx>
        <c:axId val="145064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Z"/>
          </a:p>
        </c:txPr>
        <c:crossAx val="1450647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numRef>
              <c:f>Лист1!$A$2:$A$9</c:f>
              <c:numCache>
                <c:formatCode>General</c:formatCode>
                <c:ptCount val="8"/>
                <c:pt idx="0">
                  <c:v>38</c:v>
                </c:pt>
                <c:pt idx="1">
                  <c:v>39</c:v>
                </c:pt>
                <c:pt idx="2">
                  <c:v>40</c:v>
                </c:pt>
                <c:pt idx="3">
                  <c:v>41</c:v>
                </c:pt>
                <c:pt idx="4">
                  <c:v>42</c:v>
                </c:pt>
                <c:pt idx="5">
                  <c:v>43</c:v>
                </c:pt>
                <c:pt idx="6">
                  <c:v>44</c:v>
                </c:pt>
                <c:pt idx="7">
                  <c:v>45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0.04</c:v>
                </c:pt>
                <c:pt idx="1">
                  <c:v>0.04</c:v>
                </c:pt>
                <c:pt idx="2">
                  <c:v>0.19</c:v>
                </c:pt>
                <c:pt idx="3">
                  <c:v>0.27</c:v>
                </c:pt>
                <c:pt idx="4">
                  <c:v>0.23</c:v>
                </c:pt>
                <c:pt idx="5">
                  <c:v>0.14000000000000001</c:v>
                </c:pt>
                <c:pt idx="6">
                  <c:v>0.06</c:v>
                </c:pt>
                <c:pt idx="7">
                  <c:v>0.03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43-8B4F-A269-8A6607E53A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647952"/>
        <c:axId val="1450649600"/>
      </c:lineChart>
      <c:catAx>
        <c:axId val="1450647952"/>
        <c:scaling>
          <c:orientation val="minMax"/>
        </c:scaling>
        <c:delete val="0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Z"/>
          </a:p>
        </c:txPr>
        <c:crossAx val="1450649600"/>
        <c:crosses val="autoZero"/>
        <c:auto val="1"/>
        <c:lblAlgn val="ctr"/>
        <c:lblOffset val="100"/>
        <c:noMultiLvlLbl val="0"/>
      </c:catAx>
      <c:valAx>
        <c:axId val="145064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Z"/>
          </a:p>
        </c:txPr>
        <c:crossAx val="1450647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4"/>
              </a:solidFill>
              <a:ln w="9525">
                <a:solidFill>
                  <a:schemeClr val="accent4"/>
                </a:solidFill>
                <a:round/>
              </a:ln>
              <a:effectLst/>
            </c:spPr>
          </c:marker>
          <c:cat>
            <c:numRef>
              <c:f>Лист1!$A$2:$A$8</c:f>
              <c:numCache>
                <c:formatCode>General</c:formatCode>
                <c:ptCount val="7"/>
                <c:pt idx="0">
                  <c:v>34</c:v>
                </c:pt>
                <c:pt idx="1">
                  <c:v>35</c:v>
                </c:pt>
                <c:pt idx="2">
                  <c:v>36</c:v>
                </c:pt>
                <c:pt idx="3">
                  <c:v>37</c:v>
                </c:pt>
                <c:pt idx="4">
                  <c:v>38</c:v>
                </c:pt>
                <c:pt idx="5">
                  <c:v>39</c:v>
                </c:pt>
                <c:pt idx="6">
                  <c:v>40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</c:v>
                </c:pt>
                <c:pt idx="1">
                  <c:v>7</c:v>
                </c:pt>
                <c:pt idx="2">
                  <c:v>10</c:v>
                </c:pt>
                <c:pt idx="3">
                  <c:v>15</c:v>
                </c:pt>
                <c:pt idx="4">
                  <c:v>7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43-8B4F-A269-8A6607E53A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647952"/>
        <c:axId val="1450649600"/>
      </c:lineChart>
      <c:catAx>
        <c:axId val="1450647952"/>
        <c:scaling>
          <c:orientation val="minMax"/>
        </c:scaling>
        <c:delete val="0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Z"/>
          </a:p>
        </c:txPr>
        <c:crossAx val="1450649600"/>
        <c:crosses val="autoZero"/>
        <c:auto val="1"/>
        <c:lblAlgn val="ctr"/>
        <c:lblOffset val="100"/>
        <c:noMultiLvlLbl val="0"/>
      </c:catAx>
      <c:valAx>
        <c:axId val="145064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Z"/>
          </a:p>
        </c:txPr>
        <c:crossAx val="1450647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5"/>
              </a:solidFill>
              <a:ln w="9525">
                <a:solidFill>
                  <a:schemeClr val="accent5"/>
                </a:solidFill>
                <a:round/>
              </a:ln>
              <a:effectLst/>
            </c:spPr>
          </c:marker>
          <c:cat>
            <c:numRef>
              <c:f>Лист1!$A$2:$A$8</c:f>
              <c:numCache>
                <c:formatCode>General</c:formatCode>
                <c:ptCount val="7"/>
                <c:pt idx="0">
                  <c:v>34</c:v>
                </c:pt>
                <c:pt idx="1">
                  <c:v>35</c:v>
                </c:pt>
                <c:pt idx="2">
                  <c:v>36</c:v>
                </c:pt>
                <c:pt idx="3">
                  <c:v>37</c:v>
                </c:pt>
                <c:pt idx="4">
                  <c:v>38</c:v>
                </c:pt>
                <c:pt idx="5">
                  <c:v>39</c:v>
                </c:pt>
                <c:pt idx="6">
                  <c:v>40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0.1</c:v>
                </c:pt>
                <c:pt idx="1">
                  <c:v>0.14000000000000001</c:v>
                </c:pt>
                <c:pt idx="2">
                  <c:v>0.2</c:v>
                </c:pt>
                <c:pt idx="3">
                  <c:v>0.3</c:v>
                </c:pt>
                <c:pt idx="4">
                  <c:v>0.14000000000000001</c:v>
                </c:pt>
                <c:pt idx="5">
                  <c:v>0.08</c:v>
                </c:pt>
                <c:pt idx="6">
                  <c:v>0.04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86-CD4D-8B1B-B3B5D78EEE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647952"/>
        <c:axId val="1450649600"/>
      </c:lineChart>
      <c:catAx>
        <c:axId val="1450647952"/>
        <c:scaling>
          <c:orientation val="minMax"/>
        </c:scaling>
        <c:delete val="0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Z"/>
          </a:p>
        </c:txPr>
        <c:crossAx val="1450649600"/>
        <c:crosses val="autoZero"/>
        <c:auto val="1"/>
        <c:lblAlgn val="ctr"/>
        <c:lblOffset val="100"/>
        <c:noMultiLvlLbl val="0"/>
      </c:catAx>
      <c:valAx>
        <c:axId val="145064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Z"/>
          </a:p>
        </c:txPr>
        <c:crossAx val="1450647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slow">
    <p:wipe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516217" y="361576"/>
            <a:ext cx="189651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516217" y="361576"/>
            <a:ext cx="189651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624154" y="486653"/>
            <a:ext cx="176944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3567" b="1" spc="16" dirty="0">
                <a:solidFill>
                  <a:srgbClr val="FEFEFE"/>
                </a:solidFill>
                <a:latin typeface="Arial"/>
                <a:cs typeface="Arial"/>
              </a:rPr>
              <a:t>8 класс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ru-RU" sz="5398" kern="0" spc="8" dirty="0">
                <a:solidFill>
                  <a:sysClr val="window" lastClr="FFFFFF"/>
                </a:solidFill>
              </a:rPr>
              <a:t>АЛГЕБРА</a:t>
            </a:r>
            <a:endParaRPr lang="en-US" sz="5398" kern="0" spc="8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211" y="2159424"/>
            <a:ext cx="3049473" cy="2307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4">
            <a:extLst>
              <a:ext uri="{FF2B5EF4-FFF2-40B4-BE49-F238E27FC236}">
                <a16:creationId xmlns:a16="http://schemas.microsoft.com/office/drawing/2014/main" id="{2F04DEE2-4207-734D-BC91-D84C85FF089E}"/>
              </a:ext>
            </a:extLst>
          </p:cNvPr>
          <p:cNvSpPr txBox="1"/>
          <p:nvPr/>
        </p:nvSpPr>
        <p:spPr>
          <a:xfrm>
            <a:off x="1089347" y="2159424"/>
            <a:ext cx="6022489" cy="2071071"/>
          </a:xfrm>
          <a:prstGeom prst="rect">
            <a:avLst/>
          </a:prstGeom>
        </p:spPr>
        <p:txBody>
          <a:bodyPr vert="horz" wrap="square" lIns="0" tIns="13961" rIns="0" bIns="0" rtlCol="0">
            <a:spAutoFit/>
          </a:bodyPr>
          <a:lstStyle/>
          <a:p>
            <a:pPr marL="18405" defTabSz="914114">
              <a:spcBef>
                <a:spcPts val="110"/>
              </a:spcBef>
            </a:pPr>
            <a:r>
              <a:rPr lang="ru-RU" sz="44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44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en-US" sz="44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endParaRPr lang="ru-RU" sz="4400" b="1" dirty="0">
              <a:solidFill>
                <a:srgbClr val="2365C7"/>
              </a:solidFill>
              <a:latin typeface="Arial"/>
              <a:cs typeface="Arial"/>
            </a:endParaRPr>
          </a:p>
          <a:p>
            <a:pPr marL="18405" defTabSz="914114">
              <a:spcBef>
                <a:spcPts val="110"/>
              </a:spcBef>
            </a:pPr>
            <a:r>
              <a:rPr lang="ru-RU" sz="4400" b="1" dirty="0">
                <a:solidFill>
                  <a:schemeClr val="tx2"/>
                </a:solidFill>
                <a:latin typeface="Arial"/>
                <a:cs typeface="Arial"/>
              </a:rPr>
              <a:t>РЕШЕНИЕ </a:t>
            </a:r>
          </a:p>
          <a:p>
            <a:pPr marL="18405" defTabSz="914114">
              <a:spcBef>
                <a:spcPts val="110"/>
              </a:spcBef>
            </a:pPr>
            <a:r>
              <a:rPr lang="ru-RU" sz="4400" b="1" dirty="0">
                <a:solidFill>
                  <a:schemeClr val="tx2"/>
                </a:solidFill>
                <a:latin typeface="Arial"/>
                <a:cs typeface="Arial"/>
              </a:rPr>
              <a:t>ЗАДАЧ</a:t>
            </a:r>
            <a:endParaRPr sz="44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45F1357F-4EFB-A04D-BC67-D59F409442D4}"/>
              </a:ext>
            </a:extLst>
          </p:cNvPr>
          <p:cNvSpPr/>
          <p:nvPr/>
        </p:nvSpPr>
        <p:spPr>
          <a:xfrm>
            <a:off x="419168" y="2115138"/>
            <a:ext cx="562851" cy="67263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114"/>
            <a:endParaRPr sz="1100">
              <a:solidFill>
                <a:prstClr val="black"/>
              </a:solidFill>
            </a:endParaRPr>
          </a:p>
        </p:txBody>
      </p:sp>
      <p:sp>
        <p:nvSpPr>
          <p:cNvPr id="23" name="object 5">
            <a:extLst>
              <a:ext uri="{FF2B5EF4-FFF2-40B4-BE49-F238E27FC236}">
                <a16:creationId xmlns:a16="http://schemas.microsoft.com/office/drawing/2014/main" id="{7A92A707-36AB-2E46-9577-129D76D0CAAB}"/>
              </a:ext>
            </a:extLst>
          </p:cNvPr>
          <p:cNvSpPr/>
          <p:nvPr/>
        </p:nvSpPr>
        <p:spPr>
          <a:xfrm>
            <a:off x="408749" y="2931790"/>
            <a:ext cx="562851" cy="116181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pPr defTabSz="914114"/>
            <a:endParaRPr sz="1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-4118" y="128701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8405" algn="ctr" defTabSz="914114">
              <a:spcBef>
                <a:spcPts val="110"/>
              </a:spcBef>
            </a:pPr>
            <a:r>
              <a:rPr lang="ru-RU" sz="2800" dirty="0">
                <a:solidFill>
                  <a:schemeClr val="bg1"/>
                </a:solidFill>
              </a:rPr>
              <a:t>РЕШЕНИЕ ЗАДАЧ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46CF9E-D06B-8F49-B4D6-854623204348}"/>
              </a:ext>
            </a:extLst>
          </p:cNvPr>
          <p:cNvSpPr txBox="1"/>
          <p:nvPr/>
        </p:nvSpPr>
        <p:spPr>
          <a:xfrm>
            <a:off x="107683" y="767942"/>
            <a:ext cx="889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2) Полигон относительных частот.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F3CFEC9D-A02E-0743-B8F0-2A07F4EE7E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118449"/>
              </p:ext>
            </p:extLst>
          </p:nvPr>
        </p:nvGraphicFramePr>
        <p:xfrm>
          <a:off x="281647" y="2372894"/>
          <a:ext cx="4272136" cy="2641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Таблица 5">
                <a:extLst>
                  <a:ext uri="{FF2B5EF4-FFF2-40B4-BE49-F238E27FC236}">
                    <a16:creationId xmlns:a16="http://schemas.microsoft.com/office/drawing/2014/main" id="{C835F963-2EE1-DA4E-938A-09F43418FE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5038320"/>
                  </p:ext>
                </p:extLst>
              </p:nvPr>
            </p:nvGraphicFramePr>
            <p:xfrm>
              <a:off x="2195736" y="805188"/>
              <a:ext cx="6876204" cy="1094217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656164">
                      <a:extLst>
                        <a:ext uri="{9D8B030D-6E8A-4147-A177-3AD203B41FA5}">
                          <a16:colId xmlns:a16="http://schemas.microsoft.com/office/drawing/2014/main" val="791102732"/>
                        </a:ext>
                      </a:extLst>
                    </a:gridCol>
                    <a:gridCol w="701199">
                      <a:extLst>
                        <a:ext uri="{9D8B030D-6E8A-4147-A177-3AD203B41FA5}">
                          <a16:colId xmlns:a16="http://schemas.microsoft.com/office/drawing/2014/main" val="2595469702"/>
                        </a:ext>
                      </a:extLst>
                    </a:gridCol>
                    <a:gridCol w="701199">
                      <a:extLst>
                        <a:ext uri="{9D8B030D-6E8A-4147-A177-3AD203B41FA5}">
                          <a16:colId xmlns:a16="http://schemas.microsoft.com/office/drawing/2014/main" val="1176174153"/>
                        </a:ext>
                      </a:extLst>
                    </a:gridCol>
                    <a:gridCol w="701199">
                      <a:extLst>
                        <a:ext uri="{9D8B030D-6E8A-4147-A177-3AD203B41FA5}">
                          <a16:colId xmlns:a16="http://schemas.microsoft.com/office/drawing/2014/main" val="2775704882"/>
                        </a:ext>
                      </a:extLst>
                    </a:gridCol>
                    <a:gridCol w="668149">
                      <a:extLst>
                        <a:ext uri="{9D8B030D-6E8A-4147-A177-3AD203B41FA5}">
                          <a16:colId xmlns:a16="http://schemas.microsoft.com/office/drawing/2014/main" val="709820575"/>
                        </a:ext>
                      </a:extLst>
                    </a:gridCol>
                    <a:gridCol w="652878">
                      <a:extLst>
                        <a:ext uri="{9D8B030D-6E8A-4147-A177-3AD203B41FA5}">
                          <a16:colId xmlns:a16="http://schemas.microsoft.com/office/drawing/2014/main" val="3448417844"/>
                        </a:ext>
                      </a:extLst>
                    </a:gridCol>
                    <a:gridCol w="652878">
                      <a:extLst>
                        <a:ext uri="{9D8B030D-6E8A-4147-A177-3AD203B41FA5}">
                          <a16:colId xmlns:a16="http://schemas.microsoft.com/office/drawing/2014/main" val="570812075"/>
                        </a:ext>
                      </a:extLst>
                    </a:gridCol>
                    <a:gridCol w="581249">
                      <a:extLst>
                        <a:ext uri="{9D8B030D-6E8A-4147-A177-3AD203B41FA5}">
                          <a16:colId xmlns:a16="http://schemas.microsoft.com/office/drawing/2014/main" val="864414010"/>
                        </a:ext>
                      </a:extLst>
                    </a:gridCol>
                    <a:gridCol w="561289">
                      <a:extLst>
                        <a:ext uri="{9D8B030D-6E8A-4147-A177-3AD203B41FA5}">
                          <a16:colId xmlns:a16="http://schemas.microsoft.com/office/drawing/2014/main" val="3331882389"/>
                        </a:ext>
                      </a:extLst>
                    </a:gridCol>
                  </a:tblGrid>
                  <a:tr h="454137">
                    <a:tc>
                      <a:txBody>
                        <a:bodyPr/>
                        <a:lstStyle/>
                        <a:p>
                          <a:r>
                            <a:rPr lang="ru-UZ" dirty="0"/>
                            <a:t>Измерения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38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39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3612795"/>
                      </a:ext>
                    </a:extLst>
                  </a:tr>
                  <a:tr h="559247">
                    <a:tc>
                      <a:txBody>
                        <a:bodyPr/>
                        <a:lstStyle/>
                        <a:p>
                          <a:r>
                            <a:rPr lang="ru-UZ" dirty="0"/>
                            <a:t>Относительная частота</a:t>
                          </a:r>
                          <a:r>
                            <a:rPr lang="en-US" dirty="0"/>
                            <a:t> (n)</a:t>
                          </a:r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04</m:t>
                                </m:r>
                              </m:oMath>
                            </m:oMathPara>
                          </a14:m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04</m:t>
                                </m:r>
                              </m:oMath>
                            </m:oMathPara>
                          </a14:m>
                          <a:endParaRPr lang="ru-UZ" dirty="0"/>
                        </a:p>
                        <a:p>
                          <a:pPr algn="ctr"/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19</m:t>
                                </m:r>
                              </m:oMath>
                            </m:oMathPara>
                          </a14:m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27</m:t>
                                </m:r>
                              </m:oMath>
                            </m:oMathPara>
                          </a14:m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23</m:t>
                                </m:r>
                              </m:oMath>
                            </m:oMathPara>
                          </a14:m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oMath>
                            </m:oMathPara>
                          </a14:m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ru-U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7717753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Таблица 5">
                <a:extLst>
                  <a:ext uri="{FF2B5EF4-FFF2-40B4-BE49-F238E27FC236}">
                    <a16:creationId xmlns:a16="http://schemas.microsoft.com/office/drawing/2014/main" id="{C835F963-2EE1-DA4E-938A-09F43418FE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5038320"/>
                  </p:ext>
                </p:extLst>
              </p:nvPr>
            </p:nvGraphicFramePr>
            <p:xfrm>
              <a:off x="2195736" y="805188"/>
              <a:ext cx="6876204" cy="1094217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656164">
                      <a:extLst>
                        <a:ext uri="{9D8B030D-6E8A-4147-A177-3AD203B41FA5}">
                          <a16:colId xmlns:a16="http://schemas.microsoft.com/office/drawing/2014/main" val="791102732"/>
                        </a:ext>
                      </a:extLst>
                    </a:gridCol>
                    <a:gridCol w="701199">
                      <a:extLst>
                        <a:ext uri="{9D8B030D-6E8A-4147-A177-3AD203B41FA5}">
                          <a16:colId xmlns:a16="http://schemas.microsoft.com/office/drawing/2014/main" val="2595469702"/>
                        </a:ext>
                      </a:extLst>
                    </a:gridCol>
                    <a:gridCol w="701199">
                      <a:extLst>
                        <a:ext uri="{9D8B030D-6E8A-4147-A177-3AD203B41FA5}">
                          <a16:colId xmlns:a16="http://schemas.microsoft.com/office/drawing/2014/main" val="1176174153"/>
                        </a:ext>
                      </a:extLst>
                    </a:gridCol>
                    <a:gridCol w="701199">
                      <a:extLst>
                        <a:ext uri="{9D8B030D-6E8A-4147-A177-3AD203B41FA5}">
                          <a16:colId xmlns:a16="http://schemas.microsoft.com/office/drawing/2014/main" val="2775704882"/>
                        </a:ext>
                      </a:extLst>
                    </a:gridCol>
                    <a:gridCol w="668149">
                      <a:extLst>
                        <a:ext uri="{9D8B030D-6E8A-4147-A177-3AD203B41FA5}">
                          <a16:colId xmlns:a16="http://schemas.microsoft.com/office/drawing/2014/main" val="709820575"/>
                        </a:ext>
                      </a:extLst>
                    </a:gridCol>
                    <a:gridCol w="652878">
                      <a:extLst>
                        <a:ext uri="{9D8B030D-6E8A-4147-A177-3AD203B41FA5}">
                          <a16:colId xmlns:a16="http://schemas.microsoft.com/office/drawing/2014/main" val="3448417844"/>
                        </a:ext>
                      </a:extLst>
                    </a:gridCol>
                    <a:gridCol w="652878">
                      <a:extLst>
                        <a:ext uri="{9D8B030D-6E8A-4147-A177-3AD203B41FA5}">
                          <a16:colId xmlns:a16="http://schemas.microsoft.com/office/drawing/2014/main" val="570812075"/>
                        </a:ext>
                      </a:extLst>
                    </a:gridCol>
                    <a:gridCol w="581249">
                      <a:extLst>
                        <a:ext uri="{9D8B030D-6E8A-4147-A177-3AD203B41FA5}">
                          <a16:colId xmlns:a16="http://schemas.microsoft.com/office/drawing/2014/main" val="864414010"/>
                        </a:ext>
                      </a:extLst>
                    </a:gridCol>
                    <a:gridCol w="561289">
                      <a:extLst>
                        <a:ext uri="{9D8B030D-6E8A-4147-A177-3AD203B41FA5}">
                          <a16:colId xmlns:a16="http://schemas.microsoft.com/office/drawing/2014/main" val="3331882389"/>
                        </a:ext>
                      </a:extLst>
                    </a:gridCol>
                  </a:tblGrid>
                  <a:tr h="454137">
                    <a:tc>
                      <a:txBody>
                        <a:bodyPr/>
                        <a:lstStyle/>
                        <a:p>
                          <a:r>
                            <a:rPr lang="ru-UZ" dirty="0"/>
                            <a:t>Измерения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38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39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361279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ru-UZ" dirty="0"/>
                            <a:t>Относительная частота</a:t>
                          </a:r>
                          <a:r>
                            <a:rPr lang="en-US" dirty="0"/>
                            <a:t> (n)</a:t>
                          </a:r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3"/>
                          <a:stretch>
                            <a:fillRect l="-238182" t="-74510" r="-652727" b="-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3"/>
                          <a:stretch>
                            <a:fillRect l="-332143" t="-74510" r="-541071" b="-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3"/>
                          <a:stretch>
                            <a:fillRect l="-440000" t="-74510" r="-450909" b="-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3"/>
                          <a:stretch>
                            <a:fillRect l="-560377" t="-74510" r="-367925" b="-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3"/>
                          <a:stretch>
                            <a:fillRect l="-686275" t="-74510" r="-282353" b="-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3"/>
                          <a:stretch>
                            <a:fillRect l="-771154" t="-74510" r="-176923" b="-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3"/>
                          <a:stretch>
                            <a:fillRect l="-984783" t="-74510" r="-100000" b="-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3"/>
                          <a:stretch>
                            <a:fillRect l="-1134091" t="-74510" r="-4545" b="-137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717753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435487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-4118" y="128701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8405" algn="ctr" defTabSz="914114">
              <a:spcBef>
                <a:spcPts val="110"/>
              </a:spcBef>
            </a:pPr>
            <a:r>
              <a:rPr lang="ru-RU" sz="3200" dirty="0">
                <a:solidFill>
                  <a:schemeClr val="bg1"/>
                </a:solidFill>
              </a:rPr>
              <a:t>РЕШЕНИЕ ЗАДАЧ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395536" y="815819"/>
                <a:ext cx="8618446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4</a:t>
                </a:r>
                <a:r>
                  <a:rPr lang="en-US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70</a:t>
                </a:r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Приведена таблица размеров обуви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50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восьмиклассниц:</a:t>
                </a:r>
              </a:p>
              <a:p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AutoNum type="arabicParenR"/>
                </a:pP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Постройте таблицу относительных частот. </a:t>
                </a:r>
              </a:p>
              <a:p>
                <a:pPr marL="457200" indent="-457200">
                  <a:buAutoNum type="arabicParenR"/>
                </a:pP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Постройте полигон частот.</a:t>
                </a:r>
              </a:p>
              <a:p>
                <a:pPr marL="457200" indent="-457200">
                  <a:buAutoNum type="arabicParenR"/>
                </a:pP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Постройте полигон относительных частот.  </a:t>
                </a:r>
              </a:p>
              <a:p>
                <a:pPr marL="457200" indent="-457200">
                  <a:buAutoNum type="arabicParenR"/>
                </a:pP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5+7+10+15+7+4+2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50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15819"/>
                <a:ext cx="8618446" cy="4154984"/>
              </a:xfrm>
              <a:prstGeom prst="rect">
                <a:avLst/>
              </a:prstGeom>
              <a:blipFill>
                <a:blip r:embed="rId2"/>
                <a:stretch>
                  <a:fillRect l="-1178" t="-122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Таблица 5">
            <a:extLst>
              <a:ext uri="{FF2B5EF4-FFF2-40B4-BE49-F238E27FC236}">
                <a16:creationId xmlns:a16="http://schemas.microsoft.com/office/drawing/2014/main" id="{0D290DB1-5D8C-E54C-BC42-D270CCFAC8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698145"/>
              </p:ext>
            </p:extLst>
          </p:nvPr>
        </p:nvGraphicFramePr>
        <p:xfrm>
          <a:off x="1331640" y="1800196"/>
          <a:ext cx="5492286" cy="1062994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533316">
                  <a:extLst>
                    <a:ext uri="{9D8B030D-6E8A-4147-A177-3AD203B41FA5}">
                      <a16:colId xmlns:a16="http://schemas.microsoft.com/office/drawing/2014/main" val="791102732"/>
                    </a:ext>
                  </a:extLst>
                </a:gridCol>
                <a:gridCol w="467042">
                  <a:extLst>
                    <a:ext uri="{9D8B030D-6E8A-4147-A177-3AD203B41FA5}">
                      <a16:colId xmlns:a16="http://schemas.microsoft.com/office/drawing/2014/main" val="2595469702"/>
                    </a:ext>
                  </a:extLst>
                </a:gridCol>
                <a:gridCol w="618700">
                  <a:extLst>
                    <a:ext uri="{9D8B030D-6E8A-4147-A177-3AD203B41FA5}">
                      <a16:colId xmlns:a16="http://schemas.microsoft.com/office/drawing/2014/main" val="1176174153"/>
                    </a:ext>
                  </a:extLst>
                </a:gridCol>
                <a:gridCol w="618700">
                  <a:extLst>
                    <a:ext uri="{9D8B030D-6E8A-4147-A177-3AD203B41FA5}">
                      <a16:colId xmlns:a16="http://schemas.microsoft.com/office/drawing/2014/main" val="2775704882"/>
                    </a:ext>
                  </a:extLst>
                </a:gridCol>
                <a:gridCol w="589538">
                  <a:extLst>
                    <a:ext uri="{9D8B030D-6E8A-4147-A177-3AD203B41FA5}">
                      <a16:colId xmlns:a16="http://schemas.microsoft.com/office/drawing/2014/main" val="70982057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44841784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570812075"/>
                    </a:ext>
                  </a:extLst>
                </a:gridCol>
                <a:gridCol w="512862">
                  <a:extLst>
                    <a:ext uri="{9D8B030D-6E8A-4147-A177-3AD203B41FA5}">
                      <a16:colId xmlns:a16="http://schemas.microsoft.com/office/drawing/2014/main" val="864414010"/>
                    </a:ext>
                  </a:extLst>
                </a:gridCol>
              </a:tblGrid>
              <a:tr h="625291">
                <a:tc>
                  <a:txBody>
                    <a:bodyPr/>
                    <a:lstStyle/>
                    <a:p>
                      <a:r>
                        <a:rPr lang="ru-UZ" dirty="0"/>
                        <a:t>Измерения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3612795"/>
                  </a:ext>
                </a:extLst>
              </a:tr>
              <a:tr h="437703">
                <a:tc>
                  <a:txBody>
                    <a:bodyPr/>
                    <a:lstStyle/>
                    <a:p>
                      <a:r>
                        <a:rPr lang="ru-UZ" dirty="0"/>
                        <a:t>Частота</a:t>
                      </a:r>
                      <a:r>
                        <a:rPr lang="en-US" dirty="0"/>
                        <a:t> (n)</a:t>
                      </a:r>
                      <a:endParaRPr lang="ru-UZ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77177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387237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-4118" y="128701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8405" algn="ctr" defTabSz="914114">
              <a:spcBef>
                <a:spcPts val="110"/>
              </a:spcBef>
            </a:pPr>
            <a:r>
              <a:rPr lang="ru-RU" sz="2800" dirty="0">
                <a:solidFill>
                  <a:schemeClr val="bg1"/>
                </a:solidFill>
              </a:rPr>
              <a:t>РЕШЕНИЕ ЗАДАЧ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107683" y="767942"/>
                <a:ext cx="8892200" cy="20622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𝑾</m:t>
                        </m:r>
                      </m:e>
                      <m:sub>
                        <m:r>
                          <a:rPr lang="ru-RU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sub>
                    </m:sSub>
                    <m:r>
                      <a:rPr lang="en-US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𝒌</m:t>
                            </m:r>
                          </m:sub>
                        </m:sSub>
                      </m:num>
                      <m:den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24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1) Таблица относительных частот.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83" y="767942"/>
                <a:ext cx="8892200" cy="2062231"/>
              </a:xfrm>
              <a:prstGeom prst="rect">
                <a:avLst/>
              </a:prstGeom>
              <a:blipFill>
                <a:blip r:embed="rId2"/>
                <a:stretch>
                  <a:fillRect l="-1141" t="-245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Таблица 5">
                <a:extLst>
                  <a:ext uri="{FF2B5EF4-FFF2-40B4-BE49-F238E27FC236}">
                    <a16:creationId xmlns:a16="http://schemas.microsoft.com/office/drawing/2014/main" id="{10CB4739-78E3-574D-8BAE-E28CB1A5AE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2117313"/>
                  </p:ext>
                </p:extLst>
              </p:nvPr>
            </p:nvGraphicFramePr>
            <p:xfrm>
              <a:off x="144116" y="2433756"/>
              <a:ext cx="7637472" cy="1265371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003020">
                      <a:extLst>
                        <a:ext uri="{9D8B030D-6E8A-4147-A177-3AD203B41FA5}">
                          <a16:colId xmlns:a16="http://schemas.microsoft.com/office/drawing/2014/main" val="791102732"/>
                        </a:ext>
                      </a:extLst>
                    </a:gridCol>
                    <a:gridCol w="848054">
                      <a:extLst>
                        <a:ext uri="{9D8B030D-6E8A-4147-A177-3AD203B41FA5}">
                          <a16:colId xmlns:a16="http://schemas.microsoft.com/office/drawing/2014/main" val="2595469702"/>
                        </a:ext>
                      </a:extLst>
                    </a:gridCol>
                    <a:gridCol w="848054">
                      <a:extLst>
                        <a:ext uri="{9D8B030D-6E8A-4147-A177-3AD203B41FA5}">
                          <a16:colId xmlns:a16="http://schemas.microsoft.com/office/drawing/2014/main" val="1176174153"/>
                        </a:ext>
                      </a:extLst>
                    </a:gridCol>
                    <a:gridCol w="848054">
                      <a:extLst>
                        <a:ext uri="{9D8B030D-6E8A-4147-A177-3AD203B41FA5}">
                          <a16:colId xmlns:a16="http://schemas.microsoft.com/office/drawing/2014/main" val="2775704882"/>
                        </a:ext>
                      </a:extLst>
                    </a:gridCol>
                    <a:gridCol w="808082">
                      <a:extLst>
                        <a:ext uri="{9D8B030D-6E8A-4147-A177-3AD203B41FA5}">
                          <a16:colId xmlns:a16="http://schemas.microsoft.com/office/drawing/2014/main" val="709820575"/>
                        </a:ext>
                      </a:extLst>
                    </a:gridCol>
                    <a:gridCol w="789613">
                      <a:extLst>
                        <a:ext uri="{9D8B030D-6E8A-4147-A177-3AD203B41FA5}">
                          <a16:colId xmlns:a16="http://schemas.microsoft.com/office/drawing/2014/main" val="3448417844"/>
                        </a:ext>
                      </a:extLst>
                    </a:gridCol>
                    <a:gridCol w="789613">
                      <a:extLst>
                        <a:ext uri="{9D8B030D-6E8A-4147-A177-3AD203B41FA5}">
                          <a16:colId xmlns:a16="http://schemas.microsoft.com/office/drawing/2014/main" val="570812075"/>
                        </a:ext>
                      </a:extLst>
                    </a:gridCol>
                    <a:gridCol w="702982">
                      <a:extLst>
                        <a:ext uri="{9D8B030D-6E8A-4147-A177-3AD203B41FA5}">
                          <a16:colId xmlns:a16="http://schemas.microsoft.com/office/drawing/2014/main" val="864414010"/>
                        </a:ext>
                      </a:extLst>
                    </a:gridCol>
                  </a:tblGrid>
                  <a:tr h="625291">
                    <a:tc>
                      <a:txBody>
                        <a:bodyPr/>
                        <a:lstStyle/>
                        <a:p>
                          <a:r>
                            <a:rPr lang="ru-UZ" dirty="0"/>
                            <a:t>Измерения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34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36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37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38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39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3612795"/>
                      </a:ext>
                    </a:extLst>
                  </a:tr>
                  <a:tr h="437703">
                    <a:tc>
                      <a:txBody>
                        <a:bodyPr/>
                        <a:lstStyle/>
                        <a:p>
                          <a:r>
                            <a:rPr lang="ru-UZ" dirty="0"/>
                            <a:t>Относительная частота</a:t>
                          </a:r>
                          <a:r>
                            <a:rPr lang="en-US" dirty="0"/>
                            <a:t> (n)</a:t>
                          </a:r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ru-RU" b="0" i="1" dirty="0" smtClean="0"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ru-RU" b="0" i="1" dirty="0" smtClean="0"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UZ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ru-RU" b="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num>
                                  <m:den>
                                    <m:r>
                                      <a:rPr lang="ru-RU" b="0" i="1" dirty="0" smtClean="0"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b="0" i="1" dirty="0" smtClean="0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num>
                                  <m:den>
                                    <m:r>
                                      <a:rPr lang="ru-RU" b="0" i="1" dirty="0" smtClean="0"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ru-RU" b="0" i="1" dirty="0" smtClean="0"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b="0" i="1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ru-RU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ru-RU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U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7717753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Таблица 5">
                <a:extLst>
                  <a:ext uri="{FF2B5EF4-FFF2-40B4-BE49-F238E27FC236}">
                    <a16:creationId xmlns:a16="http://schemas.microsoft.com/office/drawing/2014/main" id="{10CB4739-78E3-574D-8BAE-E28CB1A5AE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2117313"/>
                  </p:ext>
                </p:extLst>
              </p:nvPr>
            </p:nvGraphicFramePr>
            <p:xfrm>
              <a:off x="144116" y="2433756"/>
              <a:ext cx="7637472" cy="1265371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003020">
                      <a:extLst>
                        <a:ext uri="{9D8B030D-6E8A-4147-A177-3AD203B41FA5}">
                          <a16:colId xmlns:a16="http://schemas.microsoft.com/office/drawing/2014/main" val="791102732"/>
                        </a:ext>
                      </a:extLst>
                    </a:gridCol>
                    <a:gridCol w="848054">
                      <a:extLst>
                        <a:ext uri="{9D8B030D-6E8A-4147-A177-3AD203B41FA5}">
                          <a16:colId xmlns:a16="http://schemas.microsoft.com/office/drawing/2014/main" val="2595469702"/>
                        </a:ext>
                      </a:extLst>
                    </a:gridCol>
                    <a:gridCol w="848054">
                      <a:extLst>
                        <a:ext uri="{9D8B030D-6E8A-4147-A177-3AD203B41FA5}">
                          <a16:colId xmlns:a16="http://schemas.microsoft.com/office/drawing/2014/main" val="1176174153"/>
                        </a:ext>
                      </a:extLst>
                    </a:gridCol>
                    <a:gridCol w="848054">
                      <a:extLst>
                        <a:ext uri="{9D8B030D-6E8A-4147-A177-3AD203B41FA5}">
                          <a16:colId xmlns:a16="http://schemas.microsoft.com/office/drawing/2014/main" val="2775704882"/>
                        </a:ext>
                      </a:extLst>
                    </a:gridCol>
                    <a:gridCol w="808082">
                      <a:extLst>
                        <a:ext uri="{9D8B030D-6E8A-4147-A177-3AD203B41FA5}">
                          <a16:colId xmlns:a16="http://schemas.microsoft.com/office/drawing/2014/main" val="709820575"/>
                        </a:ext>
                      </a:extLst>
                    </a:gridCol>
                    <a:gridCol w="789613">
                      <a:extLst>
                        <a:ext uri="{9D8B030D-6E8A-4147-A177-3AD203B41FA5}">
                          <a16:colId xmlns:a16="http://schemas.microsoft.com/office/drawing/2014/main" val="3448417844"/>
                        </a:ext>
                      </a:extLst>
                    </a:gridCol>
                    <a:gridCol w="789613">
                      <a:extLst>
                        <a:ext uri="{9D8B030D-6E8A-4147-A177-3AD203B41FA5}">
                          <a16:colId xmlns:a16="http://schemas.microsoft.com/office/drawing/2014/main" val="570812075"/>
                        </a:ext>
                      </a:extLst>
                    </a:gridCol>
                    <a:gridCol w="702982">
                      <a:extLst>
                        <a:ext uri="{9D8B030D-6E8A-4147-A177-3AD203B41FA5}">
                          <a16:colId xmlns:a16="http://schemas.microsoft.com/office/drawing/2014/main" val="864414010"/>
                        </a:ext>
                      </a:extLst>
                    </a:gridCol>
                  </a:tblGrid>
                  <a:tr h="625291">
                    <a:tc>
                      <a:txBody>
                        <a:bodyPr/>
                        <a:lstStyle/>
                        <a:p>
                          <a:r>
                            <a:rPr lang="ru-UZ" dirty="0"/>
                            <a:t>Измерения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34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36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37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38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39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361279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ru-UZ" dirty="0"/>
                            <a:t>Относительная частота</a:t>
                          </a:r>
                          <a:r>
                            <a:rPr lang="en-US" dirty="0"/>
                            <a:t> (n)</a:t>
                          </a:r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3"/>
                          <a:stretch>
                            <a:fillRect l="-237313" t="-101961" r="-565672" b="-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3"/>
                          <a:stretch>
                            <a:fillRect l="-337313" t="-101961" r="-465672" b="-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3"/>
                          <a:stretch>
                            <a:fillRect l="-443939" t="-101961" r="-372727" b="-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3"/>
                          <a:stretch>
                            <a:fillRect l="-560938" t="-101961" r="-284375" b="-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3"/>
                          <a:stretch>
                            <a:fillRect l="-682258" t="-101961" r="-193548" b="-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3"/>
                          <a:stretch>
                            <a:fillRect l="-769841" t="-101961" r="-90476" b="-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3"/>
                          <a:stretch>
                            <a:fillRect l="-996364" t="-101961" r="-3636" b="-137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717753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Таблица 5">
                <a:extLst>
                  <a:ext uri="{FF2B5EF4-FFF2-40B4-BE49-F238E27FC236}">
                    <a16:creationId xmlns:a16="http://schemas.microsoft.com/office/drawing/2014/main" id="{C99EE4B6-3360-074F-A95D-95B8803DC1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6779548"/>
                  </p:ext>
                </p:extLst>
              </p:nvPr>
            </p:nvGraphicFramePr>
            <p:xfrm>
              <a:off x="144117" y="3777673"/>
              <a:ext cx="7637472" cy="1195769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2003020">
                      <a:extLst>
                        <a:ext uri="{9D8B030D-6E8A-4147-A177-3AD203B41FA5}">
                          <a16:colId xmlns:a16="http://schemas.microsoft.com/office/drawing/2014/main" val="791102732"/>
                        </a:ext>
                      </a:extLst>
                    </a:gridCol>
                    <a:gridCol w="848054">
                      <a:extLst>
                        <a:ext uri="{9D8B030D-6E8A-4147-A177-3AD203B41FA5}">
                          <a16:colId xmlns:a16="http://schemas.microsoft.com/office/drawing/2014/main" val="2595469702"/>
                        </a:ext>
                      </a:extLst>
                    </a:gridCol>
                    <a:gridCol w="848054">
                      <a:extLst>
                        <a:ext uri="{9D8B030D-6E8A-4147-A177-3AD203B41FA5}">
                          <a16:colId xmlns:a16="http://schemas.microsoft.com/office/drawing/2014/main" val="1176174153"/>
                        </a:ext>
                      </a:extLst>
                    </a:gridCol>
                    <a:gridCol w="848054">
                      <a:extLst>
                        <a:ext uri="{9D8B030D-6E8A-4147-A177-3AD203B41FA5}">
                          <a16:colId xmlns:a16="http://schemas.microsoft.com/office/drawing/2014/main" val="2775704882"/>
                        </a:ext>
                      </a:extLst>
                    </a:gridCol>
                    <a:gridCol w="808082">
                      <a:extLst>
                        <a:ext uri="{9D8B030D-6E8A-4147-A177-3AD203B41FA5}">
                          <a16:colId xmlns:a16="http://schemas.microsoft.com/office/drawing/2014/main" val="709820575"/>
                        </a:ext>
                      </a:extLst>
                    </a:gridCol>
                    <a:gridCol w="789613">
                      <a:extLst>
                        <a:ext uri="{9D8B030D-6E8A-4147-A177-3AD203B41FA5}">
                          <a16:colId xmlns:a16="http://schemas.microsoft.com/office/drawing/2014/main" val="3448417844"/>
                        </a:ext>
                      </a:extLst>
                    </a:gridCol>
                    <a:gridCol w="789613">
                      <a:extLst>
                        <a:ext uri="{9D8B030D-6E8A-4147-A177-3AD203B41FA5}">
                          <a16:colId xmlns:a16="http://schemas.microsoft.com/office/drawing/2014/main" val="570812075"/>
                        </a:ext>
                      </a:extLst>
                    </a:gridCol>
                    <a:gridCol w="702982">
                      <a:extLst>
                        <a:ext uri="{9D8B030D-6E8A-4147-A177-3AD203B41FA5}">
                          <a16:colId xmlns:a16="http://schemas.microsoft.com/office/drawing/2014/main" val="864414010"/>
                        </a:ext>
                      </a:extLst>
                    </a:gridCol>
                  </a:tblGrid>
                  <a:tr h="555689">
                    <a:tc>
                      <a:txBody>
                        <a:bodyPr/>
                        <a:lstStyle/>
                        <a:p>
                          <a:r>
                            <a:rPr lang="ru-UZ" dirty="0"/>
                            <a:t>Измерения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34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36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37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38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39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3612795"/>
                      </a:ext>
                    </a:extLst>
                  </a:tr>
                  <a:tr h="590979">
                    <a:tc>
                      <a:txBody>
                        <a:bodyPr/>
                        <a:lstStyle/>
                        <a:p>
                          <a:r>
                            <a:rPr lang="ru-UZ" dirty="0"/>
                            <a:t>Относительная частота</a:t>
                          </a:r>
                          <a:r>
                            <a:rPr lang="en-US" dirty="0"/>
                            <a:t> (n)</a:t>
                          </a:r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oMath>
                            </m:oMathPara>
                          </a14:m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0,14</m:t>
                                </m:r>
                              </m:oMath>
                            </m:oMathPara>
                          </a14:m>
                          <a:endParaRPr lang="ru-UZ" dirty="0"/>
                        </a:p>
                        <a:p>
                          <a:pPr algn="ctr"/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0,2</m:t>
                                </m:r>
                              </m:oMath>
                            </m:oMathPara>
                          </a14:m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0,3</m:t>
                                </m:r>
                              </m:oMath>
                            </m:oMathPara>
                          </a14:m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0,14</m:t>
                                </m:r>
                              </m:oMath>
                            </m:oMathPara>
                          </a14:m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0,08</m:t>
                                </m:r>
                              </m:oMath>
                            </m:oMathPara>
                          </a14:m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0,04</m:t>
                                </m:r>
                              </m:oMath>
                            </m:oMathPara>
                          </a14:m>
                          <a:endParaRPr lang="ru-U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7717753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Таблица 5">
                <a:extLst>
                  <a:ext uri="{FF2B5EF4-FFF2-40B4-BE49-F238E27FC236}">
                    <a16:creationId xmlns:a16="http://schemas.microsoft.com/office/drawing/2014/main" id="{C99EE4B6-3360-074F-A95D-95B8803DC1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6779548"/>
                  </p:ext>
                </p:extLst>
              </p:nvPr>
            </p:nvGraphicFramePr>
            <p:xfrm>
              <a:off x="144117" y="3777673"/>
              <a:ext cx="7637472" cy="1195769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2003020">
                      <a:extLst>
                        <a:ext uri="{9D8B030D-6E8A-4147-A177-3AD203B41FA5}">
                          <a16:colId xmlns:a16="http://schemas.microsoft.com/office/drawing/2014/main" val="791102732"/>
                        </a:ext>
                      </a:extLst>
                    </a:gridCol>
                    <a:gridCol w="848054">
                      <a:extLst>
                        <a:ext uri="{9D8B030D-6E8A-4147-A177-3AD203B41FA5}">
                          <a16:colId xmlns:a16="http://schemas.microsoft.com/office/drawing/2014/main" val="2595469702"/>
                        </a:ext>
                      </a:extLst>
                    </a:gridCol>
                    <a:gridCol w="848054">
                      <a:extLst>
                        <a:ext uri="{9D8B030D-6E8A-4147-A177-3AD203B41FA5}">
                          <a16:colId xmlns:a16="http://schemas.microsoft.com/office/drawing/2014/main" val="1176174153"/>
                        </a:ext>
                      </a:extLst>
                    </a:gridCol>
                    <a:gridCol w="848054">
                      <a:extLst>
                        <a:ext uri="{9D8B030D-6E8A-4147-A177-3AD203B41FA5}">
                          <a16:colId xmlns:a16="http://schemas.microsoft.com/office/drawing/2014/main" val="2775704882"/>
                        </a:ext>
                      </a:extLst>
                    </a:gridCol>
                    <a:gridCol w="808082">
                      <a:extLst>
                        <a:ext uri="{9D8B030D-6E8A-4147-A177-3AD203B41FA5}">
                          <a16:colId xmlns:a16="http://schemas.microsoft.com/office/drawing/2014/main" val="709820575"/>
                        </a:ext>
                      </a:extLst>
                    </a:gridCol>
                    <a:gridCol w="789613">
                      <a:extLst>
                        <a:ext uri="{9D8B030D-6E8A-4147-A177-3AD203B41FA5}">
                          <a16:colId xmlns:a16="http://schemas.microsoft.com/office/drawing/2014/main" val="3448417844"/>
                        </a:ext>
                      </a:extLst>
                    </a:gridCol>
                    <a:gridCol w="789613">
                      <a:extLst>
                        <a:ext uri="{9D8B030D-6E8A-4147-A177-3AD203B41FA5}">
                          <a16:colId xmlns:a16="http://schemas.microsoft.com/office/drawing/2014/main" val="570812075"/>
                        </a:ext>
                      </a:extLst>
                    </a:gridCol>
                    <a:gridCol w="702982">
                      <a:extLst>
                        <a:ext uri="{9D8B030D-6E8A-4147-A177-3AD203B41FA5}">
                          <a16:colId xmlns:a16="http://schemas.microsoft.com/office/drawing/2014/main" val="864414010"/>
                        </a:ext>
                      </a:extLst>
                    </a:gridCol>
                  </a:tblGrid>
                  <a:tr h="555689">
                    <a:tc>
                      <a:txBody>
                        <a:bodyPr/>
                        <a:lstStyle/>
                        <a:p>
                          <a:r>
                            <a:rPr lang="ru-UZ" dirty="0"/>
                            <a:t>Измерения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34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36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37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38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39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361279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ru-UZ" dirty="0"/>
                            <a:t>Относительная частота</a:t>
                          </a:r>
                          <a:r>
                            <a:rPr lang="en-US" dirty="0"/>
                            <a:t> (n)</a:t>
                          </a:r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4"/>
                          <a:stretch>
                            <a:fillRect l="-237313" t="-90196" r="-565672" b="-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4"/>
                          <a:stretch>
                            <a:fillRect l="-337313" t="-90196" r="-465672" b="-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4"/>
                          <a:stretch>
                            <a:fillRect l="-443939" t="-90196" r="-372727" b="-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4"/>
                          <a:stretch>
                            <a:fillRect l="-560938" t="-90196" r="-284375" b="-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4"/>
                          <a:stretch>
                            <a:fillRect l="-682258" t="-90196" r="-193548" b="-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4"/>
                          <a:stretch>
                            <a:fillRect l="-769841" t="-90196" r="-90476" b="-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4"/>
                          <a:stretch>
                            <a:fillRect l="-996364" t="-90196" r="-3636" b="-137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7177532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2" name="Таблица 5">
            <a:extLst>
              <a:ext uri="{FF2B5EF4-FFF2-40B4-BE49-F238E27FC236}">
                <a16:creationId xmlns:a16="http://schemas.microsoft.com/office/drawing/2014/main" id="{6104E19D-AFB3-1746-8EEC-66043D0DB0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971998"/>
              </p:ext>
            </p:extLst>
          </p:nvPr>
        </p:nvGraphicFramePr>
        <p:xfrm>
          <a:off x="3615278" y="851630"/>
          <a:ext cx="5492286" cy="1062994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533316">
                  <a:extLst>
                    <a:ext uri="{9D8B030D-6E8A-4147-A177-3AD203B41FA5}">
                      <a16:colId xmlns:a16="http://schemas.microsoft.com/office/drawing/2014/main" val="791102732"/>
                    </a:ext>
                  </a:extLst>
                </a:gridCol>
                <a:gridCol w="467042">
                  <a:extLst>
                    <a:ext uri="{9D8B030D-6E8A-4147-A177-3AD203B41FA5}">
                      <a16:colId xmlns:a16="http://schemas.microsoft.com/office/drawing/2014/main" val="2595469702"/>
                    </a:ext>
                  </a:extLst>
                </a:gridCol>
                <a:gridCol w="618700">
                  <a:extLst>
                    <a:ext uri="{9D8B030D-6E8A-4147-A177-3AD203B41FA5}">
                      <a16:colId xmlns:a16="http://schemas.microsoft.com/office/drawing/2014/main" val="1176174153"/>
                    </a:ext>
                  </a:extLst>
                </a:gridCol>
                <a:gridCol w="618700">
                  <a:extLst>
                    <a:ext uri="{9D8B030D-6E8A-4147-A177-3AD203B41FA5}">
                      <a16:colId xmlns:a16="http://schemas.microsoft.com/office/drawing/2014/main" val="2775704882"/>
                    </a:ext>
                  </a:extLst>
                </a:gridCol>
                <a:gridCol w="589538">
                  <a:extLst>
                    <a:ext uri="{9D8B030D-6E8A-4147-A177-3AD203B41FA5}">
                      <a16:colId xmlns:a16="http://schemas.microsoft.com/office/drawing/2014/main" val="70982057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44841784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570812075"/>
                    </a:ext>
                  </a:extLst>
                </a:gridCol>
                <a:gridCol w="512862">
                  <a:extLst>
                    <a:ext uri="{9D8B030D-6E8A-4147-A177-3AD203B41FA5}">
                      <a16:colId xmlns:a16="http://schemas.microsoft.com/office/drawing/2014/main" val="864414010"/>
                    </a:ext>
                  </a:extLst>
                </a:gridCol>
              </a:tblGrid>
              <a:tr h="625291">
                <a:tc>
                  <a:txBody>
                    <a:bodyPr/>
                    <a:lstStyle/>
                    <a:p>
                      <a:r>
                        <a:rPr lang="ru-UZ" dirty="0"/>
                        <a:t>Измерения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3612795"/>
                  </a:ext>
                </a:extLst>
              </a:tr>
              <a:tr h="437703">
                <a:tc>
                  <a:txBody>
                    <a:bodyPr/>
                    <a:lstStyle/>
                    <a:p>
                      <a:r>
                        <a:rPr lang="ru-UZ" dirty="0"/>
                        <a:t>Частота</a:t>
                      </a:r>
                      <a:r>
                        <a:rPr lang="en-US" dirty="0"/>
                        <a:t> (n)</a:t>
                      </a:r>
                      <a:endParaRPr lang="ru-UZ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77177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6473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-4118" y="128701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8405" algn="ctr" defTabSz="914114">
              <a:spcBef>
                <a:spcPts val="110"/>
              </a:spcBef>
            </a:pPr>
            <a:r>
              <a:rPr lang="ru-RU" sz="2800" dirty="0">
                <a:solidFill>
                  <a:schemeClr val="bg1"/>
                </a:solidFill>
              </a:rPr>
              <a:t>РЕШЕНИЕ ЗАДАЧ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46CF9E-D06B-8F49-B4D6-854623204348}"/>
              </a:ext>
            </a:extLst>
          </p:cNvPr>
          <p:cNvSpPr txBox="1"/>
          <p:nvPr/>
        </p:nvSpPr>
        <p:spPr>
          <a:xfrm>
            <a:off x="107683" y="767942"/>
            <a:ext cx="889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2) Полигон частот.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F3CFEC9D-A02E-0743-B8F0-2A07F4EE7E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1968101"/>
              </p:ext>
            </p:extLst>
          </p:nvPr>
        </p:nvGraphicFramePr>
        <p:xfrm>
          <a:off x="281647" y="2372894"/>
          <a:ext cx="4272136" cy="2641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5">
            <a:extLst>
              <a:ext uri="{FF2B5EF4-FFF2-40B4-BE49-F238E27FC236}">
                <a16:creationId xmlns:a16="http://schemas.microsoft.com/office/drawing/2014/main" id="{685A285C-1D03-8C42-955E-213249EA2C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36663"/>
              </p:ext>
            </p:extLst>
          </p:nvPr>
        </p:nvGraphicFramePr>
        <p:xfrm>
          <a:off x="3615278" y="851630"/>
          <a:ext cx="5492286" cy="1062994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533316">
                  <a:extLst>
                    <a:ext uri="{9D8B030D-6E8A-4147-A177-3AD203B41FA5}">
                      <a16:colId xmlns:a16="http://schemas.microsoft.com/office/drawing/2014/main" val="791102732"/>
                    </a:ext>
                  </a:extLst>
                </a:gridCol>
                <a:gridCol w="467042">
                  <a:extLst>
                    <a:ext uri="{9D8B030D-6E8A-4147-A177-3AD203B41FA5}">
                      <a16:colId xmlns:a16="http://schemas.microsoft.com/office/drawing/2014/main" val="2595469702"/>
                    </a:ext>
                  </a:extLst>
                </a:gridCol>
                <a:gridCol w="618700">
                  <a:extLst>
                    <a:ext uri="{9D8B030D-6E8A-4147-A177-3AD203B41FA5}">
                      <a16:colId xmlns:a16="http://schemas.microsoft.com/office/drawing/2014/main" val="1176174153"/>
                    </a:ext>
                  </a:extLst>
                </a:gridCol>
                <a:gridCol w="618700">
                  <a:extLst>
                    <a:ext uri="{9D8B030D-6E8A-4147-A177-3AD203B41FA5}">
                      <a16:colId xmlns:a16="http://schemas.microsoft.com/office/drawing/2014/main" val="2775704882"/>
                    </a:ext>
                  </a:extLst>
                </a:gridCol>
                <a:gridCol w="589538">
                  <a:extLst>
                    <a:ext uri="{9D8B030D-6E8A-4147-A177-3AD203B41FA5}">
                      <a16:colId xmlns:a16="http://schemas.microsoft.com/office/drawing/2014/main" val="70982057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44841784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570812075"/>
                    </a:ext>
                  </a:extLst>
                </a:gridCol>
                <a:gridCol w="512862">
                  <a:extLst>
                    <a:ext uri="{9D8B030D-6E8A-4147-A177-3AD203B41FA5}">
                      <a16:colId xmlns:a16="http://schemas.microsoft.com/office/drawing/2014/main" val="864414010"/>
                    </a:ext>
                  </a:extLst>
                </a:gridCol>
              </a:tblGrid>
              <a:tr h="625291">
                <a:tc>
                  <a:txBody>
                    <a:bodyPr/>
                    <a:lstStyle/>
                    <a:p>
                      <a:r>
                        <a:rPr lang="ru-UZ" dirty="0"/>
                        <a:t>Измерения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3612795"/>
                  </a:ext>
                </a:extLst>
              </a:tr>
              <a:tr h="437703">
                <a:tc>
                  <a:txBody>
                    <a:bodyPr/>
                    <a:lstStyle/>
                    <a:p>
                      <a:r>
                        <a:rPr lang="ru-UZ" dirty="0"/>
                        <a:t>Частота</a:t>
                      </a:r>
                      <a:r>
                        <a:rPr lang="en-US" dirty="0"/>
                        <a:t> (n)</a:t>
                      </a:r>
                      <a:endParaRPr lang="ru-UZ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77177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82681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-4118" y="128701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8405" algn="ctr" defTabSz="914114">
              <a:spcBef>
                <a:spcPts val="110"/>
              </a:spcBef>
            </a:pPr>
            <a:r>
              <a:rPr lang="ru-RU" sz="2800" dirty="0">
                <a:solidFill>
                  <a:schemeClr val="bg1"/>
                </a:solidFill>
              </a:rPr>
              <a:t>РЕШЕНИЕ ЗАДАЧ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46CF9E-D06B-8F49-B4D6-854623204348}"/>
              </a:ext>
            </a:extLst>
          </p:cNvPr>
          <p:cNvSpPr txBox="1"/>
          <p:nvPr/>
        </p:nvSpPr>
        <p:spPr>
          <a:xfrm>
            <a:off x="107683" y="767942"/>
            <a:ext cx="889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2) Полигон относительных частот.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Таблица 5">
                <a:extLst>
                  <a:ext uri="{FF2B5EF4-FFF2-40B4-BE49-F238E27FC236}">
                    <a16:creationId xmlns:a16="http://schemas.microsoft.com/office/drawing/2014/main" id="{5209D8CF-0E0F-F64E-A89F-7A0BE8A4C23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4933065"/>
                  </p:ext>
                </p:extLst>
              </p:nvPr>
            </p:nvGraphicFramePr>
            <p:xfrm>
              <a:off x="2627784" y="805188"/>
              <a:ext cx="6444158" cy="1111012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690059">
                      <a:extLst>
                        <a:ext uri="{9D8B030D-6E8A-4147-A177-3AD203B41FA5}">
                          <a16:colId xmlns:a16="http://schemas.microsoft.com/office/drawing/2014/main" val="791102732"/>
                        </a:ext>
                      </a:extLst>
                    </a:gridCol>
                    <a:gridCol w="715550">
                      <a:extLst>
                        <a:ext uri="{9D8B030D-6E8A-4147-A177-3AD203B41FA5}">
                          <a16:colId xmlns:a16="http://schemas.microsoft.com/office/drawing/2014/main" val="2595469702"/>
                        </a:ext>
                      </a:extLst>
                    </a:gridCol>
                    <a:gridCol w="715550">
                      <a:extLst>
                        <a:ext uri="{9D8B030D-6E8A-4147-A177-3AD203B41FA5}">
                          <a16:colId xmlns:a16="http://schemas.microsoft.com/office/drawing/2014/main" val="1176174153"/>
                        </a:ext>
                      </a:extLst>
                    </a:gridCol>
                    <a:gridCol w="715550">
                      <a:extLst>
                        <a:ext uri="{9D8B030D-6E8A-4147-A177-3AD203B41FA5}">
                          <a16:colId xmlns:a16="http://schemas.microsoft.com/office/drawing/2014/main" val="2775704882"/>
                        </a:ext>
                      </a:extLst>
                    </a:gridCol>
                    <a:gridCol w="681824">
                      <a:extLst>
                        <a:ext uri="{9D8B030D-6E8A-4147-A177-3AD203B41FA5}">
                          <a16:colId xmlns:a16="http://schemas.microsoft.com/office/drawing/2014/main" val="709820575"/>
                        </a:ext>
                      </a:extLst>
                    </a:gridCol>
                    <a:gridCol w="666240">
                      <a:extLst>
                        <a:ext uri="{9D8B030D-6E8A-4147-A177-3AD203B41FA5}">
                          <a16:colId xmlns:a16="http://schemas.microsoft.com/office/drawing/2014/main" val="3448417844"/>
                        </a:ext>
                      </a:extLst>
                    </a:gridCol>
                    <a:gridCol w="666240">
                      <a:extLst>
                        <a:ext uri="{9D8B030D-6E8A-4147-A177-3AD203B41FA5}">
                          <a16:colId xmlns:a16="http://schemas.microsoft.com/office/drawing/2014/main" val="570812075"/>
                        </a:ext>
                      </a:extLst>
                    </a:gridCol>
                    <a:gridCol w="593145">
                      <a:extLst>
                        <a:ext uri="{9D8B030D-6E8A-4147-A177-3AD203B41FA5}">
                          <a16:colId xmlns:a16="http://schemas.microsoft.com/office/drawing/2014/main" val="864414010"/>
                        </a:ext>
                      </a:extLst>
                    </a:gridCol>
                  </a:tblGrid>
                  <a:tr h="470932">
                    <a:tc>
                      <a:txBody>
                        <a:bodyPr/>
                        <a:lstStyle/>
                        <a:p>
                          <a:r>
                            <a:rPr lang="ru-UZ" dirty="0"/>
                            <a:t>Измерения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34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36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37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38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39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3612795"/>
                      </a:ext>
                    </a:extLst>
                  </a:tr>
                  <a:tr h="542452">
                    <a:tc>
                      <a:txBody>
                        <a:bodyPr/>
                        <a:lstStyle/>
                        <a:p>
                          <a:r>
                            <a:rPr lang="ru-UZ" dirty="0"/>
                            <a:t>Относительная частота</a:t>
                          </a:r>
                          <a:r>
                            <a:rPr lang="en-US" dirty="0"/>
                            <a:t> (n)</a:t>
                          </a:r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oMath>
                            </m:oMathPara>
                          </a14:m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0,14</m:t>
                                </m:r>
                              </m:oMath>
                            </m:oMathPara>
                          </a14:m>
                          <a:endParaRPr lang="ru-UZ" dirty="0"/>
                        </a:p>
                        <a:p>
                          <a:pPr algn="ctr"/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0,2</m:t>
                                </m:r>
                              </m:oMath>
                            </m:oMathPara>
                          </a14:m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0,3</m:t>
                                </m:r>
                              </m:oMath>
                            </m:oMathPara>
                          </a14:m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0,14</m:t>
                                </m:r>
                              </m:oMath>
                            </m:oMathPara>
                          </a14:m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0,08</m:t>
                                </m:r>
                              </m:oMath>
                            </m:oMathPara>
                          </a14:m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0,04</m:t>
                                </m:r>
                              </m:oMath>
                            </m:oMathPara>
                          </a14:m>
                          <a:endParaRPr lang="ru-U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7717753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Таблица 5">
                <a:extLst>
                  <a:ext uri="{FF2B5EF4-FFF2-40B4-BE49-F238E27FC236}">
                    <a16:creationId xmlns:a16="http://schemas.microsoft.com/office/drawing/2014/main" id="{5209D8CF-0E0F-F64E-A89F-7A0BE8A4C23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4933065"/>
                  </p:ext>
                </p:extLst>
              </p:nvPr>
            </p:nvGraphicFramePr>
            <p:xfrm>
              <a:off x="2627784" y="805188"/>
              <a:ext cx="6444158" cy="1111012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690059">
                      <a:extLst>
                        <a:ext uri="{9D8B030D-6E8A-4147-A177-3AD203B41FA5}">
                          <a16:colId xmlns:a16="http://schemas.microsoft.com/office/drawing/2014/main" val="791102732"/>
                        </a:ext>
                      </a:extLst>
                    </a:gridCol>
                    <a:gridCol w="715550">
                      <a:extLst>
                        <a:ext uri="{9D8B030D-6E8A-4147-A177-3AD203B41FA5}">
                          <a16:colId xmlns:a16="http://schemas.microsoft.com/office/drawing/2014/main" val="2595469702"/>
                        </a:ext>
                      </a:extLst>
                    </a:gridCol>
                    <a:gridCol w="715550">
                      <a:extLst>
                        <a:ext uri="{9D8B030D-6E8A-4147-A177-3AD203B41FA5}">
                          <a16:colId xmlns:a16="http://schemas.microsoft.com/office/drawing/2014/main" val="1176174153"/>
                        </a:ext>
                      </a:extLst>
                    </a:gridCol>
                    <a:gridCol w="715550">
                      <a:extLst>
                        <a:ext uri="{9D8B030D-6E8A-4147-A177-3AD203B41FA5}">
                          <a16:colId xmlns:a16="http://schemas.microsoft.com/office/drawing/2014/main" val="2775704882"/>
                        </a:ext>
                      </a:extLst>
                    </a:gridCol>
                    <a:gridCol w="681824">
                      <a:extLst>
                        <a:ext uri="{9D8B030D-6E8A-4147-A177-3AD203B41FA5}">
                          <a16:colId xmlns:a16="http://schemas.microsoft.com/office/drawing/2014/main" val="709820575"/>
                        </a:ext>
                      </a:extLst>
                    </a:gridCol>
                    <a:gridCol w="666240">
                      <a:extLst>
                        <a:ext uri="{9D8B030D-6E8A-4147-A177-3AD203B41FA5}">
                          <a16:colId xmlns:a16="http://schemas.microsoft.com/office/drawing/2014/main" val="3448417844"/>
                        </a:ext>
                      </a:extLst>
                    </a:gridCol>
                    <a:gridCol w="666240">
                      <a:extLst>
                        <a:ext uri="{9D8B030D-6E8A-4147-A177-3AD203B41FA5}">
                          <a16:colId xmlns:a16="http://schemas.microsoft.com/office/drawing/2014/main" val="570812075"/>
                        </a:ext>
                      </a:extLst>
                    </a:gridCol>
                    <a:gridCol w="593145">
                      <a:extLst>
                        <a:ext uri="{9D8B030D-6E8A-4147-A177-3AD203B41FA5}">
                          <a16:colId xmlns:a16="http://schemas.microsoft.com/office/drawing/2014/main" val="864414010"/>
                        </a:ext>
                      </a:extLst>
                    </a:gridCol>
                  </a:tblGrid>
                  <a:tr h="470932">
                    <a:tc>
                      <a:txBody>
                        <a:bodyPr/>
                        <a:lstStyle/>
                        <a:p>
                          <a:r>
                            <a:rPr lang="ru-UZ" dirty="0"/>
                            <a:t>Измерения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34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36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37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38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39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361279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ru-UZ" dirty="0"/>
                            <a:t>Относительная частота</a:t>
                          </a:r>
                          <a:r>
                            <a:rPr lang="en-US" dirty="0"/>
                            <a:t> (n)</a:t>
                          </a:r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2"/>
                          <a:stretch>
                            <a:fillRect l="-233333" t="-76471" r="-563158" b="-156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2"/>
                          <a:stretch>
                            <a:fillRect l="-333333" t="-76471" r="-463158" b="-156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2"/>
                          <a:stretch>
                            <a:fillRect l="-441071" t="-76471" r="-371429" b="-156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2"/>
                          <a:stretch>
                            <a:fillRect l="-561111" t="-76471" r="-285185" b="-156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2"/>
                          <a:stretch>
                            <a:fillRect l="-673585" t="-76471" r="-190566" b="-156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2"/>
                          <a:stretch>
                            <a:fillRect l="-788462" t="-76471" r="-94231" b="-156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2"/>
                          <a:stretch>
                            <a:fillRect l="-982979" t="-76471" r="-4255" b="-156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7177532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2973D9CC-9035-C343-B555-4E053CBF06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4397041"/>
              </p:ext>
            </p:extLst>
          </p:nvPr>
        </p:nvGraphicFramePr>
        <p:xfrm>
          <a:off x="281647" y="2372894"/>
          <a:ext cx="4272136" cy="2641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3047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139" y="2575148"/>
            <a:ext cx="393153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06484" y="213579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ЗАДАНИЯ ДЛЯ САМОСТОЯТЕЛЬНОГО РЕШЕНИЯ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5272" y="1113620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Решить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письменно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 471, 472</a:t>
            </a:r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а странице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172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-4118" y="128701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8405" algn="ctr" defTabSz="914114">
              <a:spcBef>
                <a:spcPts val="110"/>
              </a:spcBef>
            </a:pPr>
            <a:r>
              <a:rPr lang="ru-RU" sz="2800" dirty="0">
                <a:solidFill>
                  <a:schemeClr val="bg1"/>
                </a:solidFill>
              </a:rPr>
              <a:t>ПРОВЕРКА САМОСТОЯТЕЛЬНОЙ РАБОТЫ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46CF9E-D06B-8F49-B4D6-854623204348}"/>
              </a:ext>
            </a:extLst>
          </p:cNvPr>
          <p:cNvSpPr txBox="1"/>
          <p:nvPr/>
        </p:nvSpPr>
        <p:spPr>
          <a:xfrm>
            <a:off x="121782" y="815819"/>
            <a:ext cx="8892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467.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таблице приведены сведения о числе бутонов, выросших на 30 выбранных случайным образом кустах хлопчатника: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Постройте таблицу частот выборки. 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Постройте полигон частот выборки. 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72A10603-9DD9-3A40-83C0-3F1C8F1FB4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155823"/>
              </p:ext>
            </p:extLst>
          </p:nvPr>
        </p:nvGraphicFramePr>
        <p:xfrm>
          <a:off x="899592" y="2139702"/>
          <a:ext cx="6912770" cy="1876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278">
                  <a:extLst>
                    <a:ext uri="{9D8B030D-6E8A-4147-A177-3AD203B41FA5}">
                      <a16:colId xmlns:a16="http://schemas.microsoft.com/office/drawing/2014/main" val="296659308"/>
                    </a:ext>
                  </a:extLst>
                </a:gridCol>
                <a:gridCol w="664852">
                  <a:extLst>
                    <a:ext uri="{9D8B030D-6E8A-4147-A177-3AD203B41FA5}">
                      <a16:colId xmlns:a16="http://schemas.microsoft.com/office/drawing/2014/main" val="515169200"/>
                    </a:ext>
                  </a:extLst>
                </a:gridCol>
                <a:gridCol w="707830">
                  <a:extLst>
                    <a:ext uri="{9D8B030D-6E8A-4147-A177-3AD203B41FA5}">
                      <a16:colId xmlns:a16="http://schemas.microsoft.com/office/drawing/2014/main" val="285481370"/>
                    </a:ext>
                  </a:extLst>
                </a:gridCol>
                <a:gridCol w="707830">
                  <a:extLst>
                    <a:ext uri="{9D8B030D-6E8A-4147-A177-3AD203B41FA5}">
                      <a16:colId xmlns:a16="http://schemas.microsoft.com/office/drawing/2014/main" val="3458658070"/>
                    </a:ext>
                  </a:extLst>
                </a:gridCol>
                <a:gridCol w="707830">
                  <a:extLst>
                    <a:ext uri="{9D8B030D-6E8A-4147-A177-3AD203B41FA5}">
                      <a16:colId xmlns:a16="http://schemas.microsoft.com/office/drawing/2014/main" val="3486149563"/>
                    </a:ext>
                  </a:extLst>
                </a:gridCol>
                <a:gridCol w="707830">
                  <a:extLst>
                    <a:ext uri="{9D8B030D-6E8A-4147-A177-3AD203B41FA5}">
                      <a16:colId xmlns:a16="http://schemas.microsoft.com/office/drawing/2014/main" val="387268983"/>
                    </a:ext>
                  </a:extLst>
                </a:gridCol>
                <a:gridCol w="707830">
                  <a:extLst>
                    <a:ext uri="{9D8B030D-6E8A-4147-A177-3AD203B41FA5}">
                      <a16:colId xmlns:a16="http://schemas.microsoft.com/office/drawing/2014/main" val="1065922087"/>
                    </a:ext>
                  </a:extLst>
                </a:gridCol>
                <a:gridCol w="707830">
                  <a:extLst>
                    <a:ext uri="{9D8B030D-6E8A-4147-A177-3AD203B41FA5}">
                      <a16:colId xmlns:a16="http://schemas.microsoft.com/office/drawing/2014/main" val="3591005888"/>
                    </a:ext>
                  </a:extLst>
                </a:gridCol>
                <a:gridCol w="707830">
                  <a:extLst>
                    <a:ext uri="{9D8B030D-6E8A-4147-A177-3AD203B41FA5}">
                      <a16:colId xmlns:a16="http://schemas.microsoft.com/office/drawing/2014/main" val="2870997292"/>
                    </a:ext>
                  </a:extLst>
                </a:gridCol>
                <a:gridCol w="707830">
                  <a:extLst>
                    <a:ext uri="{9D8B030D-6E8A-4147-A177-3AD203B41FA5}">
                      <a16:colId xmlns:a16="http://schemas.microsoft.com/office/drawing/2014/main" val="3196469751"/>
                    </a:ext>
                  </a:extLst>
                </a:gridCol>
              </a:tblGrid>
              <a:tr h="625517"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517903"/>
                  </a:ext>
                </a:extLst>
              </a:tr>
              <a:tr h="625517"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740687"/>
                  </a:ext>
                </a:extLst>
              </a:tr>
              <a:tr h="625517"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878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107359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-4118" y="128701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8405" algn="ctr" defTabSz="914114">
              <a:spcBef>
                <a:spcPts val="110"/>
              </a:spcBef>
            </a:pPr>
            <a:r>
              <a:rPr lang="ru-RU" sz="2800" dirty="0">
                <a:solidFill>
                  <a:schemeClr val="bg1"/>
                </a:solidFill>
              </a:rPr>
              <a:t>ПРОВЕРКА САМОСТОЯТЕЛЬНОЙ РАБОТЫ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46CF9E-D06B-8F49-B4D6-854623204348}"/>
              </a:ext>
            </a:extLst>
          </p:cNvPr>
          <p:cNvSpPr txBox="1"/>
          <p:nvPr/>
        </p:nvSpPr>
        <p:spPr>
          <a:xfrm>
            <a:off x="121782" y="734138"/>
            <a:ext cx="8892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Таблица частот.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Полигон частот.  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7">
            <a:extLst>
              <a:ext uri="{FF2B5EF4-FFF2-40B4-BE49-F238E27FC236}">
                <a16:creationId xmlns:a16="http://schemas.microsoft.com/office/drawing/2014/main" id="{F1C807A4-1663-E647-A714-F015A02E71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861009"/>
              </p:ext>
            </p:extLst>
          </p:nvPr>
        </p:nvGraphicFramePr>
        <p:xfrm>
          <a:off x="148420" y="1600934"/>
          <a:ext cx="392059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074">
                  <a:extLst>
                    <a:ext uri="{9D8B030D-6E8A-4147-A177-3AD203B41FA5}">
                      <a16:colId xmlns:a16="http://schemas.microsoft.com/office/drawing/2014/main" val="4202031257"/>
                    </a:ext>
                  </a:extLst>
                </a:gridCol>
                <a:gridCol w="490074">
                  <a:extLst>
                    <a:ext uri="{9D8B030D-6E8A-4147-A177-3AD203B41FA5}">
                      <a16:colId xmlns:a16="http://schemas.microsoft.com/office/drawing/2014/main" val="3703329065"/>
                    </a:ext>
                  </a:extLst>
                </a:gridCol>
                <a:gridCol w="490074">
                  <a:extLst>
                    <a:ext uri="{9D8B030D-6E8A-4147-A177-3AD203B41FA5}">
                      <a16:colId xmlns:a16="http://schemas.microsoft.com/office/drawing/2014/main" val="4059904235"/>
                    </a:ext>
                  </a:extLst>
                </a:gridCol>
                <a:gridCol w="490074">
                  <a:extLst>
                    <a:ext uri="{9D8B030D-6E8A-4147-A177-3AD203B41FA5}">
                      <a16:colId xmlns:a16="http://schemas.microsoft.com/office/drawing/2014/main" val="1605706722"/>
                    </a:ext>
                  </a:extLst>
                </a:gridCol>
                <a:gridCol w="490074">
                  <a:extLst>
                    <a:ext uri="{9D8B030D-6E8A-4147-A177-3AD203B41FA5}">
                      <a16:colId xmlns:a16="http://schemas.microsoft.com/office/drawing/2014/main" val="3571639011"/>
                    </a:ext>
                  </a:extLst>
                </a:gridCol>
                <a:gridCol w="490074">
                  <a:extLst>
                    <a:ext uri="{9D8B030D-6E8A-4147-A177-3AD203B41FA5}">
                      <a16:colId xmlns:a16="http://schemas.microsoft.com/office/drawing/2014/main" val="118748967"/>
                    </a:ext>
                  </a:extLst>
                </a:gridCol>
                <a:gridCol w="490074">
                  <a:extLst>
                    <a:ext uri="{9D8B030D-6E8A-4147-A177-3AD203B41FA5}">
                      <a16:colId xmlns:a16="http://schemas.microsoft.com/office/drawing/2014/main" val="3474141432"/>
                    </a:ext>
                  </a:extLst>
                </a:gridCol>
                <a:gridCol w="490074">
                  <a:extLst>
                    <a:ext uri="{9D8B030D-6E8A-4147-A177-3AD203B41FA5}">
                      <a16:colId xmlns:a16="http://schemas.microsoft.com/office/drawing/2014/main" val="2821356982"/>
                    </a:ext>
                  </a:extLst>
                </a:gridCol>
              </a:tblGrid>
              <a:tr h="208062"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288267"/>
                  </a:ext>
                </a:extLst>
              </a:tr>
              <a:tr h="208062"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513979"/>
                  </a:ext>
                </a:extLst>
              </a:tr>
            </a:tbl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DB4D8186-C05B-254F-9749-F3F125ADB7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4200814"/>
              </p:ext>
            </p:extLst>
          </p:nvPr>
        </p:nvGraphicFramePr>
        <p:xfrm>
          <a:off x="4567882" y="1967428"/>
          <a:ext cx="4272136" cy="2915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39177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-4118" y="128701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8405" algn="ctr" defTabSz="914114">
              <a:spcBef>
                <a:spcPts val="110"/>
              </a:spcBef>
            </a:pPr>
            <a:r>
              <a:rPr lang="ru-RU" sz="2800" dirty="0">
                <a:solidFill>
                  <a:schemeClr val="bg1"/>
                </a:solidFill>
              </a:rPr>
              <a:t>ПРОВЕРКА САМОСТОЯТЕЛЬНОЙ РАБОТЫ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46CF9E-D06B-8F49-B4D6-854623204348}"/>
              </a:ext>
            </a:extLst>
          </p:cNvPr>
          <p:cNvSpPr txBox="1"/>
          <p:nvPr/>
        </p:nvSpPr>
        <p:spPr>
          <a:xfrm>
            <a:off x="121782" y="815819"/>
            <a:ext cx="8892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468.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Классный руководитель получил сведение о том сколько часов в воскресенье проводит за телевизором каждый из 30 учеников класса: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Постройте таблицу частот выборки. 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Постройте полигон частот выборки. 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72A10603-9DD9-3A40-83C0-3F1C8F1FB4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104296"/>
              </p:ext>
            </p:extLst>
          </p:nvPr>
        </p:nvGraphicFramePr>
        <p:xfrm>
          <a:off x="121782" y="2200964"/>
          <a:ext cx="8690451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641">
                  <a:extLst>
                    <a:ext uri="{9D8B030D-6E8A-4147-A177-3AD203B41FA5}">
                      <a16:colId xmlns:a16="http://schemas.microsoft.com/office/drawing/2014/main" val="296659308"/>
                    </a:ext>
                  </a:extLst>
                </a:gridCol>
                <a:gridCol w="552803">
                  <a:extLst>
                    <a:ext uri="{9D8B030D-6E8A-4147-A177-3AD203B41FA5}">
                      <a16:colId xmlns:a16="http://schemas.microsoft.com/office/drawing/2014/main" val="515169200"/>
                    </a:ext>
                  </a:extLst>
                </a:gridCol>
                <a:gridCol w="588539">
                  <a:extLst>
                    <a:ext uri="{9D8B030D-6E8A-4147-A177-3AD203B41FA5}">
                      <a16:colId xmlns:a16="http://schemas.microsoft.com/office/drawing/2014/main" val="285481370"/>
                    </a:ext>
                  </a:extLst>
                </a:gridCol>
                <a:gridCol w="588539">
                  <a:extLst>
                    <a:ext uri="{9D8B030D-6E8A-4147-A177-3AD203B41FA5}">
                      <a16:colId xmlns:a16="http://schemas.microsoft.com/office/drawing/2014/main" val="3458658070"/>
                    </a:ext>
                  </a:extLst>
                </a:gridCol>
                <a:gridCol w="588539">
                  <a:extLst>
                    <a:ext uri="{9D8B030D-6E8A-4147-A177-3AD203B41FA5}">
                      <a16:colId xmlns:a16="http://schemas.microsoft.com/office/drawing/2014/main" val="3486149563"/>
                    </a:ext>
                  </a:extLst>
                </a:gridCol>
                <a:gridCol w="588539">
                  <a:extLst>
                    <a:ext uri="{9D8B030D-6E8A-4147-A177-3AD203B41FA5}">
                      <a16:colId xmlns:a16="http://schemas.microsoft.com/office/drawing/2014/main" val="387268983"/>
                    </a:ext>
                  </a:extLst>
                </a:gridCol>
                <a:gridCol w="588539">
                  <a:extLst>
                    <a:ext uri="{9D8B030D-6E8A-4147-A177-3AD203B41FA5}">
                      <a16:colId xmlns:a16="http://schemas.microsoft.com/office/drawing/2014/main" val="1065922087"/>
                    </a:ext>
                  </a:extLst>
                </a:gridCol>
                <a:gridCol w="588539">
                  <a:extLst>
                    <a:ext uri="{9D8B030D-6E8A-4147-A177-3AD203B41FA5}">
                      <a16:colId xmlns:a16="http://schemas.microsoft.com/office/drawing/2014/main" val="3591005888"/>
                    </a:ext>
                  </a:extLst>
                </a:gridCol>
                <a:gridCol w="588539">
                  <a:extLst>
                    <a:ext uri="{9D8B030D-6E8A-4147-A177-3AD203B41FA5}">
                      <a16:colId xmlns:a16="http://schemas.microsoft.com/office/drawing/2014/main" val="2870997292"/>
                    </a:ext>
                  </a:extLst>
                </a:gridCol>
                <a:gridCol w="588539">
                  <a:extLst>
                    <a:ext uri="{9D8B030D-6E8A-4147-A177-3AD203B41FA5}">
                      <a16:colId xmlns:a16="http://schemas.microsoft.com/office/drawing/2014/main" val="3196469751"/>
                    </a:ext>
                  </a:extLst>
                </a:gridCol>
                <a:gridCol w="588539">
                  <a:extLst>
                    <a:ext uri="{9D8B030D-6E8A-4147-A177-3AD203B41FA5}">
                      <a16:colId xmlns:a16="http://schemas.microsoft.com/office/drawing/2014/main" val="1135243689"/>
                    </a:ext>
                  </a:extLst>
                </a:gridCol>
                <a:gridCol w="588539">
                  <a:extLst>
                    <a:ext uri="{9D8B030D-6E8A-4147-A177-3AD203B41FA5}">
                      <a16:colId xmlns:a16="http://schemas.microsoft.com/office/drawing/2014/main" val="2903834488"/>
                    </a:ext>
                  </a:extLst>
                </a:gridCol>
                <a:gridCol w="588539">
                  <a:extLst>
                    <a:ext uri="{9D8B030D-6E8A-4147-A177-3AD203B41FA5}">
                      <a16:colId xmlns:a16="http://schemas.microsoft.com/office/drawing/2014/main" val="3170511432"/>
                    </a:ext>
                  </a:extLst>
                </a:gridCol>
                <a:gridCol w="588539">
                  <a:extLst>
                    <a:ext uri="{9D8B030D-6E8A-4147-A177-3AD203B41FA5}">
                      <a16:colId xmlns:a16="http://schemas.microsoft.com/office/drawing/2014/main" val="2625236658"/>
                    </a:ext>
                  </a:extLst>
                </a:gridCol>
                <a:gridCol w="588539">
                  <a:extLst>
                    <a:ext uri="{9D8B030D-6E8A-4147-A177-3AD203B41FA5}">
                      <a16:colId xmlns:a16="http://schemas.microsoft.com/office/drawing/2014/main" val="3929807469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5179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740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02462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-4118" y="128701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8405" algn="ctr" defTabSz="914114">
              <a:spcBef>
                <a:spcPts val="110"/>
              </a:spcBef>
            </a:pPr>
            <a:r>
              <a:rPr lang="ru-RU" sz="2800" dirty="0">
                <a:solidFill>
                  <a:schemeClr val="bg1"/>
                </a:solidFill>
              </a:rPr>
              <a:t>ПРОВЕРКА САМОСТОЯТЕЛЬНОЙ РАБОТЫ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46CF9E-D06B-8F49-B4D6-854623204348}"/>
              </a:ext>
            </a:extLst>
          </p:cNvPr>
          <p:cNvSpPr txBox="1"/>
          <p:nvPr/>
        </p:nvSpPr>
        <p:spPr>
          <a:xfrm>
            <a:off x="121782" y="734138"/>
            <a:ext cx="8892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Таблица частот.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Полигон частот.  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7">
            <a:extLst>
              <a:ext uri="{FF2B5EF4-FFF2-40B4-BE49-F238E27FC236}">
                <a16:creationId xmlns:a16="http://schemas.microsoft.com/office/drawing/2014/main" id="{F1C807A4-1663-E647-A714-F015A02E71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146000"/>
              </p:ext>
            </p:extLst>
          </p:nvPr>
        </p:nvGraphicFramePr>
        <p:xfrm>
          <a:off x="121782" y="1613640"/>
          <a:ext cx="4851511" cy="867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5743">
                  <a:extLst>
                    <a:ext uri="{9D8B030D-6E8A-4147-A177-3AD203B41FA5}">
                      <a16:colId xmlns:a16="http://schemas.microsoft.com/office/drawing/2014/main" val="316507000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420203125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70332906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405990423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60570672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57163901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18748967"/>
                    </a:ext>
                  </a:extLst>
                </a:gridCol>
                <a:gridCol w="497416">
                  <a:extLst>
                    <a:ext uri="{9D8B030D-6E8A-4147-A177-3AD203B41FA5}">
                      <a16:colId xmlns:a16="http://schemas.microsoft.com/office/drawing/2014/main" val="3474141432"/>
                    </a:ext>
                  </a:extLst>
                </a:gridCol>
              </a:tblGrid>
              <a:tr h="501784"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Время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288267"/>
                  </a:ext>
                </a:extLst>
              </a:tr>
              <a:tr h="35302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Частота</a:t>
                      </a:r>
                      <a:endParaRPr lang="ru-U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513979"/>
                  </a:ext>
                </a:extLst>
              </a:tr>
            </a:tbl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DB4D8186-C05B-254F-9749-F3F125ADB7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0282917"/>
              </p:ext>
            </p:extLst>
          </p:nvPr>
        </p:nvGraphicFramePr>
        <p:xfrm>
          <a:off x="4878807" y="2099767"/>
          <a:ext cx="4272136" cy="2915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4033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467544" y="180197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8405" defTabSz="914114">
              <a:spcBef>
                <a:spcPts val="110"/>
              </a:spcBef>
            </a:pPr>
            <a:r>
              <a:rPr lang="ru-RU" sz="2800" dirty="0">
                <a:solidFill>
                  <a:schemeClr val="bg1"/>
                </a:solidFill>
              </a:rPr>
              <a:t>АНАЛИЗ ДАННЫХ. ПРЕДСТАВЛЕНИЕ ДАННЫХ.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219362" y="929895"/>
                <a:ext cx="8705275" cy="3254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Если в выборке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…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</a:t>
                </a:r>
                <a:r>
                  <a:rPr lang="ru-RU" sz="2800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арианта</a:t>
                </a:r>
                <a:r>
                  <a:rPr lang="ru-RU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повторяется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</a:t>
                </a:r>
                <a:r>
                  <a:rPr lang="ru-RU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аз …, варианта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ru-RU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повторяется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ru-RU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раз, то числа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…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ru-RU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</a:t>
                </a:r>
                <a:r>
                  <a:rPr lang="ru-RU" sz="2800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азывают</a:t>
                </a:r>
                <a:r>
                  <a:rPr lang="ru-RU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частотами. </a:t>
                </a:r>
              </a:p>
              <a:p>
                <a:r>
                  <a:rPr lang="ru-RU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Ясно, что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…</m:t>
                    </m:r>
                    <m:r>
                      <a:rPr 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ru-RU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r>
                  <a:rPr lang="ru-RU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Отношение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𝑊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ru-R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𝑊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…</m:t>
                    </m:r>
                    <m:sSub>
                      <m:sSubPr>
                        <m:ctrlPr>
                          <a:rPr lang="ru-R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𝑊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</a:t>
                </a:r>
                <a:r>
                  <a:rPr lang="ru-RU" sz="2800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азывают</a:t>
                </a:r>
                <a:r>
                  <a:rPr lang="ru-RU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относительными частотами. </a:t>
                </a:r>
                <a:endParaRPr lang="en-US" sz="28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62" y="929895"/>
                <a:ext cx="8705275" cy="3254161"/>
              </a:xfrm>
              <a:prstGeom prst="rect">
                <a:avLst/>
              </a:prstGeom>
              <a:blipFill>
                <a:blip r:embed="rId2"/>
                <a:stretch>
                  <a:fillRect l="-1458" t="-1946" r="-146" b="-389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724679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-4118" y="128701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8405" algn="ctr" defTabSz="914114">
              <a:spcBef>
                <a:spcPts val="110"/>
              </a:spcBef>
            </a:pPr>
            <a:r>
              <a:rPr lang="ru-RU" sz="3200" dirty="0">
                <a:solidFill>
                  <a:schemeClr val="bg1"/>
                </a:solidFill>
              </a:rPr>
              <a:t>РЕШЕНИЕ ЗАДАЧ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395536" y="815819"/>
                <a:ext cx="8618446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469.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Приведена таблица размеров обуви с частотами призывников на военную службу:</a:t>
                </a:r>
              </a:p>
              <a:p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AutoNum type="arabicParenR"/>
                </a:pP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Постройте таблицу относительных частот. </a:t>
                </a:r>
              </a:p>
              <a:p>
                <a:pPr marL="457200" indent="-457200">
                  <a:buAutoNum type="arabicParenR"/>
                </a:pP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Постройте полигон частот.</a:t>
                </a:r>
              </a:p>
              <a:p>
                <a:pPr marL="457200" indent="-457200">
                  <a:buAutoNum type="arabicParenR"/>
                </a:pP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Постройте полигон относительных частот.  </a:t>
                </a:r>
              </a:p>
              <a:p>
                <a:pPr marL="457200" indent="-457200">
                  <a:buAutoNum type="arabicParenR"/>
                </a:pP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=4+4+19+27+23+14+6+3=100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15819"/>
                <a:ext cx="8618446" cy="4154984"/>
              </a:xfrm>
              <a:prstGeom prst="rect">
                <a:avLst/>
              </a:prstGeom>
              <a:blipFill>
                <a:blip r:embed="rId2"/>
                <a:stretch>
                  <a:fillRect l="-1178" t="-122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Таблица 5">
            <a:extLst>
              <a:ext uri="{FF2B5EF4-FFF2-40B4-BE49-F238E27FC236}">
                <a16:creationId xmlns:a16="http://schemas.microsoft.com/office/drawing/2014/main" id="{0D290DB1-5D8C-E54C-BC42-D270CCFAC8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935479"/>
              </p:ext>
            </p:extLst>
          </p:nvPr>
        </p:nvGraphicFramePr>
        <p:xfrm>
          <a:off x="1403648" y="1800196"/>
          <a:ext cx="6067186" cy="10629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61308">
                  <a:extLst>
                    <a:ext uri="{9D8B030D-6E8A-4147-A177-3AD203B41FA5}">
                      <a16:colId xmlns:a16="http://schemas.microsoft.com/office/drawing/2014/main" val="791102732"/>
                    </a:ext>
                  </a:extLst>
                </a:gridCol>
                <a:gridCol w="618700">
                  <a:extLst>
                    <a:ext uri="{9D8B030D-6E8A-4147-A177-3AD203B41FA5}">
                      <a16:colId xmlns:a16="http://schemas.microsoft.com/office/drawing/2014/main" val="2595469702"/>
                    </a:ext>
                  </a:extLst>
                </a:gridCol>
                <a:gridCol w="618700">
                  <a:extLst>
                    <a:ext uri="{9D8B030D-6E8A-4147-A177-3AD203B41FA5}">
                      <a16:colId xmlns:a16="http://schemas.microsoft.com/office/drawing/2014/main" val="1176174153"/>
                    </a:ext>
                  </a:extLst>
                </a:gridCol>
                <a:gridCol w="618700">
                  <a:extLst>
                    <a:ext uri="{9D8B030D-6E8A-4147-A177-3AD203B41FA5}">
                      <a16:colId xmlns:a16="http://schemas.microsoft.com/office/drawing/2014/main" val="2775704882"/>
                    </a:ext>
                  </a:extLst>
                </a:gridCol>
                <a:gridCol w="589538">
                  <a:extLst>
                    <a:ext uri="{9D8B030D-6E8A-4147-A177-3AD203B41FA5}">
                      <a16:colId xmlns:a16="http://schemas.microsoft.com/office/drawing/2014/main" val="70982057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44841784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570812075"/>
                    </a:ext>
                  </a:extLst>
                </a:gridCol>
                <a:gridCol w="512862">
                  <a:extLst>
                    <a:ext uri="{9D8B030D-6E8A-4147-A177-3AD203B41FA5}">
                      <a16:colId xmlns:a16="http://schemas.microsoft.com/office/drawing/2014/main" val="864414010"/>
                    </a:ext>
                  </a:extLst>
                </a:gridCol>
                <a:gridCol w="495250">
                  <a:extLst>
                    <a:ext uri="{9D8B030D-6E8A-4147-A177-3AD203B41FA5}">
                      <a16:colId xmlns:a16="http://schemas.microsoft.com/office/drawing/2014/main" val="3331882389"/>
                    </a:ext>
                  </a:extLst>
                </a:gridCol>
              </a:tblGrid>
              <a:tr h="625291">
                <a:tc>
                  <a:txBody>
                    <a:bodyPr/>
                    <a:lstStyle/>
                    <a:p>
                      <a:r>
                        <a:rPr lang="ru-UZ" dirty="0"/>
                        <a:t>Измерения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612795"/>
                  </a:ext>
                </a:extLst>
              </a:tr>
              <a:tr h="437703">
                <a:tc>
                  <a:txBody>
                    <a:bodyPr/>
                    <a:lstStyle/>
                    <a:p>
                      <a:r>
                        <a:rPr lang="ru-UZ" dirty="0"/>
                        <a:t>Частота</a:t>
                      </a:r>
                      <a:r>
                        <a:rPr lang="en-US" dirty="0"/>
                        <a:t> (n)</a:t>
                      </a:r>
                      <a:endParaRPr lang="ru-U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177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58555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-4118" y="128701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8405" algn="ctr" defTabSz="914114">
              <a:spcBef>
                <a:spcPts val="110"/>
              </a:spcBef>
            </a:pPr>
            <a:r>
              <a:rPr lang="ru-RU" sz="2800" dirty="0">
                <a:solidFill>
                  <a:schemeClr val="bg1"/>
                </a:solidFill>
              </a:rPr>
              <a:t>РЕШЕНИЕ ЗАДАЧ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107683" y="767942"/>
                <a:ext cx="8892200" cy="20622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𝑾</m:t>
                        </m:r>
                      </m:e>
                      <m:sub>
                        <m:r>
                          <a:rPr lang="ru-RU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sub>
                    </m:sSub>
                    <m:r>
                      <a:rPr lang="en-US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𝒌</m:t>
                            </m:r>
                          </m:sub>
                        </m:sSub>
                      </m:num>
                      <m:den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24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1) Таблица относительных частот.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83" y="767942"/>
                <a:ext cx="8892200" cy="2062231"/>
              </a:xfrm>
              <a:prstGeom prst="rect">
                <a:avLst/>
              </a:prstGeom>
              <a:blipFill>
                <a:blip r:embed="rId2"/>
                <a:stretch>
                  <a:fillRect l="-1141" t="-245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Таблица 5">
                <a:extLst>
                  <a:ext uri="{FF2B5EF4-FFF2-40B4-BE49-F238E27FC236}">
                    <a16:creationId xmlns:a16="http://schemas.microsoft.com/office/drawing/2014/main" id="{10CB4739-78E3-574D-8BAE-E28CB1A5AE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1157715"/>
                  </p:ext>
                </p:extLst>
              </p:nvPr>
            </p:nvGraphicFramePr>
            <p:xfrm>
              <a:off x="144116" y="2433756"/>
              <a:ext cx="8316313" cy="1265371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003020">
                      <a:extLst>
                        <a:ext uri="{9D8B030D-6E8A-4147-A177-3AD203B41FA5}">
                          <a16:colId xmlns:a16="http://schemas.microsoft.com/office/drawing/2014/main" val="791102732"/>
                        </a:ext>
                      </a:extLst>
                    </a:gridCol>
                    <a:gridCol w="848054">
                      <a:extLst>
                        <a:ext uri="{9D8B030D-6E8A-4147-A177-3AD203B41FA5}">
                          <a16:colId xmlns:a16="http://schemas.microsoft.com/office/drawing/2014/main" val="2595469702"/>
                        </a:ext>
                      </a:extLst>
                    </a:gridCol>
                    <a:gridCol w="848054">
                      <a:extLst>
                        <a:ext uri="{9D8B030D-6E8A-4147-A177-3AD203B41FA5}">
                          <a16:colId xmlns:a16="http://schemas.microsoft.com/office/drawing/2014/main" val="1176174153"/>
                        </a:ext>
                      </a:extLst>
                    </a:gridCol>
                    <a:gridCol w="848054">
                      <a:extLst>
                        <a:ext uri="{9D8B030D-6E8A-4147-A177-3AD203B41FA5}">
                          <a16:colId xmlns:a16="http://schemas.microsoft.com/office/drawing/2014/main" val="2775704882"/>
                        </a:ext>
                      </a:extLst>
                    </a:gridCol>
                    <a:gridCol w="808082">
                      <a:extLst>
                        <a:ext uri="{9D8B030D-6E8A-4147-A177-3AD203B41FA5}">
                          <a16:colId xmlns:a16="http://schemas.microsoft.com/office/drawing/2014/main" val="709820575"/>
                        </a:ext>
                      </a:extLst>
                    </a:gridCol>
                    <a:gridCol w="789613">
                      <a:extLst>
                        <a:ext uri="{9D8B030D-6E8A-4147-A177-3AD203B41FA5}">
                          <a16:colId xmlns:a16="http://schemas.microsoft.com/office/drawing/2014/main" val="3448417844"/>
                        </a:ext>
                      </a:extLst>
                    </a:gridCol>
                    <a:gridCol w="789613">
                      <a:extLst>
                        <a:ext uri="{9D8B030D-6E8A-4147-A177-3AD203B41FA5}">
                          <a16:colId xmlns:a16="http://schemas.microsoft.com/office/drawing/2014/main" val="570812075"/>
                        </a:ext>
                      </a:extLst>
                    </a:gridCol>
                    <a:gridCol w="702982">
                      <a:extLst>
                        <a:ext uri="{9D8B030D-6E8A-4147-A177-3AD203B41FA5}">
                          <a16:colId xmlns:a16="http://schemas.microsoft.com/office/drawing/2014/main" val="864414010"/>
                        </a:ext>
                      </a:extLst>
                    </a:gridCol>
                    <a:gridCol w="678841">
                      <a:extLst>
                        <a:ext uri="{9D8B030D-6E8A-4147-A177-3AD203B41FA5}">
                          <a16:colId xmlns:a16="http://schemas.microsoft.com/office/drawing/2014/main" val="3331882389"/>
                        </a:ext>
                      </a:extLst>
                    </a:gridCol>
                  </a:tblGrid>
                  <a:tr h="625291">
                    <a:tc>
                      <a:txBody>
                        <a:bodyPr/>
                        <a:lstStyle/>
                        <a:p>
                          <a:r>
                            <a:rPr lang="ru-UZ" dirty="0"/>
                            <a:t>Измерения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38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39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3612795"/>
                      </a:ext>
                    </a:extLst>
                  </a:tr>
                  <a:tr h="437703">
                    <a:tc>
                      <a:txBody>
                        <a:bodyPr/>
                        <a:lstStyle/>
                        <a:p>
                          <a:r>
                            <a:rPr lang="ru-UZ" dirty="0"/>
                            <a:t>Относительная частота</a:t>
                          </a:r>
                          <a:r>
                            <a:rPr lang="en-US" dirty="0"/>
                            <a:t> (n)</a:t>
                          </a:r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UZ" i="1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UZ" i="1" dirty="0" smtClean="0">
                                        <a:latin typeface="Cambria Math" panose="02040503050406030204" pitchFamily="18" charset="0"/>
                                      </a:rPr>
                                      <m:t>19</m:t>
                                    </m:r>
                                  </m:num>
                                  <m:den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UZ" i="1" dirty="0" smtClean="0"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num>
                                  <m:den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UZ" i="1" dirty="0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num>
                                  <m:den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UZ" i="1" dirty="0" smtClean="0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num>
                                  <m:den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UZ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UZ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U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7717753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Таблица 5">
                <a:extLst>
                  <a:ext uri="{FF2B5EF4-FFF2-40B4-BE49-F238E27FC236}">
                    <a16:creationId xmlns:a16="http://schemas.microsoft.com/office/drawing/2014/main" id="{10CB4739-78E3-574D-8BAE-E28CB1A5AE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1157715"/>
                  </p:ext>
                </p:extLst>
              </p:nvPr>
            </p:nvGraphicFramePr>
            <p:xfrm>
              <a:off x="144116" y="2433756"/>
              <a:ext cx="8316313" cy="1265371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003020">
                      <a:extLst>
                        <a:ext uri="{9D8B030D-6E8A-4147-A177-3AD203B41FA5}">
                          <a16:colId xmlns:a16="http://schemas.microsoft.com/office/drawing/2014/main" val="791102732"/>
                        </a:ext>
                      </a:extLst>
                    </a:gridCol>
                    <a:gridCol w="848054">
                      <a:extLst>
                        <a:ext uri="{9D8B030D-6E8A-4147-A177-3AD203B41FA5}">
                          <a16:colId xmlns:a16="http://schemas.microsoft.com/office/drawing/2014/main" val="2595469702"/>
                        </a:ext>
                      </a:extLst>
                    </a:gridCol>
                    <a:gridCol w="848054">
                      <a:extLst>
                        <a:ext uri="{9D8B030D-6E8A-4147-A177-3AD203B41FA5}">
                          <a16:colId xmlns:a16="http://schemas.microsoft.com/office/drawing/2014/main" val="1176174153"/>
                        </a:ext>
                      </a:extLst>
                    </a:gridCol>
                    <a:gridCol w="848054">
                      <a:extLst>
                        <a:ext uri="{9D8B030D-6E8A-4147-A177-3AD203B41FA5}">
                          <a16:colId xmlns:a16="http://schemas.microsoft.com/office/drawing/2014/main" val="2775704882"/>
                        </a:ext>
                      </a:extLst>
                    </a:gridCol>
                    <a:gridCol w="808082">
                      <a:extLst>
                        <a:ext uri="{9D8B030D-6E8A-4147-A177-3AD203B41FA5}">
                          <a16:colId xmlns:a16="http://schemas.microsoft.com/office/drawing/2014/main" val="709820575"/>
                        </a:ext>
                      </a:extLst>
                    </a:gridCol>
                    <a:gridCol w="789613">
                      <a:extLst>
                        <a:ext uri="{9D8B030D-6E8A-4147-A177-3AD203B41FA5}">
                          <a16:colId xmlns:a16="http://schemas.microsoft.com/office/drawing/2014/main" val="3448417844"/>
                        </a:ext>
                      </a:extLst>
                    </a:gridCol>
                    <a:gridCol w="789613">
                      <a:extLst>
                        <a:ext uri="{9D8B030D-6E8A-4147-A177-3AD203B41FA5}">
                          <a16:colId xmlns:a16="http://schemas.microsoft.com/office/drawing/2014/main" val="570812075"/>
                        </a:ext>
                      </a:extLst>
                    </a:gridCol>
                    <a:gridCol w="702982">
                      <a:extLst>
                        <a:ext uri="{9D8B030D-6E8A-4147-A177-3AD203B41FA5}">
                          <a16:colId xmlns:a16="http://schemas.microsoft.com/office/drawing/2014/main" val="864414010"/>
                        </a:ext>
                      </a:extLst>
                    </a:gridCol>
                    <a:gridCol w="678841">
                      <a:extLst>
                        <a:ext uri="{9D8B030D-6E8A-4147-A177-3AD203B41FA5}">
                          <a16:colId xmlns:a16="http://schemas.microsoft.com/office/drawing/2014/main" val="3331882389"/>
                        </a:ext>
                      </a:extLst>
                    </a:gridCol>
                  </a:tblGrid>
                  <a:tr h="625291">
                    <a:tc>
                      <a:txBody>
                        <a:bodyPr/>
                        <a:lstStyle/>
                        <a:p>
                          <a:r>
                            <a:rPr lang="ru-UZ" dirty="0"/>
                            <a:t>Измерения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38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39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361279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ru-UZ" dirty="0"/>
                            <a:t>Относительная частота</a:t>
                          </a:r>
                          <a:r>
                            <a:rPr lang="en-US" dirty="0"/>
                            <a:t> (n)</a:t>
                          </a:r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3"/>
                          <a:stretch>
                            <a:fillRect l="-237313" t="-101961" r="-646269" b="-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3"/>
                          <a:stretch>
                            <a:fillRect l="-337313" t="-101961" r="-546269" b="-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3"/>
                          <a:stretch>
                            <a:fillRect l="-437313" t="-101961" r="-446269" b="-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3"/>
                          <a:stretch>
                            <a:fillRect l="-571429" t="-101961" r="-374603" b="-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3"/>
                          <a:stretch>
                            <a:fillRect l="-671429" t="-101961" r="-274603" b="-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3"/>
                          <a:stretch>
                            <a:fillRect l="-783871" t="-101961" r="-179032" b="-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3"/>
                          <a:stretch>
                            <a:fillRect l="-996364" t="-101961" r="-101818" b="-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3"/>
                          <a:stretch>
                            <a:fillRect l="-1116667" t="-101961" r="-3704" b="-137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717753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Таблица 5">
                <a:extLst>
                  <a:ext uri="{FF2B5EF4-FFF2-40B4-BE49-F238E27FC236}">
                    <a16:creationId xmlns:a16="http://schemas.microsoft.com/office/drawing/2014/main" id="{C99EE4B6-3360-074F-A95D-95B8803DC1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46599494"/>
                  </p:ext>
                </p:extLst>
              </p:nvPr>
            </p:nvGraphicFramePr>
            <p:xfrm>
              <a:off x="144117" y="3777673"/>
              <a:ext cx="8316313" cy="1195769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2003020">
                      <a:extLst>
                        <a:ext uri="{9D8B030D-6E8A-4147-A177-3AD203B41FA5}">
                          <a16:colId xmlns:a16="http://schemas.microsoft.com/office/drawing/2014/main" val="791102732"/>
                        </a:ext>
                      </a:extLst>
                    </a:gridCol>
                    <a:gridCol w="848054">
                      <a:extLst>
                        <a:ext uri="{9D8B030D-6E8A-4147-A177-3AD203B41FA5}">
                          <a16:colId xmlns:a16="http://schemas.microsoft.com/office/drawing/2014/main" val="2595469702"/>
                        </a:ext>
                      </a:extLst>
                    </a:gridCol>
                    <a:gridCol w="848054">
                      <a:extLst>
                        <a:ext uri="{9D8B030D-6E8A-4147-A177-3AD203B41FA5}">
                          <a16:colId xmlns:a16="http://schemas.microsoft.com/office/drawing/2014/main" val="1176174153"/>
                        </a:ext>
                      </a:extLst>
                    </a:gridCol>
                    <a:gridCol w="848054">
                      <a:extLst>
                        <a:ext uri="{9D8B030D-6E8A-4147-A177-3AD203B41FA5}">
                          <a16:colId xmlns:a16="http://schemas.microsoft.com/office/drawing/2014/main" val="2775704882"/>
                        </a:ext>
                      </a:extLst>
                    </a:gridCol>
                    <a:gridCol w="808082">
                      <a:extLst>
                        <a:ext uri="{9D8B030D-6E8A-4147-A177-3AD203B41FA5}">
                          <a16:colId xmlns:a16="http://schemas.microsoft.com/office/drawing/2014/main" val="709820575"/>
                        </a:ext>
                      </a:extLst>
                    </a:gridCol>
                    <a:gridCol w="789613">
                      <a:extLst>
                        <a:ext uri="{9D8B030D-6E8A-4147-A177-3AD203B41FA5}">
                          <a16:colId xmlns:a16="http://schemas.microsoft.com/office/drawing/2014/main" val="3448417844"/>
                        </a:ext>
                      </a:extLst>
                    </a:gridCol>
                    <a:gridCol w="789613">
                      <a:extLst>
                        <a:ext uri="{9D8B030D-6E8A-4147-A177-3AD203B41FA5}">
                          <a16:colId xmlns:a16="http://schemas.microsoft.com/office/drawing/2014/main" val="570812075"/>
                        </a:ext>
                      </a:extLst>
                    </a:gridCol>
                    <a:gridCol w="702982">
                      <a:extLst>
                        <a:ext uri="{9D8B030D-6E8A-4147-A177-3AD203B41FA5}">
                          <a16:colId xmlns:a16="http://schemas.microsoft.com/office/drawing/2014/main" val="864414010"/>
                        </a:ext>
                      </a:extLst>
                    </a:gridCol>
                    <a:gridCol w="678841">
                      <a:extLst>
                        <a:ext uri="{9D8B030D-6E8A-4147-A177-3AD203B41FA5}">
                          <a16:colId xmlns:a16="http://schemas.microsoft.com/office/drawing/2014/main" val="3331882389"/>
                        </a:ext>
                      </a:extLst>
                    </a:gridCol>
                  </a:tblGrid>
                  <a:tr h="555689">
                    <a:tc>
                      <a:txBody>
                        <a:bodyPr/>
                        <a:lstStyle/>
                        <a:p>
                          <a:r>
                            <a:rPr lang="ru-UZ" dirty="0"/>
                            <a:t>Измерения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38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39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3612795"/>
                      </a:ext>
                    </a:extLst>
                  </a:tr>
                  <a:tr h="590979">
                    <a:tc>
                      <a:txBody>
                        <a:bodyPr/>
                        <a:lstStyle/>
                        <a:p>
                          <a:r>
                            <a:rPr lang="ru-UZ" dirty="0"/>
                            <a:t>Относительная частота</a:t>
                          </a:r>
                          <a:r>
                            <a:rPr lang="en-US" dirty="0"/>
                            <a:t> (n)</a:t>
                          </a:r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04</m:t>
                                </m:r>
                              </m:oMath>
                            </m:oMathPara>
                          </a14:m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04</m:t>
                                </m:r>
                              </m:oMath>
                            </m:oMathPara>
                          </a14:m>
                          <a:endParaRPr lang="ru-UZ" dirty="0"/>
                        </a:p>
                        <a:p>
                          <a:pPr algn="ctr"/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19</m:t>
                                </m:r>
                              </m:oMath>
                            </m:oMathPara>
                          </a14:m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27</m:t>
                                </m:r>
                              </m:oMath>
                            </m:oMathPara>
                          </a14:m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23</m:t>
                                </m:r>
                              </m:oMath>
                            </m:oMathPara>
                          </a14:m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oMath>
                            </m:oMathPara>
                          </a14:m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ru-U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7717753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Таблица 5">
                <a:extLst>
                  <a:ext uri="{FF2B5EF4-FFF2-40B4-BE49-F238E27FC236}">
                    <a16:creationId xmlns:a16="http://schemas.microsoft.com/office/drawing/2014/main" id="{C99EE4B6-3360-074F-A95D-95B8803DC1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46599494"/>
                  </p:ext>
                </p:extLst>
              </p:nvPr>
            </p:nvGraphicFramePr>
            <p:xfrm>
              <a:off x="144117" y="3777673"/>
              <a:ext cx="8316313" cy="1195769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2003020">
                      <a:extLst>
                        <a:ext uri="{9D8B030D-6E8A-4147-A177-3AD203B41FA5}">
                          <a16:colId xmlns:a16="http://schemas.microsoft.com/office/drawing/2014/main" val="791102732"/>
                        </a:ext>
                      </a:extLst>
                    </a:gridCol>
                    <a:gridCol w="848054">
                      <a:extLst>
                        <a:ext uri="{9D8B030D-6E8A-4147-A177-3AD203B41FA5}">
                          <a16:colId xmlns:a16="http://schemas.microsoft.com/office/drawing/2014/main" val="2595469702"/>
                        </a:ext>
                      </a:extLst>
                    </a:gridCol>
                    <a:gridCol w="848054">
                      <a:extLst>
                        <a:ext uri="{9D8B030D-6E8A-4147-A177-3AD203B41FA5}">
                          <a16:colId xmlns:a16="http://schemas.microsoft.com/office/drawing/2014/main" val="1176174153"/>
                        </a:ext>
                      </a:extLst>
                    </a:gridCol>
                    <a:gridCol w="848054">
                      <a:extLst>
                        <a:ext uri="{9D8B030D-6E8A-4147-A177-3AD203B41FA5}">
                          <a16:colId xmlns:a16="http://schemas.microsoft.com/office/drawing/2014/main" val="2775704882"/>
                        </a:ext>
                      </a:extLst>
                    </a:gridCol>
                    <a:gridCol w="808082">
                      <a:extLst>
                        <a:ext uri="{9D8B030D-6E8A-4147-A177-3AD203B41FA5}">
                          <a16:colId xmlns:a16="http://schemas.microsoft.com/office/drawing/2014/main" val="709820575"/>
                        </a:ext>
                      </a:extLst>
                    </a:gridCol>
                    <a:gridCol w="789613">
                      <a:extLst>
                        <a:ext uri="{9D8B030D-6E8A-4147-A177-3AD203B41FA5}">
                          <a16:colId xmlns:a16="http://schemas.microsoft.com/office/drawing/2014/main" val="3448417844"/>
                        </a:ext>
                      </a:extLst>
                    </a:gridCol>
                    <a:gridCol w="789613">
                      <a:extLst>
                        <a:ext uri="{9D8B030D-6E8A-4147-A177-3AD203B41FA5}">
                          <a16:colId xmlns:a16="http://schemas.microsoft.com/office/drawing/2014/main" val="570812075"/>
                        </a:ext>
                      </a:extLst>
                    </a:gridCol>
                    <a:gridCol w="702982">
                      <a:extLst>
                        <a:ext uri="{9D8B030D-6E8A-4147-A177-3AD203B41FA5}">
                          <a16:colId xmlns:a16="http://schemas.microsoft.com/office/drawing/2014/main" val="864414010"/>
                        </a:ext>
                      </a:extLst>
                    </a:gridCol>
                    <a:gridCol w="678841">
                      <a:extLst>
                        <a:ext uri="{9D8B030D-6E8A-4147-A177-3AD203B41FA5}">
                          <a16:colId xmlns:a16="http://schemas.microsoft.com/office/drawing/2014/main" val="3331882389"/>
                        </a:ext>
                      </a:extLst>
                    </a:gridCol>
                  </a:tblGrid>
                  <a:tr h="555689">
                    <a:tc>
                      <a:txBody>
                        <a:bodyPr/>
                        <a:lstStyle/>
                        <a:p>
                          <a:r>
                            <a:rPr lang="ru-UZ" dirty="0"/>
                            <a:t>Измерения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38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39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UZ" dirty="0"/>
                            <a:t>45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361279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ru-UZ" dirty="0"/>
                            <a:t>Относительная частота</a:t>
                          </a:r>
                          <a:r>
                            <a:rPr lang="en-US" dirty="0"/>
                            <a:t> (n)</a:t>
                          </a:r>
                          <a:endParaRPr lang="ru-U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4"/>
                          <a:stretch>
                            <a:fillRect l="-237313" t="-90196" r="-646269" b="-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4"/>
                          <a:stretch>
                            <a:fillRect l="-337313" t="-90196" r="-546269" b="-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4"/>
                          <a:stretch>
                            <a:fillRect l="-437313" t="-90196" r="-446269" b="-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4"/>
                          <a:stretch>
                            <a:fillRect l="-571429" t="-90196" r="-374603" b="-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4"/>
                          <a:stretch>
                            <a:fillRect l="-671429" t="-90196" r="-274603" b="-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4"/>
                          <a:stretch>
                            <a:fillRect l="-783871" t="-90196" r="-179032" b="-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4"/>
                          <a:stretch>
                            <a:fillRect l="-996364" t="-90196" r="-101818" b="-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>
                        <a:blipFill>
                          <a:blip r:embed="rId4"/>
                          <a:stretch>
                            <a:fillRect l="-1116667" t="-90196" r="-3704" b="-137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7177532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1" name="Таблица 5">
            <a:extLst>
              <a:ext uri="{FF2B5EF4-FFF2-40B4-BE49-F238E27FC236}">
                <a16:creationId xmlns:a16="http://schemas.microsoft.com/office/drawing/2014/main" id="{2141E934-FCF1-CF4D-B3A0-3E655858EF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255910"/>
              </p:ext>
            </p:extLst>
          </p:nvPr>
        </p:nvGraphicFramePr>
        <p:xfrm>
          <a:off x="3491932" y="896643"/>
          <a:ext cx="5580010" cy="104581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43970">
                  <a:extLst>
                    <a:ext uri="{9D8B030D-6E8A-4147-A177-3AD203B41FA5}">
                      <a16:colId xmlns:a16="http://schemas.microsoft.com/office/drawing/2014/main" val="791102732"/>
                    </a:ext>
                  </a:extLst>
                </a:gridCol>
                <a:gridCol w="569020">
                  <a:extLst>
                    <a:ext uri="{9D8B030D-6E8A-4147-A177-3AD203B41FA5}">
                      <a16:colId xmlns:a16="http://schemas.microsoft.com/office/drawing/2014/main" val="2595469702"/>
                    </a:ext>
                  </a:extLst>
                </a:gridCol>
                <a:gridCol w="569020">
                  <a:extLst>
                    <a:ext uri="{9D8B030D-6E8A-4147-A177-3AD203B41FA5}">
                      <a16:colId xmlns:a16="http://schemas.microsoft.com/office/drawing/2014/main" val="1176174153"/>
                    </a:ext>
                  </a:extLst>
                </a:gridCol>
                <a:gridCol w="569020">
                  <a:extLst>
                    <a:ext uri="{9D8B030D-6E8A-4147-A177-3AD203B41FA5}">
                      <a16:colId xmlns:a16="http://schemas.microsoft.com/office/drawing/2014/main" val="2775704882"/>
                    </a:ext>
                  </a:extLst>
                </a:gridCol>
                <a:gridCol w="542201">
                  <a:extLst>
                    <a:ext uri="{9D8B030D-6E8A-4147-A177-3AD203B41FA5}">
                      <a16:colId xmlns:a16="http://schemas.microsoft.com/office/drawing/2014/main" val="709820575"/>
                    </a:ext>
                  </a:extLst>
                </a:gridCol>
                <a:gridCol w="529808">
                  <a:extLst>
                    <a:ext uri="{9D8B030D-6E8A-4147-A177-3AD203B41FA5}">
                      <a16:colId xmlns:a16="http://schemas.microsoft.com/office/drawing/2014/main" val="3448417844"/>
                    </a:ext>
                  </a:extLst>
                </a:gridCol>
                <a:gridCol w="529808">
                  <a:extLst>
                    <a:ext uri="{9D8B030D-6E8A-4147-A177-3AD203B41FA5}">
                      <a16:colId xmlns:a16="http://schemas.microsoft.com/office/drawing/2014/main" val="570812075"/>
                    </a:ext>
                  </a:extLst>
                </a:gridCol>
                <a:gridCol w="471680">
                  <a:extLst>
                    <a:ext uri="{9D8B030D-6E8A-4147-A177-3AD203B41FA5}">
                      <a16:colId xmlns:a16="http://schemas.microsoft.com/office/drawing/2014/main" val="864414010"/>
                    </a:ext>
                  </a:extLst>
                </a:gridCol>
                <a:gridCol w="455483">
                  <a:extLst>
                    <a:ext uri="{9D8B030D-6E8A-4147-A177-3AD203B41FA5}">
                      <a16:colId xmlns:a16="http://schemas.microsoft.com/office/drawing/2014/main" val="3331882389"/>
                    </a:ext>
                  </a:extLst>
                </a:gridCol>
              </a:tblGrid>
              <a:tr h="522909">
                <a:tc>
                  <a:txBody>
                    <a:bodyPr/>
                    <a:lstStyle/>
                    <a:p>
                      <a:r>
                        <a:rPr lang="ru-UZ" dirty="0"/>
                        <a:t>Измерения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612795"/>
                  </a:ext>
                </a:extLst>
              </a:tr>
              <a:tr h="522909">
                <a:tc>
                  <a:txBody>
                    <a:bodyPr/>
                    <a:lstStyle/>
                    <a:p>
                      <a:r>
                        <a:rPr lang="ru-UZ" dirty="0"/>
                        <a:t>Частота</a:t>
                      </a:r>
                      <a:r>
                        <a:rPr lang="en-US" dirty="0"/>
                        <a:t> (n)</a:t>
                      </a:r>
                      <a:endParaRPr lang="ru-U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177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812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-4118" y="128701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8405" algn="ctr" defTabSz="914114">
              <a:spcBef>
                <a:spcPts val="110"/>
              </a:spcBef>
            </a:pPr>
            <a:r>
              <a:rPr lang="ru-RU" sz="2800" dirty="0">
                <a:solidFill>
                  <a:schemeClr val="bg1"/>
                </a:solidFill>
              </a:rPr>
              <a:t>РЕШЕНИЕ ЗАДАЧ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46CF9E-D06B-8F49-B4D6-854623204348}"/>
              </a:ext>
            </a:extLst>
          </p:cNvPr>
          <p:cNvSpPr txBox="1"/>
          <p:nvPr/>
        </p:nvSpPr>
        <p:spPr>
          <a:xfrm>
            <a:off x="107683" y="767942"/>
            <a:ext cx="889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2) Полигон частот.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5">
            <a:extLst>
              <a:ext uri="{FF2B5EF4-FFF2-40B4-BE49-F238E27FC236}">
                <a16:creationId xmlns:a16="http://schemas.microsoft.com/office/drawing/2014/main" id="{2141E934-FCF1-CF4D-B3A0-3E655858EF0F}"/>
              </a:ext>
            </a:extLst>
          </p:cNvPr>
          <p:cNvGraphicFramePr>
            <a:graphicFrameLocks noGrp="1"/>
          </p:cNvGraphicFramePr>
          <p:nvPr/>
        </p:nvGraphicFramePr>
        <p:xfrm>
          <a:off x="3491932" y="896643"/>
          <a:ext cx="5580010" cy="104581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43970">
                  <a:extLst>
                    <a:ext uri="{9D8B030D-6E8A-4147-A177-3AD203B41FA5}">
                      <a16:colId xmlns:a16="http://schemas.microsoft.com/office/drawing/2014/main" val="791102732"/>
                    </a:ext>
                  </a:extLst>
                </a:gridCol>
                <a:gridCol w="569020">
                  <a:extLst>
                    <a:ext uri="{9D8B030D-6E8A-4147-A177-3AD203B41FA5}">
                      <a16:colId xmlns:a16="http://schemas.microsoft.com/office/drawing/2014/main" val="2595469702"/>
                    </a:ext>
                  </a:extLst>
                </a:gridCol>
                <a:gridCol w="569020">
                  <a:extLst>
                    <a:ext uri="{9D8B030D-6E8A-4147-A177-3AD203B41FA5}">
                      <a16:colId xmlns:a16="http://schemas.microsoft.com/office/drawing/2014/main" val="1176174153"/>
                    </a:ext>
                  </a:extLst>
                </a:gridCol>
                <a:gridCol w="569020">
                  <a:extLst>
                    <a:ext uri="{9D8B030D-6E8A-4147-A177-3AD203B41FA5}">
                      <a16:colId xmlns:a16="http://schemas.microsoft.com/office/drawing/2014/main" val="2775704882"/>
                    </a:ext>
                  </a:extLst>
                </a:gridCol>
                <a:gridCol w="542201">
                  <a:extLst>
                    <a:ext uri="{9D8B030D-6E8A-4147-A177-3AD203B41FA5}">
                      <a16:colId xmlns:a16="http://schemas.microsoft.com/office/drawing/2014/main" val="709820575"/>
                    </a:ext>
                  </a:extLst>
                </a:gridCol>
                <a:gridCol w="529808">
                  <a:extLst>
                    <a:ext uri="{9D8B030D-6E8A-4147-A177-3AD203B41FA5}">
                      <a16:colId xmlns:a16="http://schemas.microsoft.com/office/drawing/2014/main" val="3448417844"/>
                    </a:ext>
                  </a:extLst>
                </a:gridCol>
                <a:gridCol w="529808">
                  <a:extLst>
                    <a:ext uri="{9D8B030D-6E8A-4147-A177-3AD203B41FA5}">
                      <a16:colId xmlns:a16="http://schemas.microsoft.com/office/drawing/2014/main" val="570812075"/>
                    </a:ext>
                  </a:extLst>
                </a:gridCol>
                <a:gridCol w="471680">
                  <a:extLst>
                    <a:ext uri="{9D8B030D-6E8A-4147-A177-3AD203B41FA5}">
                      <a16:colId xmlns:a16="http://schemas.microsoft.com/office/drawing/2014/main" val="864414010"/>
                    </a:ext>
                  </a:extLst>
                </a:gridCol>
                <a:gridCol w="455483">
                  <a:extLst>
                    <a:ext uri="{9D8B030D-6E8A-4147-A177-3AD203B41FA5}">
                      <a16:colId xmlns:a16="http://schemas.microsoft.com/office/drawing/2014/main" val="3331882389"/>
                    </a:ext>
                  </a:extLst>
                </a:gridCol>
              </a:tblGrid>
              <a:tr h="522909">
                <a:tc>
                  <a:txBody>
                    <a:bodyPr/>
                    <a:lstStyle/>
                    <a:p>
                      <a:r>
                        <a:rPr lang="ru-UZ" dirty="0"/>
                        <a:t>Измерения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612795"/>
                  </a:ext>
                </a:extLst>
              </a:tr>
              <a:tr h="522909">
                <a:tc>
                  <a:txBody>
                    <a:bodyPr/>
                    <a:lstStyle/>
                    <a:p>
                      <a:r>
                        <a:rPr lang="ru-UZ" dirty="0"/>
                        <a:t>Частота</a:t>
                      </a:r>
                      <a:r>
                        <a:rPr lang="en-US" dirty="0"/>
                        <a:t> (n)</a:t>
                      </a:r>
                      <a:endParaRPr lang="ru-U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Z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177532"/>
                  </a:ext>
                </a:extLst>
              </a:tr>
            </a:tbl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F3CFEC9D-A02E-0743-B8F0-2A07F4EE7E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0758924"/>
              </p:ext>
            </p:extLst>
          </p:nvPr>
        </p:nvGraphicFramePr>
        <p:xfrm>
          <a:off x="281647" y="2372894"/>
          <a:ext cx="4272136" cy="2641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825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a6bbbb55cb81a38516099dac32f985d2592ace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20293</TotalTime>
  <Words>669</Words>
  <Application>Microsoft Macintosh PowerPoint</Application>
  <PresentationFormat>Экран (16:9)</PresentationFormat>
  <Paragraphs>394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Rano7kh@icloud.com</cp:lastModifiedBy>
  <cp:revision>1521</cp:revision>
  <dcterms:created xsi:type="dcterms:W3CDTF">2020-04-09T07:32:19Z</dcterms:created>
  <dcterms:modified xsi:type="dcterms:W3CDTF">2021-03-29T18:06:19Z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