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1381" r:id="rId2"/>
    <p:sldId id="1705" r:id="rId3"/>
    <p:sldId id="1707" r:id="rId4"/>
    <p:sldId id="1708" r:id="rId5"/>
    <p:sldId id="1706" r:id="rId6"/>
    <p:sldId id="1709" r:id="rId7"/>
    <p:sldId id="1690" r:id="rId8"/>
    <p:sldId id="1693" r:id="rId9"/>
    <p:sldId id="1691" r:id="rId10"/>
    <p:sldId id="1639" r:id="rId11"/>
  </p:sldIdLst>
  <p:sldSz cx="9144000" cy="5143500" type="screen16x9"/>
  <p:notesSz cx="5765800" cy="3244850"/>
  <p:custDataLst>
    <p:tags r:id="rId13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936" autoAdjust="0"/>
  </p:normalViewPr>
  <p:slideViewPr>
    <p:cSldViewPr>
      <p:cViewPr varScale="1">
        <p:scale>
          <a:sx n="136" d="100"/>
          <a:sy n="136" d="100"/>
        </p:scale>
        <p:origin x="1040" y="22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0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4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22" y="2144717"/>
            <a:ext cx="3233172" cy="244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134111" y="2144716"/>
            <a:ext cx="6022489" cy="2809734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3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3600" b="1" dirty="0">
                <a:solidFill>
                  <a:schemeClr val="tx2"/>
                </a:solidFill>
                <a:latin typeface="Arial"/>
                <a:cs typeface="Arial"/>
              </a:rPr>
              <a:t>ПРАКТИЧЕСКИЕ И МЕЖПРЕДМЕТНЫЕ ЗАДАЧИ </a:t>
            </a:r>
          </a:p>
          <a:p>
            <a:pPr marL="18405" defTabSz="914114">
              <a:spcBef>
                <a:spcPts val="110"/>
              </a:spcBef>
            </a:pPr>
            <a:r>
              <a:rPr lang="ru-RU" sz="3600" b="1" dirty="0">
                <a:solidFill>
                  <a:schemeClr val="tx2"/>
                </a:solidFill>
                <a:latin typeface="Arial"/>
                <a:cs typeface="Arial"/>
              </a:rPr>
              <a:t>(2 часть)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19168" y="2115138"/>
            <a:ext cx="562851" cy="5532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9" y="2787773"/>
            <a:ext cx="562851" cy="21666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06484" y="21357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задачу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441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6932" y="6996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803823"/>
                <a:ext cx="8928992" cy="4611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434 (стр. 176)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двух сосудах вместимостью по 30 литров было всего 30 л спирта. В первый сосуд доверху долили воду и долили этим раствором доверху второй сосуд. Затем 12 л раствора из второго сосуда перелили в первый. После этого оказалось, что во втором сосуде спирта на 2 л меньше, чем в первом. Сколько спирта было в каждом сосуде первоначально?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первоначально в первом сосуде было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спирта,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во втором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(30−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спирта. В первый сосуд налили воду, тогда в нем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спирта.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этого раствора налили во второй сосуд, тогда во втором сосуде имеется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спирта вместе с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(30−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получаем, что в нем всего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 спирта.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803823"/>
                <a:ext cx="8928992" cy="4611904"/>
              </a:xfrm>
              <a:prstGeom prst="rect">
                <a:avLst/>
              </a:prstGeom>
              <a:blipFill>
                <a:blip r:embed="rId2"/>
                <a:stretch>
                  <a:fillRect l="-710" t="-824" r="-28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276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6932" y="6996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5" y="803823"/>
                <a:ext cx="9009564" cy="445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содержание спирта во втором сосуде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30−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:30=1−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Когда из второго сосуда в первый перелили 12 л, то в этом растворе содержится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 спирта и вместе с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спирта в первом сосуда всего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л спирта.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После того как из второго сосуда в первый перелили 12 л раствора, то в нем осталось 18 л раствора, в котором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л спирта.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803823"/>
                <a:ext cx="9009564" cy="4457887"/>
              </a:xfrm>
              <a:prstGeom prst="rect">
                <a:avLst/>
              </a:prstGeom>
              <a:blipFill>
                <a:blip r:embed="rId2"/>
                <a:stretch>
                  <a:fillRect l="-703" t="-852" r="-12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757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6932" y="6996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0" y="803823"/>
                <a:ext cx="9117069" cy="424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задачи это на 2 л меньше, чем в первом, получаем уравнение: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л спирта.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задачи это на 2 л меньше, чем в первом, получаем уравнение: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+2=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откуда</a:t>
                </a:r>
              </a:p>
              <a:p>
                <a:pPr fontAlgn="t"/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30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30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+200=0</m:t>
                    </m:r>
                  </m:oMath>
                </a14:m>
                <a:r>
                  <a:rPr lang="ru-RU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20 л и 10 л. </a:t>
                </a:r>
                <a:endParaRPr lang="en-US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03823"/>
                <a:ext cx="9117069" cy="4244239"/>
              </a:xfrm>
              <a:prstGeom prst="rect">
                <a:avLst/>
              </a:prstGeom>
              <a:blipFill>
                <a:blip r:embed="rId2"/>
                <a:stretch>
                  <a:fillRect l="-695" t="-896" r="-2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7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6932" y="6996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803823"/>
                <a:ext cx="8928992" cy="404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436 (стр. 177)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Сосуд наполнен кислотой. Из него вылили 2 л кислоты и долили 2 л воды. Затем вылили 2 л раствора и опять налили 2 л воды. В результате оказалось, что объем воды в растворе на 3 л больше объема кислоты. Сколько воды и сколько кислоты в последнем растворе?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объем сосуда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сосуда вылили 2 л кислоты и налили 2 л воды.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 того как долили воду кислота занимала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часть сосуда.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После того, как вылили 2 л раствора, в сосуда осталось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−2)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кислоты.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803823"/>
                <a:ext cx="8928992" cy="4043671"/>
              </a:xfrm>
              <a:prstGeom prst="rect">
                <a:avLst/>
              </a:prstGeom>
              <a:blipFill>
                <a:blip r:embed="rId3"/>
                <a:stretch>
                  <a:fillRect l="-710" t="-940" r="-852" b="-188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22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6932" y="6996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803823"/>
                <a:ext cx="8928992" cy="4271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 того как долили 2 л воды, кислота занимала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часть сосуда.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После 3-го раза ( еще раз вылили 2 л раствора, но еще не долили воду) кислота занимала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часть сосуда.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 содержание кислоты в сосуде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воды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+3. 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Получаем следующее уравнение: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+24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803823"/>
                <a:ext cx="8928992" cy="4271234"/>
              </a:xfrm>
              <a:prstGeom prst="rect">
                <a:avLst/>
              </a:prstGeom>
              <a:blipFill>
                <a:blip r:embed="rId3"/>
                <a:stretch>
                  <a:fillRect l="-710" t="-8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651CE-FA68-6246-B860-0DB0D29855F1}"/>
                  </a:ext>
                </a:extLst>
              </p:cNvPr>
              <p:cNvSpPr txBox="1"/>
              <p:nvPr/>
            </p:nvSpPr>
            <p:spPr>
              <a:xfrm>
                <a:off x="4413731" y="3771188"/>
                <a:ext cx="4730269" cy="1136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Так как по условию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то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/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ru-RU" sz="2000" b="1" i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0,5 л кислоты и 3,5 л воды. </a:t>
                </a:r>
                <a:endParaRPr lang="ru-UZ" sz="2000" b="1" i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21651CE-FA68-6246-B860-0DB0D298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31" y="3771188"/>
                <a:ext cx="4730269" cy="1136978"/>
              </a:xfrm>
              <a:prstGeom prst="rect">
                <a:avLst/>
              </a:prstGeom>
              <a:blipFill>
                <a:blip r:embed="rId4"/>
                <a:stretch>
                  <a:fillRect l="-3217" t="-2222" r="-2413" b="-1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02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нет </a:t>
                </a:r>
                <a:r>
                  <a:rPr lang="ru-RU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дейст</a:t>
                </a:r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корней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blipFill>
                <a:blip r:embed="rId2"/>
                <a:stretch>
                  <a:fillRect l="-1357" t="-14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/>
              <p:nvPr/>
            </p:nvSpPr>
            <p:spPr>
              <a:xfrm>
                <a:off x="2339752" y="2611135"/>
                <a:ext cx="340458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∙1∙(−4)=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11135"/>
                <a:ext cx="3404586" cy="446276"/>
              </a:xfrm>
              <a:prstGeom prst="rect">
                <a:avLst/>
              </a:prstGeom>
              <a:blipFill>
                <a:blip r:embed="rId3"/>
                <a:stretch>
                  <a:fillRect l="-743" t="-2778" r="-743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/>
              <p:nvPr/>
            </p:nvSpPr>
            <p:spPr>
              <a:xfrm>
                <a:off x="5657717" y="2631928"/>
                <a:ext cx="203581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9+16=25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17" y="2631928"/>
                <a:ext cx="2035814" cy="446276"/>
              </a:xfrm>
              <a:prstGeom prst="rect">
                <a:avLst/>
              </a:prstGeom>
              <a:blipFill>
                <a:blip r:embed="rId4"/>
                <a:stretch>
                  <a:fillRect l="-3727" r="-3727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/>
              <p:nvPr/>
            </p:nvSpPr>
            <p:spPr>
              <a:xfrm>
                <a:off x="2130595" y="3110363"/>
                <a:ext cx="1875450" cy="870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5" y="3110363"/>
                <a:ext cx="1875450" cy="870688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/>
              <p:nvPr/>
            </p:nvSpPr>
            <p:spPr>
              <a:xfrm>
                <a:off x="3874444" y="3189422"/>
                <a:ext cx="150342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444" y="3189422"/>
                <a:ext cx="1503425" cy="791307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/>
              <p:nvPr/>
            </p:nvSpPr>
            <p:spPr>
              <a:xfrm>
                <a:off x="5643493" y="3029271"/>
                <a:ext cx="1538819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93" y="3029271"/>
                <a:ext cx="1538819" cy="1400383"/>
              </a:xfrm>
              <a:prstGeom prst="rect">
                <a:avLst/>
              </a:prstGeom>
              <a:blipFill>
                <a:blip r:embed="rId7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/>
              <p:nvPr/>
            </p:nvSpPr>
            <p:spPr>
              <a:xfrm>
                <a:off x="3080731" y="3829122"/>
                <a:ext cx="4572000" cy="110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31" y="3829122"/>
                <a:ext cx="4572000" cy="1109984"/>
              </a:xfrm>
              <a:prstGeom prst="rect">
                <a:avLst/>
              </a:prstGeom>
              <a:blipFill>
                <a:blip r:embed="rId8"/>
                <a:stretch>
                  <a:fillRect l="-277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/>
              <p:nvPr/>
            </p:nvSpPr>
            <p:spPr>
              <a:xfrm>
                <a:off x="5098044" y="4384114"/>
                <a:ext cx="3075009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ru-RU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32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3200" b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           </a:t>
                </a:r>
                <a:endParaRPr lang="ru-UZ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044" y="4384114"/>
                <a:ext cx="3075009" cy="984885"/>
              </a:xfrm>
              <a:prstGeom prst="rect">
                <a:avLst/>
              </a:prstGeom>
              <a:blipFill>
                <a:blip r:embed="rId9"/>
                <a:stretch>
                  <a:fillRect l="-1235" r="-16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311009"/>
                <a:ext cx="3284682" cy="430887"/>
              </a:xfrm>
              <a:prstGeom prst="rect">
                <a:avLst/>
              </a:prstGeom>
              <a:blipFill>
                <a:blip r:embed="rId10"/>
                <a:stretch>
                  <a:fillRect l="-1158" r="-2317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23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745125" cy="526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2.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подобрав соответствующую замену: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745125" cy="5262531"/>
              </a:xfrm>
              <a:prstGeom prst="rect">
                <a:avLst/>
              </a:prstGeom>
              <a:blipFill>
                <a:blip r:embed="rId2"/>
                <a:stretch>
                  <a:fillRect l="-1014" t="-964" r="-2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/>
              <p:nvPr/>
            </p:nvSpPr>
            <p:spPr>
              <a:xfrm>
                <a:off x="3923928" y="2343499"/>
                <a:ext cx="28131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43499"/>
                <a:ext cx="2813142" cy="369332"/>
              </a:xfrm>
              <a:prstGeom prst="rect">
                <a:avLst/>
              </a:prstGeom>
              <a:blipFill>
                <a:blip r:embed="rId3"/>
                <a:stretch>
                  <a:fillRect l="-1351" r="-1802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/>
              <p:nvPr/>
            </p:nvSpPr>
            <p:spPr>
              <a:xfrm>
                <a:off x="2051720" y="2756416"/>
                <a:ext cx="39903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(−5)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∙4=25−16=9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56416"/>
                <a:ext cx="3990323" cy="369332"/>
              </a:xfrm>
              <a:prstGeom prst="rect">
                <a:avLst/>
              </a:prstGeom>
              <a:blipFill>
                <a:blip r:embed="rId4"/>
                <a:stretch>
                  <a:fillRect l="-317" r="-1270" b="-3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/>
              <p:nvPr/>
            </p:nvSpPr>
            <p:spPr>
              <a:xfrm>
                <a:off x="1907704" y="3374990"/>
                <a:ext cx="2882712" cy="777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74990"/>
                <a:ext cx="2882712" cy="777649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/>
              <p:nvPr/>
            </p:nvSpPr>
            <p:spPr>
              <a:xfrm>
                <a:off x="5004048" y="3234529"/>
                <a:ext cx="1325812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34529"/>
                <a:ext cx="1325812" cy="1400383"/>
              </a:xfrm>
              <a:prstGeom prst="rect">
                <a:avLst/>
              </a:prstGeom>
              <a:blipFill>
                <a:blip r:embed="rId6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/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2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+24=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−24=0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blipFill>
                <a:blip r:embed="rId2"/>
                <a:stretch>
                  <a:fillRect l="-1357" t="-12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blipFill>
                <a:blip r:embed="rId3"/>
                <a:stretch>
                  <a:fillRect l="-6000" t="-8571" r="-6000" b="-3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/>
              <p:nvPr/>
            </p:nvSpPr>
            <p:spPr>
              <a:xfrm>
                <a:off x="4804218" y="3198062"/>
                <a:ext cx="32267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18" y="3198062"/>
                <a:ext cx="3226716" cy="369332"/>
              </a:xfrm>
              <a:prstGeom prst="rect">
                <a:avLst/>
              </a:prstGeom>
              <a:blipFill>
                <a:blip r:embed="rId4"/>
                <a:stretch>
                  <a:fillRect l="-1176" r="-1569"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/>
              <p:nvPr/>
            </p:nvSpPr>
            <p:spPr>
              <a:xfrm>
                <a:off x="2339752" y="3666727"/>
                <a:ext cx="275447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∙(−24)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66727"/>
                <a:ext cx="2754472" cy="446276"/>
              </a:xfrm>
              <a:prstGeom prst="rect">
                <a:avLst/>
              </a:prstGeom>
              <a:blipFill>
                <a:blip r:embed="rId5"/>
                <a:stretch>
                  <a:fillRect l="-917" t="-2778" r="-3670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/>
              <p:nvPr/>
            </p:nvSpPr>
            <p:spPr>
              <a:xfrm>
                <a:off x="5040340" y="3672104"/>
                <a:ext cx="282679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=25+96=121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40" y="3672104"/>
                <a:ext cx="2826799" cy="446276"/>
              </a:xfrm>
              <a:prstGeom prst="rect">
                <a:avLst/>
              </a:prstGeom>
              <a:blipFill>
                <a:blip r:embed="rId6"/>
                <a:stretch>
                  <a:fillRect l="-446" r="-2679" b="-54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/>
              <p:nvPr/>
            </p:nvSpPr>
            <p:spPr>
              <a:xfrm>
                <a:off x="2314212" y="4246384"/>
                <a:ext cx="2227918" cy="7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(−5)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12" y="4246384"/>
                <a:ext cx="2227918" cy="778803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/>
              <p:nvPr/>
            </p:nvSpPr>
            <p:spPr>
              <a:xfrm>
                <a:off x="4382461" y="4288387"/>
                <a:ext cx="1303947" cy="708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4288387"/>
                <a:ext cx="1303947" cy="708271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/>
              <p:nvPr/>
            </p:nvSpPr>
            <p:spPr>
              <a:xfrm>
                <a:off x="5648166" y="4173357"/>
                <a:ext cx="1594924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66" y="4173357"/>
                <a:ext cx="1594924" cy="14003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6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19779</TotalTime>
  <Words>843</Words>
  <Application>Microsoft Macintosh PowerPoint</Application>
  <PresentationFormat>Экран (16:9)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1488</cp:revision>
  <dcterms:created xsi:type="dcterms:W3CDTF">2020-04-09T07:32:19Z</dcterms:created>
  <dcterms:modified xsi:type="dcterms:W3CDTF">2021-03-26T05:13:52Z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