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705" r:id="rId3"/>
    <p:sldId id="1707" r:id="rId4"/>
    <p:sldId id="1708" r:id="rId5"/>
    <p:sldId id="1706" r:id="rId6"/>
    <p:sldId id="1709" r:id="rId7"/>
    <p:sldId id="1690" r:id="rId8"/>
    <p:sldId id="1693" r:id="rId9"/>
    <p:sldId id="1691" r:id="rId10"/>
    <p:sldId id="1639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1" autoAdjust="0"/>
    <p:restoredTop sz="92936" autoAdjust="0"/>
  </p:normalViewPr>
  <p:slideViewPr>
    <p:cSldViewPr>
      <p:cViewPr varScale="1">
        <p:scale>
          <a:sx n="136" d="100"/>
          <a:sy n="136" d="100"/>
        </p:scale>
        <p:origin x="1040" y="22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604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646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522" y="2144717"/>
            <a:ext cx="3233172" cy="24464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134111" y="2144716"/>
            <a:ext cx="6022489" cy="2809734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3600" b="1" dirty="0">
                <a:solidFill>
                  <a:schemeClr val="tx2"/>
                </a:solidFill>
                <a:latin typeface="Arial"/>
                <a:cs typeface="Arial"/>
              </a:rPr>
              <a:t>ПРАКТИЧЕСКИЕ И МЕЖПРЕДМЕТНЫЕ ЗАДАЧИ </a:t>
            </a:r>
          </a:p>
          <a:p>
            <a:pPr marL="18405" defTabSz="914114">
              <a:spcBef>
                <a:spcPts val="110"/>
              </a:spcBef>
            </a:pPr>
            <a:r>
              <a:rPr lang="ru-RU" sz="3600" b="1" dirty="0">
                <a:solidFill>
                  <a:schemeClr val="tx2"/>
                </a:solidFill>
                <a:latin typeface="Arial"/>
                <a:cs typeface="Arial"/>
              </a:rPr>
              <a:t>(2 часть)</a:t>
            </a:r>
            <a:endParaRPr sz="3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19168" y="2115138"/>
            <a:ext cx="562851" cy="5532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08749" y="2787773"/>
            <a:ext cx="562851" cy="21666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задачу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441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26932" y="6996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803823"/>
                <a:ext cx="8928992" cy="4611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434 (стр. 176)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двух сосудах вместимостью по 30 литров было всего 30 л спирта. В первый сосуд доверху долили воду и долили этим раствором доверху второй сосуд. Затем 12 л раствора из второго сосуда перелили в первый. После этого оказалось, что во втором сосуде спирта на 2 л меньше, чем в первом. Сколько спирта было в каждом сосуде первоначально?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первоначально в первом сосуде было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л спирта,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тогда во втором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(30−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л спирта. В первый сосуд налили воду, тогда в нем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л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спирта. 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л этого раствора налили во второй сосуд, тогда во втором сосуде имеется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</m:den>
                    </m:f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л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спирта вместе с 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(30−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л получаем, что в нем всего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л спирта.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803823"/>
                <a:ext cx="8928992" cy="4611904"/>
              </a:xfrm>
              <a:prstGeom prst="rect">
                <a:avLst/>
              </a:prstGeom>
              <a:blipFill>
                <a:blip r:embed="rId2"/>
                <a:stretch>
                  <a:fillRect l="-710" t="-824" r="-28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62768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26932" y="6996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5" y="803823"/>
                <a:ext cx="9009564" cy="4457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Тогда содержание спирта во втором сосуде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30−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den>
                        </m:f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:30=1−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Когда из второго сосуда в первый перелили 12 л, то в этом растворе содержится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30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л  спирта и вместе с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л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спирта в первом сосуда всего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den>
                        </m:f>
                      </m:e>
                    </m:d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30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л спирта.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После того как из второго сосуда в первый перелили 12 л раствора, то в нем осталось 18 л раствора, в котором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30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л спирта.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5" y="803823"/>
                <a:ext cx="9009564" cy="4457887"/>
              </a:xfrm>
              <a:prstGeom prst="rect">
                <a:avLst/>
              </a:prstGeom>
              <a:blipFill>
                <a:blip r:embed="rId2"/>
                <a:stretch>
                  <a:fillRect l="-703" t="-852" r="-12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47570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26932" y="6996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0" y="803823"/>
                <a:ext cx="9117069" cy="42442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условию задачи это на 2 л меньше, чем в первом, получаем уравнение: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30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л спирта.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условию задачи это на 2 л меньше, чем в первом, получаем уравнение: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30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+2=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den>
                        </m:f>
                      </m:e>
                    </m:d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30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откуда</a:t>
                </a:r>
              </a:p>
              <a:p>
                <a:pPr fontAlgn="t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30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−30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+200=0</m:t>
                    </m:r>
                  </m:oMath>
                </a14:m>
                <a:r>
                  <a:rPr lang="ru-RU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r>
                  <a:rPr lang="ru-RU" sz="2000" b="1" i="1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20 л и 10 л. </a:t>
                </a:r>
                <a:endParaRPr lang="en-US" sz="2000" b="1" i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03823"/>
                <a:ext cx="9117069" cy="4244239"/>
              </a:xfrm>
              <a:prstGeom prst="rect">
                <a:avLst/>
              </a:prstGeom>
              <a:blipFill>
                <a:blip r:embed="rId2"/>
                <a:stretch>
                  <a:fillRect l="-695" t="-896" r="-2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4744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26932" y="6996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803823"/>
                <a:ext cx="8928992" cy="4043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436 (стр. 177)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Сосуд наполнен кислотой. Из него вылили 2 л кислоты и долили 2 л воды. Затем вылили 2 л раствора и опять налили 2 л воды. В результате оказалось, что объем воды в растворе на 3 л больше объема кислоты. Сколько воды и сколько кислоты в последнем растворе?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объем сосуда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𝑣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л.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сосуда вылили 2 л кислоты и налили 2 л воды.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 того как долили воду кислота занимала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den>
                    </m:f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часть сосуда.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После того, как вылили 2 л раствора, в сосуда осталось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𝑣</m:t>
                    </m:r>
                    <m: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−2)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den>
                    </m:f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л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кислоты.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803823"/>
                <a:ext cx="8928992" cy="4043671"/>
              </a:xfrm>
              <a:prstGeom prst="rect">
                <a:avLst/>
              </a:prstGeom>
              <a:blipFill>
                <a:blip r:embed="rId3"/>
                <a:stretch>
                  <a:fillRect l="-710" t="-940" r="-852" b="-188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0222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26932" y="6996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803823"/>
                <a:ext cx="8928992" cy="4271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 того как долили 2 л воды, кислота занимала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ru-RU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𝑣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−2)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2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часть сосуда.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После 3-го раза ( еще раз вылили 2 л раствора, но еще не долили воду) кислота занимала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num>
                              <m:den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часть сосуда.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Таким образом, содержание кислоты в сосуде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ru-RU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а воды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ru-RU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+3. 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Получаем следующее уравнение:</a:t>
                </a: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ru-RU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ru-RU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𝑣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−9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𝑣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−16=0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𝑣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−4</m:t>
                            </m:r>
                          </m:e>
                        </m:d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803823"/>
                <a:ext cx="8928992" cy="4271234"/>
              </a:xfrm>
              <a:prstGeom prst="rect">
                <a:avLst/>
              </a:prstGeom>
              <a:blipFill>
                <a:blip r:embed="rId3"/>
                <a:stretch>
                  <a:fillRect l="-710" t="-8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1651CE-FA68-6246-B860-0DB0D29855F1}"/>
                  </a:ext>
                </a:extLst>
              </p:cNvPr>
              <p:cNvSpPr txBox="1"/>
              <p:nvPr/>
            </p:nvSpPr>
            <p:spPr>
              <a:xfrm>
                <a:off x="4413731" y="3771188"/>
                <a:ext cx="4730269" cy="1136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Так как по условию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то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=4.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2000" dirty="0"/>
                  <a:t> </a:t>
                </a:r>
                <a:endParaRPr lang="en-US" sz="20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ru-RU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ru-RU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num>
                              <m:den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/>
                  <a:t> </a:t>
                </a:r>
              </a:p>
              <a:p>
                <a:r>
                  <a:rPr lang="ru-RU" sz="2000" b="1" i="1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0,5 л кислоты и 3,5 л воды. </a:t>
                </a:r>
                <a:endParaRPr lang="ru-UZ" sz="2000" b="1" i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1651CE-FA68-6246-B860-0DB0D2985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3731" y="3771188"/>
                <a:ext cx="4730269" cy="1136978"/>
              </a:xfrm>
              <a:prstGeom prst="rect">
                <a:avLst/>
              </a:prstGeom>
              <a:blipFill>
                <a:blip r:embed="rId4"/>
                <a:stretch>
                  <a:fillRect l="-3217" t="-2222" r="-2413" b="-1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35027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405899" cy="4474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1.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−4=0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Замена: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16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нет </a:t>
                </a:r>
                <a:r>
                  <a:rPr lang="ru-RU" sz="2400" b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дейст</a:t>
                </a:r>
                <a:r>
                  <a:rPr lang="ru-RU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корней</a:t>
                </a:r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405899" cy="4474558"/>
              </a:xfrm>
              <a:prstGeom prst="rect">
                <a:avLst/>
              </a:prstGeom>
              <a:blipFill>
                <a:blip r:embed="rId2"/>
                <a:stretch>
                  <a:fillRect l="-1357" t="-14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D6EFFEF-E461-1648-9598-6EF94B9CA502}"/>
                  </a:ext>
                </a:extLst>
              </p:cNvPr>
              <p:cNvSpPr txBox="1"/>
              <p:nvPr/>
            </p:nvSpPr>
            <p:spPr>
              <a:xfrm>
                <a:off x="2339752" y="2611135"/>
                <a:ext cx="3404586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∙1∙(−4)=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D6EFFEF-E461-1648-9598-6EF94B9CA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611135"/>
                <a:ext cx="3404586" cy="446276"/>
              </a:xfrm>
              <a:prstGeom prst="rect">
                <a:avLst/>
              </a:prstGeom>
              <a:blipFill>
                <a:blip r:embed="rId3"/>
                <a:stretch>
                  <a:fillRect l="-743" t="-2778" r="-743"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73A77F-E5C2-6F48-8921-99D27AC74952}"/>
                  </a:ext>
                </a:extLst>
              </p:cNvPr>
              <p:cNvSpPr txBox="1"/>
              <p:nvPr/>
            </p:nvSpPr>
            <p:spPr>
              <a:xfrm>
                <a:off x="5657717" y="2631928"/>
                <a:ext cx="2035814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9+16=25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73A77F-E5C2-6F48-8921-99D27AC74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717" y="2631928"/>
                <a:ext cx="2035814" cy="446276"/>
              </a:xfrm>
              <a:prstGeom prst="rect">
                <a:avLst/>
              </a:prstGeom>
              <a:blipFill>
                <a:blip r:embed="rId4"/>
                <a:stretch>
                  <a:fillRect l="-3727" r="-372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4B0FBB1-F391-1648-A968-08D74F367553}"/>
                  </a:ext>
                </a:extLst>
              </p:cNvPr>
              <p:cNvSpPr/>
              <p:nvPr/>
            </p:nvSpPr>
            <p:spPr>
              <a:xfrm>
                <a:off x="2130595" y="3110363"/>
                <a:ext cx="1875450" cy="8706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25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4B0FBB1-F391-1648-A968-08D74F3675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595" y="3110363"/>
                <a:ext cx="1875450" cy="870688"/>
              </a:xfrm>
              <a:prstGeom prst="rect">
                <a:avLst/>
              </a:prstGeom>
              <a:blipFill>
                <a:blip r:embed="rId5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69B7590-1FE5-B349-A513-CF265650BAAF}"/>
                  </a:ext>
                </a:extLst>
              </p:cNvPr>
              <p:cNvSpPr/>
              <p:nvPr/>
            </p:nvSpPr>
            <p:spPr>
              <a:xfrm>
                <a:off x="3874444" y="3189422"/>
                <a:ext cx="1503425" cy="79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69B7590-1FE5-B349-A513-CF265650BA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4444" y="3189422"/>
                <a:ext cx="1503425" cy="791307"/>
              </a:xfrm>
              <a:prstGeom prst="rect">
                <a:avLst/>
              </a:prstGeom>
              <a:blipFill>
                <a:blip r:embed="rId6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821FEAD-CC73-2340-BF5F-1E8853F5F606}"/>
                  </a:ext>
                </a:extLst>
              </p:cNvPr>
              <p:cNvSpPr/>
              <p:nvPr/>
            </p:nvSpPr>
            <p:spPr>
              <a:xfrm>
                <a:off x="5643493" y="3029271"/>
                <a:ext cx="1538819" cy="1400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821FEAD-CC73-2340-BF5F-1E8853F5F6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493" y="3029271"/>
                <a:ext cx="1538819" cy="1400383"/>
              </a:xfrm>
              <a:prstGeom prst="rect">
                <a:avLst/>
              </a:prstGeom>
              <a:blipFill>
                <a:blip r:embed="rId7"/>
                <a:stretch>
                  <a:fillRect l="-8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F8D13F7-8010-3B47-8DF7-CA55A3617841}"/>
                  </a:ext>
                </a:extLst>
              </p:cNvPr>
              <p:cNvSpPr/>
              <p:nvPr/>
            </p:nvSpPr>
            <p:spPr>
              <a:xfrm>
                <a:off x="3080731" y="3829122"/>
                <a:ext cx="4572000" cy="110998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ru-RU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ru-RU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F8D13F7-8010-3B47-8DF7-CA55A3617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0731" y="3829122"/>
                <a:ext cx="4572000" cy="1109984"/>
              </a:xfrm>
              <a:prstGeom prst="rect">
                <a:avLst/>
              </a:prstGeom>
              <a:blipFill>
                <a:blip r:embed="rId8"/>
                <a:stretch>
                  <a:fillRect l="-277" b="-22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407639-2005-0F4B-8849-C11D76E5EC78}"/>
                  </a:ext>
                </a:extLst>
              </p:cNvPr>
              <p:cNvSpPr txBox="1"/>
              <p:nvPr/>
            </p:nvSpPr>
            <p:spPr>
              <a:xfrm>
                <a:off x="5098044" y="4384114"/>
                <a:ext cx="3075009" cy="9848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sSub>
                        <m:sSubPr>
                          <m:ctrlP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2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ru-RU" sz="32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200" b="1" i="1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3200" b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           </a:t>
                </a:r>
                <a:endParaRPr lang="ru-UZ" b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407639-2005-0F4B-8849-C11D76E5E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044" y="4384114"/>
                <a:ext cx="3075009" cy="984885"/>
              </a:xfrm>
              <a:prstGeom prst="rect">
                <a:avLst/>
              </a:prstGeom>
              <a:blipFill>
                <a:blip r:embed="rId9"/>
                <a:stretch>
                  <a:fillRect l="-1235" r="-16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/>
              <p:nvPr/>
            </p:nvSpPr>
            <p:spPr>
              <a:xfrm>
                <a:off x="4369277" y="1311009"/>
                <a:ext cx="328468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UZ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277" y="1311009"/>
                <a:ext cx="3284682" cy="430887"/>
              </a:xfrm>
              <a:prstGeom prst="rect">
                <a:avLst/>
              </a:prstGeom>
              <a:blipFill>
                <a:blip r:embed="rId10"/>
                <a:stretch>
                  <a:fillRect l="-1158" r="-2317"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3237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34231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745125" cy="5262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2.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подобрав соответствующую замену: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Замена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745125" cy="5262531"/>
              </a:xfrm>
              <a:prstGeom prst="rect">
                <a:avLst/>
              </a:prstGeom>
              <a:blipFill>
                <a:blip r:embed="rId2"/>
                <a:stretch>
                  <a:fillRect l="-1014" t="-964" r="-2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D8FE49-F9A5-294B-B7B8-77049188FA99}"/>
                  </a:ext>
                </a:extLst>
              </p:cNvPr>
              <p:cNvSpPr txBox="1"/>
              <p:nvPr/>
            </p:nvSpPr>
            <p:spPr>
              <a:xfrm>
                <a:off x="3923928" y="2343499"/>
                <a:ext cx="28131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UZ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D8FE49-F9A5-294B-B7B8-77049188F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343499"/>
                <a:ext cx="2813142" cy="369332"/>
              </a:xfrm>
              <a:prstGeom prst="rect">
                <a:avLst/>
              </a:prstGeom>
              <a:blipFill>
                <a:blip r:embed="rId3"/>
                <a:stretch>
                  <a:fillRect l="-1351" r="-1802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E5D360-98B6-2C4D-B697-051EC44350FE}"/>
                  </a:ext>
                </a:extLst>
              </p:cNvPr>
              <p:cNvSpPr txBox="1"/>
              <p:nvPr/>
            </p:nvSpPr>
            <p:spPr>
              <a:xfrm>
                <a:off x="2051720" y="2756416"/>
                <a:ext cx="39903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(−5)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∙4=25−16=9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E5D360-98B6-2C4D-B697-051EC4435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756416"/>
                <a:ext cx="3990323" cy="369332"/>
              </a:xfrm>
              <a:prstGeom prst="rect">
                <a:avLst/>
              </a:prstGeom>
              <a:blipFill>
                <a:blip r:embed="rId4"/>
                <a:stretch>
                  <a:fillRect l="-317" r="-1270" b="-32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D4246EA5-191B-CF41-8D2F-C43C95AEF549}"/>
                  </a:ext>
                </a:extLst>
              </p:cNvPr>
              <p:cNvSpPr/>
              <p:nvPr/>
            </p:nvSpPr>
            <p:spPr>
              <a:xfrm>
                <a:off x="1907704" y="3374990"/>
                <a:ext cx="2882712" cy="777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(−5)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±3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D4246EA5-191B-CF41-8D2F-C43C95AEF5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374990"/>
                <a:ext cx="2882712" cy="777649"/>
              </a:xfrm>
              <a:prstGeom prst="rect">
                <a:avLst/>
              </a:prstGeom>
              <a:blipFill>
                <a:blip r:embed="rId5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1C5EC8F-95C8-D54B-95B4-A90A2B4B76E6}"/>
                  </a:ext>
                </a:extLst>
              </p:cNvPr>
              <p:cNvSpPr/>
              <p:nvPr/>
            </p:nvSpPr>
            <p:spPr>
              <a:xfrm>
                <a:off x="5004048" y="3234529"/>
                <a:ext cx="1325812" cy="1400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2800" b="1" i="1" dirty="0">
                  <a:solidFill>
                    <a:schemeClr val="accent3">
                      <a:lumMod val="75000"/>
                    </a:schemeClr>
                  </a:solidFill>
                  <a:cs typeface="Arial" panose="020B0604020202020204" pitchFamily="34" charset="0"/>
                </a:endParaRP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1C5EC8F-95C8-D54B-95B4-A90A2B4B76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234529"/>
                <a:ext cx="1325812" cy="1400383"/>
              </a:xfrm>
              <a:prstGeom prst="rect">
                <a:avLst/>
              </a:prstGeom>
              <a:blipFill>
                <a:blip r:embed="rId6"/>
                <a:stretch>
                  <a:fillRect l="-19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0985912-4849-1447-8FD1-F9AB709FC89D}"/>
                  </a:ext>
                </a:extLst>
              </p:cNvPr>
              <p:cNvSpPr/>
              <p:nvPr/>
            </p:nvSpPr>
            <p:spPr>
              <a:xfrm>
                <a:off x="2182000" y="4080666"/>
                <a:ext cx="4572000" cy="85555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0985912-4849-1447-8FD1-F9AB709FC8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000" y="4080666"/>
                <a:ext cx="4572000" cy="8555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8020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34231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405899" cy="5270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3.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</m:oMath>
                </a14:m>
                <a:r>
                  <a:rPr lang="en-US" sz="2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+24=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+8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−24=0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−24=0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1600" i="1" dirty="0">
                  <a:solidFill>
                    <a:srgbClr val="FF000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405899" cy="5270802"/>
              </a:xfrm>
              <a:prstGeom prst="rect">
                <a:avLst/>
              </a:prstGeom>
              <a:blipFill>
                <a:blip r:embed="rId2"/>
                <a:stretch>
                  <a:fillRect l="-1357" t="-120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/>
              <p:nvPr/>
            </p:nvSpPr>
            <p:spPr>
              <a:xfrm>
                <a:off x="2915816" y="1403072"/>
                <a:ext cx="188840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403072"/>
                <a:ext cx="1888402" cy="430887"/>
              </a:xfrm>
              <a:prstGeom prst="rect">
                <a:avLst/>
              </a:prstGeom>
              <a:blipFill>
                <a:blip r:embed="rId3"/>
                <a:stretch>
                  <a:fillRect l="-6000" t="-8571" r="-6000" b="-3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AE291B-743D-194F-98CC-4275E4E9EDD7}"/>
                  </a:ext>
                </a:extLst>
              </p:cNvPr>
              <p:cNvSpPr txBox="1"/>
              <p:nvPr/>
            </p:nvSpPr>
            <p:spPr>
              <a:xfrm>
                <a:off x="4804218" y="3198062"/>
                <a:ext cx="322671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ru-UZ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AE291B-743D-194F-98CC-4275E4E9E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218" y="3198062"/>
                <a:ext cx="3226716" cy="369332"/>
              </a:xfrm>
              <a:prstGeom prst="rect">
                <a:avLst/>
              </a:prstGeom>
              <a:blipFill>
                <a:blip r:embed="rId4"/>
                <a:stretch>
                  <a:fillRect l="-1176" r="-1569" b="-103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D1CDD-519D-414B-9DC9-DB1FAAAB424B}"/>
                  </a:ext>
                </a:extLst>
              </p:cNvPr>
              <p:cNvSpPr txBox="1"/>
              <p:nvPr/>
            </p:nvSpPr>
            <p:spPr>
              <a:xfrm>
                <a:off x="2339752" y="3666727"/>
                <a:ext cx="275447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∙(−24)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D1CDD-519D-414B-9DC9-DB1FAAAB4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666727"/>
                <a:ext cx="2754472" cy="446276"/>
              </a:xfrm>
              <a:prstGeom prst="rect">
                <a:avLst/>
              </a:prstGeom>
              <a:blipFill>
                <a:blip r:embed="rId5"/>
                <a:stretch>
                  <a:fillRect l="-917" t="-2778" r="-3670"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475313-15AB-8247-A8E7-EE066B5A9497}"/>
                  </a:ext>
                </a:extLst>
              </p:cNvPr>
              <p:cNvSpPr txBox="1"/>
              <p:nvPr/>
            </p:nvSpPr>
            <p:spPr>
              <a:xfrm>
                <a:off x="5040340" y="3672104"/>
                <a:ext cx="282679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=25+96=121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475313-15AB-8247-A8E7-EE066B5A9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340" y="3672104"/>
                <a:ext cx="2826799" cy="446276"/>
              </a:xfrm>
              <a:prstGeom prst="rect">
                <a:avLst/>
              </a:prstGeom>
              <a:blipFill>
                <a:blip r:embed="rId6"/>
                <a:stretch>
                  <a:fillRect l="-446" r="-2679" b="-54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6801FA-50B9-C042-8A34-89A04A6C236F}"/>
                  </a:ext>
                </a:extLst>
              </p:cNvPr>
              <p:cNvSpPr/>
              <p:nvPr/>
            </p:nvSpPr>
            <p:spPr>
              <a:xfrm>
                <a:off x="2314212" y="4246384"/>
                <a:ext cx="2227918" cy="77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(−5)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121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6801FA-50B9-C042-8A34-89A04A6C23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4212" y="4246384"/>
                <a:ext cx="2227918" cy="778803"/>
              </a:xfrm>
              <a:prstGeom prst="rect">
                <a:avLst/>
              </a:prstGeom>
              <a:blipFill>
                <a:blip r:embed="rId7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2BE80D2-83C9-A346-B233-6532B9C60035}"/>
                  </a:ext>
                </a:extLst>
              </p:cNvPr>
              <p:cNvSpPr/>
              <p:nvPr/>
            </p:nvSpPr>
            <p:spPr>
              <a:xfrm>
                <a:off x="4382461" y="4288387"/>
                <a:ext cx="1303947" cy="708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2BE80D2-83C9-A346-B233-6532B9C600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461" y="4288387"/>
                <a:ext cx="1303947" cy="708271"/>
              </a:xfrm>
              <a:prstGeom prst="rect">
                <a:avLst/>
              </a:prstGeom>
              <a:blipFill>
                <a:blip r:embed="rId8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43D38FA-6CFA-564D-927C-96CF67DD882D}"/>
                  </a:ext>
                </a:extLst>
              </p:cNvPr>
              <p:cNvSpPr/>
              <p:nvPr/>
            </p:nvSpPr>
            <p:spPr>
              <a:xfrm>
                <a:off x="5648166" y="4173357"/>
                <a:ext cx="1594924" cy="1400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43D38FA-6CFA-564D-927C-96CF67DD8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166" y="4173357"/>
                <a:ext cx="1594924" cy="140038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3860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7" grpId="0"/>
      <p:bldP spid="28" grpId="0"/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19779</TotalTime>
  <Words>843</Words>
  <Application>Microsoft Macintosh PowerPoint</Application>
  <PresentationFormat>Экран (16:9)</PresentationFormat>
  <Paragraphs>112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1488</cp:revision>
  <dcterms:created xsi:type="dcterms:W3CDTF">2020-04-09T07:32:19Z</dcterms:created>
  <dcterms:modified xsi:type="dcterms:W3CDTF">2021-03-26T05:13:52Z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