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1381" r:id="rId2"/>
    <p:sldId id="1705" r:id="rId3"/>
    <p:sldId id="1693" r:id="rId4"/>
    <p:sldId id="1689" r:id="rId5"/>
    <p:sldId id="1692" r:id="rId6"/>
    <p:sldId id="1704" r:id="rId7"/>
    <p:sldId id="1639" r:id="rId8"/>
  </p:sldIdLst>
  <p:sldSz cx="9144000" cy="5143500" type="screen16x9"/>
  <p:notesSz cx="5765800" cy="3244850"/>
  <p:custDataLst>
    <p:tags r:id="rId10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81" autoAdjust="0"/>
    <p:restoredTop sz="92936" autoAdjust="0"/>
  </p:normalViewPr>
  <p:slideViewPr>
    <p:cSldViewPr>
      <p:cViewPr varScale="1">
        <p:scale>
          <a:sx n="136" d="100"/>
          <a:sy n="136" d="100"/>
        </p:scale>
        <p:origin x="1040" y="184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wipe/>
  </p:transition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2703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6516217" y="361576"/>
            <a:ext cx="1896518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6624154" y="486653"/>
            <a:ext cx="1769442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8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АЛГЕБРА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id="{D2168EAD-EAD9-4C91-B3BA-D0FB4D707556}"/>
              </a:ext>
            </a:extLst>
          </p:cNvPr>
          <p:cNvSpPr/>
          <p:nvPr/>
        </p:nvSpPr>
        <p:spPr>
          <a:xfrm>
            <a:off x="568083" y="1062322"/>
            <a:ext cx="25201" cy="49394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id="{5AAAE1A5-5083-45BC-BB77-451BC6095476}"/>
              </a:ext>
            </a:extLst>
          </p:cNvPr>
          <p:cNvSpPr/>
          <p:nvPr/>
        </p:nvSpPr>
        <p:spPr>
          <a:xfrm>
            <a:off x="519209" y="1049896"/>
            <a:ext cx="614902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id="{42562BD1-38C5-4FEF-BE28-9E2028CE083A}"/>
              </a:ext>
            </a:extLst>
          </p:cNvPr>
          <p:cNvSpPr/>
          <p:nvPr/>
        </p:nvSpPr>
        <p:spPr>
          <a:xfrm>
            <a:off x="580507" y="496597"/>
            <a:ext cx="0" cy="541315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id="{199D57BF-AFEE-4760-B709-A1E005ECDEF4}"/>
              </a:ext>
            </a:extLst>
          </p:cNvPr>
          <p:cNvSpPr/>
          <p:nvPr/>
        </p:nvSpPr>
        <p:spPr>
          <a:xfrm>
            <a:off x="640771" y="539961"/>
            <a:ext cx="448576" cy="467728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id="{DFF3D60F-1869-4734-8178-4BFE8F5C0368}"/>
              </a:ext>
            </a:extLst>
          </p:cNvPr>
          <p:cNvSpPr/>
          <p:nvPr/>
        </p:nvSpPr>
        <p:spPr>
          <a:xfrm>
            <a:off x="1068705" y="1084186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id="{C22A3C16-3643-4C83-83DD-E1EA8CC4BADD}"/>
              </a:ext>
            </a:extLst>
          </p:cNvPr>
          <p:cNvSpPr/>
          <p:nvPr/>
        </p:nvSpPr>
        <p:spPr>
          <a:xfrm>
            <a:off x="487236" y="515970"/>
            <a:ext cx="67538" cy="67538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451610"/>
            <a:endParaRPr sz="2858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522" y="2144717"/>
            <a:ext cx="3233172" cy="2446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4">
            <a:extLst>
              <a:ext uri="{FF2B5EF4-FFF2-40B4-BE49-F238E27FC236}">
                <a16:creationId xmlns:a16="http://schemas.microsoft.com/office/drawing/2014/main" id="{2F04DEE2-4207-734D-BC91-D84C85FF089E}"/>
              </a:ext>
            </a:extLst>
          </p:cNvPr>
          <p:cNvSpPr txBox="1"/>
          <p:nvPr/>
        </p:nvSpPr>
        <p:spPr>
          <a:xfrm>
            <a:off x="1134111" y="2144716"/>
            <a:ext cx="6022489" cy="2242913"/>
          </a:xfrm>
          <a:prstGeom prst="rect">
            <a:avLst/>
          </a:prstGeom>
        </p:spPr>
        <p:txBody>
          <a:bodyPr vert="horz" wrap="square" lIns="0" tIns="13961" rIns="0" bIns="0" rtlCol="0">
            <a:spAutoFit/>
          </a:bodyPr>
          <a:lstStyle/>
          <a:p>
            <a:pPr marL="18405" defTabSz="914114">
              <a:spcBef>
                <a:spcPts val="110"/>
              </a:spcBef>
            </a:pPr>
            <a:r>
              <a:rPr lang="ru-RU" sz="36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6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3600" b="1" dirty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endParaRPr lang="ru-RU" sz="36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05" defTabSz="914114">
              <a:spcBef>
                <a:spcPts val="110"/>
              </a:spcBef>
            </a:pPr>
            <a:r>
              <a:rPr lang="ru-RU" sz="3600" b="1" dirty="0">
                <a:solidFill>
                  <a:schemeClr val="tx2"/>
                </a:solidFill>
                <a:latin typeface="Arial"/>
                <a:cs typeface="Arial"/>
              </a:rPr>
              <a:t>ПРАКТИЧЕСКИЕ И МЕЖПРЕДМЕТНЫЕ ЗАДАЧИ</a:t>
            </a:r>
            <a:endParaRPr sz="3600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9" name="object 5">
            <a:extLst>
              <a:ext uri="{FF2B5EF4-FFF2-40B4-BE49-F238E27FC236}">
                <a16:creationId xmlns:a16="http://schemas.microsoft.com/office/drawing/2014/main" id="{45F1357F-4EFB-A04D-BC67-D59F409442D4}"/>
              </a:ext>
            </a:extLst>
          </p:cNvPr>
          <p:cNvSpPr/>
          <p:nvPr/>
        </p:nvSpPr>
        <p:spPr>
          <a:xfrm>
            <a:off x="419168" y="2115138"/>
            <a:ext cx="562851" cy="55329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  <p:sp>
        <p:nvSpPr>
          <p:cNvPr id="23" name="object 5">
            <a:extLst>
              <a:ext uri="{FF2B5EF4-FFF2-40B4-BE49-F238E27FC236}">
                <a16:creationId xmlns:a16="http://schemas.microsoft.com/office/drawing/2014/main" id="{7A92A707-36AB-2E46-9577-129D76D0CAAB}"/>
              </a:ext>
            </a:extLst>
          </p:cNvPr>
          <p:cNvSpPr/>
          <p:nvPr/>
        </p:nvSpPr>
        <p:spPr>
          <a:xfrm>
            <a:off x="408749" y="2787773"/>
            <a:ext cx="562851" cy="159985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txBody>
          <a:bodyPr wrap="square" lIns="0" tIns="0" rIns="0" bIns="0" rtlCol="0"/>
          <a:lstStyle/>
          <a:p>
            <a:pPr defTabSz="914114"/>
            <a:endParaRPr sz="11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87442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ЗАДАЧ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91424" y="753661"/>
                <a:ext cx="8961149" cy="42967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ru-RU" sz="23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433.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В колодец брошен камень. Звук от его удара был услышан через 4 секунды. Найдите глубину колодца, считая </a:t>
                </a:r>
                <a:r>
                  <a:rPr lang="ru-RU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скорость звука равной 330 м/с, путь пройденный телом за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23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3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3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а ускорение свободного падения равным </a:t>
                </a:r>
                <a14:m>
                  <m:oMath xmlns:m="http://schemas.openxmlformats.org/officeDocument/2006/math">
                    <m:r>
                      <a:rPr lang="ru-RU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𝑔</m:t>
                    </m:r>
                    <m:r>
                      <a:rPr lang="ru-RU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10</m:t>
                    </m:r>
                    <m:r>
                      <a:rPr lang="ru-RU" sz="23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м/</m:t>
                    </m:r>
                    <m:sSup>
                      <m:sSupPr>
                        <m:ctrlPr>
                          <a:rPr lang="ru-RU" sz="23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ru-RU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с</m:t>
                        </m:r>
                      </m:e>
                      <m:sup>
                        <m:r>
                          <a:rPr lang="ru-RU" sz="23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ru-RU" sz="23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3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3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Решение. </a:t>
                </a:r>
              </a:p>
              <a:p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Камень упал на дно за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минут и преодолел расстояние </a:t>
                </a:r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Звук со дна колодца был услышан через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4−</m:t>
                        </m:r>
                        <m:r>
                          <a:rPr lang="ru-RU" sz="23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секунд, пройдя расстояние </a:t>
                </a:r>
                <a14:m>
                  <m:oMath xmlns:m="http://schemas.openxmlformats.org/officeDocument/2006/math">
                    <m:r>
                      <a:rPr lang="ru-RU" sz="23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330</m:t>
                    </m:r>
                    <m:d>
                      <m:dPr>
                        <m:ctrlPr>
                          <a:rPr lang="ru-RU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4−</m:t>
                        </m:r>
                        <m:r>
                          <a:rPr lang="ru-RU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м. </a:t>
                </a:r>
              </a:p>
              <a:p>
                <a14:m>
                  <m:oMath xmlns:m="http://schemas.openxmlformats.org/officeDocument/2006/math"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𝑆</m:t>
                    </m:r>
                    <m:r>
                      <a:rPr lang="en-US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sSup>
                          <m:sSupPr>
                            <m:ctrlPr>
                              <a:rPr lang="en-US" sz="2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23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ru-RU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3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330</m:t>
                    </m:r>
                    <m:d>
                      <m:dPr>
                        <m:ctrlPr>
                          <a:rPr lang="ru-RU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ru-RU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4−</m:t>
                        </m:r>
                        <m:r>
                          <a:rPr lang="ru-RU" sz="23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</m:d>
                    <m:r>
                      <a:rPr lang="ru-RU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  <m:r>
                      <a:rPr lang="ru-R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ru-R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3,78 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ru-RU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</a:p>
              <a:p>
                <a14:m>
                  <m:oMath xmlns:m="http://schemas.openxmlformats.org/officeDocument/2006/math">
                    <m:r>
                      <a:rPr lang="ru-RU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4−</m:t>
                    </m:r>
                    <m:r>
                      <a:rPr lang="ru-RU" sz="23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=4−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3,78</m:t>
                    </m:r>
                    <m:r>
                      <a:rPr lang="en-US" sz="23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≈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0,22 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23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;</m:t>
                    </m:r>
                  </m:oMath>
                </a14:m>
                <a:r>
                  <a:rPr lang="en-US" sz="23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24" y="753661"/>
                <a:ext cx="8961149" cy="4296754"/>
              </a:xfrm>
              <a:prstGeom prst="rect">
                <a:avLst/>
              </a:prstGeom>
              <a:blipFill>
                <a:blip r:embed="rId2"/>
                <a:stretch>
                  <a:fillRect l="-992" t="-1180" r="-99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D007132-5FAE-F34A-95CD-D585B34140EA}"/>
                  </a:ext>
                </a:extLst>
              </p:cNvPr>
              <p:cNvSpPr/>
              <p:nvPr/>
            </p:nvSpPr>
            <p:spPr>
              <a:xfrm>
                <a:off x="5076056" y="4083918"/>
                <a:ext cx="335482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S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330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0,22≈72,6 м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4D007132-5FAE-F34A-95CD-D585B34140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4083918"/>
                <a:ext cx="3354828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C8A547C-07BB-DB45-8F0C-4D882CADE23F}"/>
                  </a:ext>
                </a:extLst>
              </p:cNvPr>
              <p:cNvSpPr/>
              <p:nvPr/>
            </p:nvSpPr>
            <p:spPr>
              <a:xfrm>
                <a:off x="5194391" y="4545583"/>
                <a:ext cx="277935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Ответ: 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𝑺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≈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𝟕𝟐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м</m:t>
                      </m:r>
                    </m:oMath>
                  </m:oMathPara>
                </a14:m>
                <a:endParaRPr lang="ru-UZ" sz="2400" b="1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DC8A547C-07BB-DB45-8F0C-4D882CADE2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391" y="4545583"/>
                <a:ext cx="2779351" cy="461665"/>
              </a:xfrm>
              <a:prstGeom prst="rect">
                <a:avLst/>
              </a:prstGeom>
              <a:blipFill>
                <a:blip r:embed="rId4"/>
                <a:stretch>
                  <a:fillRect b="-216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6148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87442"/>
            <a:ext cx="9144000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79512" y="855113"/>
                <a:ext cx="8745125" cy="5262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Задание 1.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подобрав соответствующую замену:</a:t>
                </a: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Замена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ru-RU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5113"/>
                <a:ext cx="8745125" cy="5262531"/>
              </a:xfrm>
              <a:prstGeom prst="rect">
                <a:avLst/>
              </a:prstGeom>
              <a:blipFill>
                <a:blip r:embed="rId2"/>
                <a:stretch>
                  <a:fillRect l="-1014" t="-964" r="-130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D8FE49-F9A5-294B-B7B8-77049188FA99}"/>
                  </a:ext>
                </a:extLst>
              </p:cNvPr>
              <p:cNvSpPr txBox="1"/>
              <p:nvPr/>
            </p:nvSpPr>
            <p:spPr>
              <a:xfrm>
                <a:off x="3923928" y="2343499"/>
                <a:ext cx="304237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ru-RU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ru-RU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ru-UZ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AD8FE49-F9A5-294B-B7B8-77049188FA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343499"/>
                <a:ext cx="3042371" cy="369332"/>
              </a:xfrm>
              <a:prstGeom prst="rect">
                <a:avLst/>
              </a:prstGeom>
              <a:blipFill>
                <a:blip r:embed="rId3"/>
                <a:stretch>
                  <a:fillRect l="-1250" r="-1667" b="-1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E5D360-98B6-2C4D-B697-051EC44350FE}"/>
                  </a:ext>
                </a:extLst>
              </p:cNvPr>
              <p:cNvSpPr txBox="1"/>
              <p:nvPr/>
            </p:nvSpPr>
            <p:spPr>
              <a:xfrm>
                <a:off x="2051720" y="2756416"/>
                <a:ext cx="48148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−9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64+36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6E5D360-98B6-2C4D-B697-051EC44350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756416"/>
                <a:ext cx="4814844" cy="369332"/>
              </a:xfrm>
              <a:prstGeom prst="rect">
                <a:avLst/>
              </a:prstGeom>
              <a:blipFill>
                <a:blip r:embed="rId4"/>
                <a:stretch>
                  <a:fillRect l="-263" r="-1053" b="-3225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4246EA5-191B-CF41-8D2F-C43C95AEF549}"/>
                  </a:ext>
                </a:extLst>
              </p:cNvPr>
              <p:cNvSpPr/>
              <p:nvPr/>
            </p:nvSpPr>
            <p:spPr>
              <a:xfrm>
                <a:off x="1907704" y="3374990"/>
                <a:ext cx="3347583" cy="7774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</m:t>
                        </m:r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)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100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ru-RU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D4246EA5-191B-CF41-8D2F-C43C95AEF54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374990"/>
                <a:ext cx="3347583" cy="777457"/>
              </a:xfrm>
              <a:prstGeom prst="rect">
                <a:avLst/>
              </a:prstGeom>
              <a:blipFill>
                <a:blip r:embed="rId5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1C5EC8F-95C8-D54B-95B4-A90A2B4B76E6}"/>
                  </a:ext>
                </a:extLst>
              </p:cNvPr>
              <p:cNvSpPr/>
              <p:nvPr/>
            </p:nvSpPr>
            <p:spPr>
              <a:xfrm>
                <a:off x="5402593" y="3237759"/>
                <a:ext cx="1538819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𝟗</m:t>
                    </m:r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ru-RU" sz="28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ru-RU" sz="28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</m:t>
                      </m:r>
                    </m:oMath>
                  </m:oMathPara>
                </a14:m>
                <a:endParaRPr lang="en-US" sz="2800" b="1" i="1" dirty="0">
                  <a:solidFill>
                    <a:schemeClr val="accent3">
                      <a:lumMod val="75000"/>
                    </a:schemeClr>
                  </a:solidFill>
                  <a:cs typeface="Arial" panose="020B0604020202020204" pitchFamily="34" charset="0"/>
                </a:endParaRP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17" name="Прямоугольник 16">
                <a:extLst>
                  <a:ext uri="{FF2B5EF4-FFF2-40B4-BE49-F238E27FC236}">
                    <a16:creationId xmlns:a16="http://schemas.microsoft.com/office/drawing/2014/main" id="{61C5EC8F-95C8-D54B-95B4-A90A2B4B76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2593" y="3237759"/>
                <a:ext cx="1538819" cy="1400383"/>
              </a:xfrm>
              <a:prstGeom prst="rect">
                <a:avLst/>
              </a:prstGeom>
              <a:blipFill>
                <a:blip r:embed="rId6"/>
                <a:stretch>
                  <a:fillRect l="-16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0985912-4849-1447-8FD1-F9AB709FC89D}"/>
                  </a:ext>
                </a:extLst>
              </p:cNvPr>
              <p:cNvSpPr/>
              <p:nvPr/>
            </p:nvSpPr>
            <p:spPr>
              <a:xfrm>
                <a:off x="2182000" y="4080666"/>
                <a:ext cx="4572000" cy="85555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ru-RU" sz="24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Нет действительных корней</m:t>
                    </m:r>
                  </m:oMath>
                </a14:m>
                <a:r>
                  <a:rPr lang="ru-RU" sz="24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b="1" dirty="0">
                  <a:solidFill>
                    <a:schemeClr val="accent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10985912-4849-1447-8FD1-F9AB709FC8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2000" y="4080666"/>
                <a:ext cx="4572000" cy="855555"/>
              </a:xfrm>
              <a:prstGeom prst="rect">
                <a:avLst/>
              </a:prstGeom>
              <a:blipFill>
                <a:blip r:embed="rId7"/>
                <a:stretch>
                  <a:fillRect l="-277" b="-1029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80207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169973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79512" y="855113"/>
                <a:ext cx="8405899" cy="4474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Задание 2.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−50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+49=0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Замена: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𝑡</m:t>
                    </m:r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−5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0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6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𝑡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𝟒𝟗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𝟕</m:t>
                    </m:r>
                  </m:oMath>
                </a14:m>
                <a:r>
                  <a:rPr lang="en-US" sz="28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855113"/>
                <a:ext cx="8405899" cy="4474558"/>
              </a:xfrm>
              <a:prstGeom prst="rect">
                <a:avLst/>
              </a:prstGeom>
              <a:blipFill>
                <a:blip r:embed="rId2"/>
                <a:stretch>
                  <a:fillRect l="-1357" t="-141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6EFFEF-E461-1648-9598-6EF94B9CA502}"/>
                  </a:ext>
                </a:extLst>
              </p:cNvPr>
              <p:cNvSpPr txBox="1"/>
              <p:nvPr/>
            </p:nvSpPr>
            <p:spPr>
              <a:xfrm>
                <a:off x="2339752" y="2611135"/>
                <a:ext cx="3649653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(−50)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∙1∙49=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D6EFFEF-E461-1648-9598-6EF94B9CA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2611135"/>
                <a:ext cx="3649653" cy="446276"/>
              </a:xfrm>
              <a:prstGeom prst="rect">
                <a:avLst/>
              </a:prstGeom>
              <a:blipFill>
                <a:blip r:embed="rId3"/>
                <a:stretch>
                  <a:fillRect l="-694" t="-2778" r="-694" b="-33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73A77F-E5C2-6F48-8921-99D27AC74952}"/>
                  </a:ext>
                </a:extLst>
              </p:cNvPr>
              <p:cNvSpPr txBox="1"/>
              <p:nvPr/>
            </p:nvSpPr>
            <p:spPr>
              <a:xfrm>
                <a:off x="5877080" y="2600368"/>
                <a:ext cx="3266920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2500−196=2304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773A77F-E5C2-6F48-8921-99D27AC74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7080" y="2600368"/>
                <a:ext cx="3266920" cy="446276"/>
              </a:xfrm>
              <a:prstGeom prst="rect">
                <a:avLst/>
              </a:prstGeom>
              <a:blipFill>
                <a:blip r:embed="rId4"/>
                <a:stretch>
                  <a:fillRect l="-2326" r="-2326" b="-270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4B0FBB1-F391-1648-A968-08D74F367553}"/>
                  </a:ext>
                </a:extLst>
              </p:cNvPr>
              <p:cNvSpPr/>
              <p:nvPr/>
            </p:nvSpPr>
            <p:spPr>
              <a:xfrm>
                <a:off x="2130595" y="3110363"/>
                <a:ext cx="2531078" cy="866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(−50)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ad>
                            <m:radPr>
                              <m:deg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48</m:t>
                              </m:r>
                            </m:e>
                          </m:ra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F4B0FBB1-F391-1648-A968-08D74F3675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595" y="3110363"/>
                <a:ext cx="2531078" cy="866969"/>
              </a:xfrm>
              <a:prstGeom prst="rect">
                <a:avLst/>
              </a:prstGeom>
              <a:blipFill>
                <a:blip r:embed="rId5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69B7590-1FE5-B349-A513-CF265650BAAF}"/>
                  </a:ext>
                </a:extLst>
              </p:cNvPr>
              <p:cNvSpPr/>
              <p:nvPr/>
            </p:nvSpPr>
            <p:spPr>
              <a:xfrm>
                <a:off x="4474652" y="3176741"/>
                <a:ext cx="1614032" cy="7913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50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±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48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569B7590-1FE5-B349-A513-CF265650BA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652" y="3176741"/>
                <a:ext cx="1614032" cy="791307"/>
              </a:xfrm>
              <a:prstGeom prst="rect">
                <a:avLst/>
              </a:prstGeom>
              <a:blipFill>
                <a:blip r:embed="rId6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821FEAD-CC73-2340-BF5F-1E8853F5F606}"/>
                  </a:ext>
                </a:extLst>
              </p:cNvPr>
              <p:cNvSpPr/>
              <p:nvPr/>
            </p:nvSpPr>
            <p:spPr>
              <a:xfrm>
                <a:off x="6157090" y="3064407"/>
                <a:ext cx="1509324" cy="14003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𝟒𝟗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2800" b="1" i="1" dirty="0">
                    <a:solidFill>
                      <a:schemeClr val="accent1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C821FEAD-CC73-2340-BF5F-1E8853F5F6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090" y="3064407"/>
                <a:ext cx="1509324" cy="1400383"/>
              </a:xfrm>
              <a:prstGeom prst="rect">
                <a:avLst/>
              </a:prstGeom>
              <a:blipFill>
                <a:blip r:embed="rId7"/>
                <a:stretch>
                  <a:fillRect l="-8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F8D13F7-8010-3B47-8DF7-CA55A3617841}"/>
                  </a:ext>
                </a:extLst>
              </p:cNvPr>
              <p:cNvSpPr/>
              <p:nvPr/>
            </p:nvSpPr>
            <p:spPr>
              <a:xfrm>
                <a:off x="2339752" y="3815922"/>
                <a:ext cx="4572000" cy="110998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1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3200" b="1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r>
                  <a:rPr lang="en-US" sz="3200" b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6F8D13F7-8010-3B47-8DF7-CA55A36178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815922"/>
                <a:ext cx="4572000" cy="1109984"/>
              </a:xfrm>
              <a:prstGeom prst="rect">
                <a:avLst/>
              </a:prstGeom>
              <a:blipFill>
                <a:blip r:embed="rId8"/>
                <a:stretch>
                  <a:fillRect l="-277" b="-22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407639-2005-0F4B-8849-C11D76E5EC78}"/>
                  </a:ext>
                </a:extLst>
              </p:cNvPr>
              <p:cNvSpPr txBox="1"/>
              <p:nvPr/>
            </p:nvSpPr>
            <p:spPr>
              <a:xfrm>
                <a:off x="5076056" y="3988841"/>
                <a:ext cx="3155159" cy="100649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Ответ: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</m:t>
                          </m:r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,</m:t>
                          </m:r>
                          <m:r>
                            <a:rPr lang="en-US" sz="3200" b="1" i="1">
                              <a:solidFill>
                                <a:schemeClr val="accent3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32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3200" b="1" i="1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±</m:t>
                      </m:r>
                      <m:r>
                        <a:rPr lang="en-US" sz="32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ru-RU" sz="3200" b="1" i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</m:oMath>
                  </m:oMathPara>
                </a14:m>
                <a:endParaRPr lang="ru-RU" sz="3200" b="1" i="1" dirty="0">
                  <a:solidFill>
                    <a:schemeClr val="accent3">
                      <a:lumMod val="75000"/>
                    </a:schemeClr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r>
                  <a:rPr lang="ru-RU" sz="3200" b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en-US" sz="32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</m:sSub>
                    <m:r>
                      <a:rPr lang="en-US" sz="32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2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±</m:t>
                    </m:r>
                    <m:r>
                      <a:rPr lang="en-US" sz="32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</m:t>
                    </m:r>
                  </m:oMath>
                </a14:m>
                <a:endParaRPr lang="ru-UZ" b="1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407639-2005-0F4B-8849-C11D76E5EC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988841"/>
                <a:ext cx="3155159" cy="1006494"/>
              </a:xfrm>
              <a:prstGeom prst="rect">
                <a:avLst/>
              </a:prstGeom>
              <a:blipFill>
                <a:blip r:embed="rId9"/>
                <a:stretch>
                  <a:fillRect l="-1205" b="-617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/>
              <p:nvPr/>
            </p:nvSpPr>
            <p:spPr>
              <a:xfrm>
                <a:off x="4369277" y="1311009"/>
                <a:ext cx="371428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𝟓𝟎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𝟒𝟗</m:t>
                      </m:r>
                    </m:oMath>
                  </m:oMathPara>
                </a14:m>
                <a:endParaRPr lang="ru-UZ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9277" y="1311009"/>
                <a:ext cx="3714287" cy="430887"/>
              </a:xfrm>
              <a:prstGeom prst="rect">
                <a:avLst/>
              </a:prstGeom>
              <a:blipFill>
                <a:blip r:embed="rId10"/>
                <a:stretch>
                  <a:fillRect l="-1024" r="-1706" b="-571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9858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0" y="34231"/>
            <a:ext cx="9144000" cy="641980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4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4" y="855113"/>
                <a:ext cx="8477907" cy="48402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Задание 3.</a:t>
                </a:r>
                <a:r>
                  <a:rPr lang="ru-RU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Решите уравнение:</a:t>
                </a:r>
              </a:p>
              <a:p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+3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20</m:t>
                        </m:r>
                      </m:den>
                    </m:f>
                  </m:oMath>
                </a14:m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1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+60+20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800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20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−60+9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31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−60=0</m:t>
                    </m:r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𝑎𝑐</m:t>
                    </m:r>
                  </m:oMath>
                </a14:m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1600" i="1" dirty="0">
                  <a:solidFill>
                    <a:srgbClr val="FF0000"/>
                  </a:solidFill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8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en-US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55113"/>
                <a:ext cx="8477907" cy="4840299"/>
              </a:xfrm>
              <a:prstGeom prst="rect">
                <a:avLst/>
              </a:prstGeom>
              <a:blipFill>
                <a:blip r:embed="rId2"/>
                <a:stretch>
                  <a:fillRect l="-1497" t="-13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/>
              <p:nvPr/>
            </p:nvSpPr>
            <p:spPr>
              <a:xfrm>
                <a:off x="2915816" y="1403072"/>
                <a:ext cx="2318007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 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r>
                        <a:rPr lang="en-US" sz="28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UZ" sz="28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1BA00B2-4C81-2148-9001-ABB18704A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1403072"/>
                <a:ext cx="2318007" cy="430887"/>
              </a:xfrm>
              <a:prstGeom prst="rect">
                <a:avLst/>
              </a:prstGeom>
              <a:blipFill>
                <a:blip r:embed="rId3"/>
                <a:stretch>
                  <a:fillRect l="-4891" t="-8571" r="-4891" b="-3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E291B-743D-194F-98CC-4275E4E9EDD7}"/>
                  </a:ext>
                </a:extLst>
              </p:cNvPr>
              <p:cNvSpPr txBox="1"/>
              <p:nvPr/>
            </p:nvSpPr>
            <p:spPr>
              <a:xfrm>
                <a:off x="4388344" y="2956046"/>
                <a:ext cx="34110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2400" b="1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ru-UZ" sz="2400" b="1" dirty="0">
                  <a:solidFill>
                    <a:schemeClr val="accent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7AE291B-743D-194F-98CC-4275E4E9ED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344" y="2956046"/>
                <a:ext cx="3411062" cy="369332"/>
              </a:xfrm>
              <a:prstGeom prst="rect">
                <a:avLst/>
              </a:prstGeom>
              <a:blipFill>
                <a:blip r:embed="rId4"/>
                <a:stretch>
                  <a:fillRect l="-743" r="-1859" b="-64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AD1CDD-519D-414B-9DC9-DB1FAAAB424B}"/>
                  </a:ext>
                </a:extLst>
              </p:cNvPr>
              <p:cNvSpPr txBox="1"/>
              <p:nvPr/>
            </p:nvSpPr>
            <p:spPr>
              <a:xfrm>
                <a:off x="2284394" y="3465699"/>
                <a:ext cx="319318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(−31)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∙3∙(−60)</m:t>
                      </m:r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1AD1CDD-519D-414B-9DC9-DB1FAAAB42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394" y="3465699"/>
                <a:ext cx="3193182" cy="369332"/>
              </a:xfrm>
              <a:prstGeom prst="rect">
                <a:avLst/>
              </a:prstGeom>
              <a:blipFill>
                <a:blip r:embed="rId5"/>
                <a:stretch>
                  <a:fillRect l="-794" r="-2778" b="-3448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475313-15AB-8247-A8E7-EE066B5A9497}"/>
                  </a:ext>
                </a:extLst>
              </p:cNvPr>
              <p:cNvSpPr txBox="1"/>
              <p:nvPr/>
            </p:nvSpPr>
            <p:spPr>
              <a:xfrm>
                <a:off x="5419321" y="3427227"/>
                <a:ext cx="3442353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=961+720=1681</m:t>
                      </m:r>
                    </m:oMath>
                  </m:oMathPara>
                </a14:m>
                <a:endParaRPr lang="ru-UZ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D475313-15AB-8247-A8E7-EE066B5A94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9321" y="3427227"/>
                <a:ext cx="3442353" cy="446276"/>
              </a:xfrm>
              <a:prstGeom prst="rect">
                <a:avLst/>
              </a:prstGeom>
              <a:blipFill>
                <a:blip r:embed="rId6"/>
                <a:stretch>
                  <a:fillRect l="-735" r="-2206" b="-83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A26801FA-50B9-C042-8A34-89A04A6C236F}"/>
                  </a:ext>
                </a:extLst>
              </p:cNvPr>
              <p:cNvSpPr/>
              <p:nvPr/>
            </p:nvSpPr>
            <p:spPr>
              <a:xfrm>
                <a:off x="2158882" y="4096219"/>
                <a:ext cx="2532488" cy="77732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(−31)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1681</m:t>
                            </m:r>
                          </m:e>
                        </m:rad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Прямоугольник 28">
                <a:extLst>
                  <a:ext uri="{FF2B5EF4-FFF2-40B4-BE49-F238E27FC236}">
                    <a16:creationId xmlns:a16="http://schemas.microsoft.com/office/drawing/2014/main" id="{A26801FA-50B9-C042-8A34-89A04A6C23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882" y="4096219"/>
                <a:ext cx="2532488" cy="777329"/>
              </a:xfrm>
              <a:prstGeom prst="rect">
                <a:avLst/>
              </a:prstGeom>
              <a:blipFill>
                <a:blip r:embed="rId7"/>
                <a:stretch>
                  <a:fillRect b="-322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2BE80D2-83C9-A346-B233-6532B9C60035}"/>
                  </a:ext>
                </a:extLst>
              </p:cNvPr>
              <p:cNvSpPr/>
              <p:nvPr/>
            </p:nvSpPr>
            <p:spPr>
              <a:xfrm>
                <a:off x="4388344" y="4184040"/>
                <a:ext cx="1456232" cy="7082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31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41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UZ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Прямоугольник 29">
                <a:extLst>
                  <a:ext uri="{FF2B5EF4-FFF2-40B4-BE49-F238E27FC236}">
                    <a16:creationId xmlns:a16="http://schemas.microsoft.com/office/drawing/2014/main" id="{F2BE80D2-83C9-A346-B233-6532B9C600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8344" y="4184040"/>
                <a:ext cx="1456232" cy="708271"/>
              </a:xfrm>
              <a:prstGeom prst="rect">
                <a:avLst/>
              </a:prstGeom>
              <a:blipFill>
                <a:blip r:embed="rId8"/>
                <a:stretch>
                  <a:fillRect b="-350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43D38FA-6CFA-564D-927C-96CF67DD882D}"/>
                  </a:ext>
                </a:extLst>
              </p:cNvPr>
              <p:cNvSpPr/>
              <p:nvPr/>
            </p:nvSpPr>
            <p:spPr>
              <a:xfrm>
                <a:off x="6202366" y="3960674"/>
                <a:ext cx="1597040" cy="1598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800" b="1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i="1" dirty="0">
                    <a:solidFill>
                      <a:schemeClr val="accent3">
                        <a:lumMod val="75000"/>
                      </a:schemeClr>
                    </a:solidFill>
                    <a:cs typeface="Arial" panose="020B0604020202020204" pitchFamily="34" charset="0"/>
                  </a:rPr>
                  <a:t> </a:t>
                </a:r>
              </a:p>
              <a:p>
                <a:endParaRPr lang="ru-UZ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E43D38FA-6CFA-564D-927C-96CF67DD88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2366" y="3960674"/>
                <a:ext cx="1597040" cy="159819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9654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2" y="0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/>
            <a:endParaRPr lang="ru-RU" sz="1800" dirty="0"/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651" y="132467"/>
            <a:ext cx="9144000" cy="518869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ru-RU" sz="3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РЕШЕНИЕ ПРИМЕРОВ</a:t>
            </a:r>
            <a:endParaRPr lang="ru-RU" sz="3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19362" y="987574"/>
            <a:ext cx="87052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/>
              <p:nvPr/>
            </p:nvSpPr>
            <p:spPr>
              <a:xfrm>
                <a:off x="107503" y="900409"/>
                <a:ext cx="8928992" cy="3899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t"/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Задание 4.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Сократите дробь: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r>
                  <a:rPr lang="ru-RU" sz="3200" b="0" dirty="0">
                    <a:cs typeface="Arial" panose="020B0604020202020204" pitchFamily="34" charset="0"/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ru-RU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−8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num>
                      <m:den>
                        <m:sSup>
                          <m:sSup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𝑥</m:t>
                            </m:r>
                            <m:r>
                              <a:rPr lang="ru-RU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 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+9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+8</m:t>
                        </m:r>
                      </m:den>
                    </m:f>
                  </m:oMath>
                </a14:m>
                <a:r>
                  <a:rPr lang="ru-RU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−8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−9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(−8)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=64+36=100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8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±10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9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B46CF9E-D06B-8F49-B4D6-85462320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3" y="900409"/>
                <a:ext cx="8928992" cy="3899081"/>
              </a:xfrm>
              <a:prstGeom prst="rect">
                <a:avLst/>
              </a:prstGeom>
              <a:blipFill>
                <a:blip r:embed="rId2"/>
                <a:stretch>
                  <a:fillRect l="-1136" t="-1303" b="-5863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DC6FA84-F88E-A34F-A502-8E3A1E2FE243}"/>
                  </a:ext>
                </a:extLst>
              </p:cNvPr>
              <p:cNvSpPr/>
              <p:nvPr/>
            </p:nvSpPr>
            <p:spPr>
              <a:xfrm>
                <a:off x="5266922" y="2571750"/>
                <a:ext cx="4032448" cy="16528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fontAlgn="t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+9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=0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𝐷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9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−4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8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49</m:t>
                    </m:r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fontAlgn="t"/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1,2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𝐷</m:t>
                            </m:r>
                          </m:e>
                        </m:ra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−9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±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−8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−1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0DC6FA84-F88E-A34F-A502-8E3A1E2FE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6922" y="2571750"/>
                <a:ext cx="4032448" cy="1652888"/>
              </a:xfrm>
              <a:prstGeom prst="rect">
                <a:avLst/>
              </a:prstGeom>
              <a:blipFill>
                <a:blip r:embed="rId3"/>
                <a:stretch>
                  <a:fillRect l="-314" t="-66412" r="-15723" b="-16106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BF528A-9A86-D942-83D8-CC9BD7891B7C}"/>
                  </a:ext>
                </a:extLst>
              </p:cNvPr>
              <p:cNvSpPr txBox="1"/>
              <p:nvPr/>
            </p:nvSpPr>
            <p:spPr>
              <a:xfrm>
                <a:off x="2267744" y="1733346"/>
                <a:ext cx="2314160" cy="7689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−9)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+8)(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7BF528A-9A86-D942-83D8-CC9BD7891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1733346"/>
                <a:ext cx="2314160" cy="768993"/>
              </a:xfrm>
              <a:prstGeom prst="rect">
                <a:avLst/>
              </a:prstGeom>
              <a:blipFill>
                <a:blip r:embed="rId4"/>
                <a:stretch>
                  <a:fillRect l="-1093" t="-3279" r="-4372" b="-18033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4845ADB-2B9E-9448-B5DB-6A05D2986890}"/>
              </a:ext>
            </a:extLst>
          </p:cNvPr>
          <p:cNvCxnSpPr>
            <a:endCxn id="3" idx="0"/>
          </p:cNvCxnSpPr>
          <p:nvPr/>
        </p:nvCxnSpPr>
        <p:spPr>
          <a:xfrm flipV="1">
            <a:off x="2627784" y="1733346"/>
            <a:ext cx="797040" cy="3343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3551AF8C-3968-4743-B09B-92088D8503C4}"/>
              </a:ext>
            </a:extLst>
          </p:cNvPr>
          <p:cNvCxnSpPr/>
          <p:nvPr/>
        </p:nvCxnSpPr>
        <p:spPr>
          <a:xfrm flipV="1">
            <a:off x="3635896" y="2167991"/>
            <a:ext cx="797040" cy="334348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92A0E9-2DF9-CE4D-B134-D46EA69A6897}"/>
                  </a:ext>
                </a:extLst>
              </p:cNvPr>
              <p:cNvSpPr txBox="1"/>
              <p:nvPr/>
            </p:nvSpPr>
            <p:spPr>
              <a:xfrm>
                <a:off x="4720715" y="1747812"/>
                <a:ext cx="1092414" cy="6939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UZ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−9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+8</m:t>
                          </m:r>
                        </m:den>
                      </m:f>
                    </m:oMath>
                  </m:oMathPara>
                </a14:m>
                <a:endParaRPr lang="ru-UZ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F92A0E9-2DF9-CE4D-B134-D46EA69A68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0715" y="1747812"/>
                <a:ext cx="1092414" cy="693908"/>
              </a:xfrm>
              <a:prstGeom prst="rect">
                <a:avLst/>
              </a:prstGeom>
              <a:blipFill>
                <a:blip r:embed="rId5"/>
                <a:stretch>
                  <a:fillRect l="-2299" r="-5747" b="-1428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16316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1139" y="2575148"/>
            <a:ext cx="393153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19108" y="172260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ЗАДАНИЕ ДЛЯ САМОСТОЯТЕЛЬНОГО РЕШЕНИЯ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15272" y="1113620"/>
            <a:ext cx="85689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странице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письменно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задачу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№ 439</a:t>
            </a:r>
            <a:endParaRPr lang="en-U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1727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a6bbbb55cb81a38516099dac32f985d2592ace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18399</TotalTime>
  <Words>476</Words>
  <Application>Microsoft Macintosh PowerPoint</Application>
  <PresentationFormat>Экран (16:9)</PresentationFormat>
  <Paragraphs>86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Rano7kh@icloud.com</cp:lastModifiedBy>
  <cp:revision>1475</cp:revision>
  <dcterms:created xsi:type="dcterms:W3CDTF">2020-04-09T07:32:19Z</dcterms:created>
  <dcterms:modified xsi:type="dcterms:W3CDTF">2021-03-18T20:23:36Z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