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1381" r:id="rId2"/>
    <p:sldId id="1705" r:id="rId3"/>
    <p:sldId id="1693" r:id="rId4"/>
    <p:sldId id="1689" r:id="rId5"/>
    <p:sldId id="1692" r:id="rId6"/>
    <p:sldId id="1704" r:id="rId7"/>
    <p:sldId id="1639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1040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522" y="2144717"/>
            <a:ext cx="3233172" cy="2446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34111" y="2144716"/>
            <a:ext cx="6022489" cy="224291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3600" b="1" dirty="0">
                <a:solidFill>
                  <a:schemeClr val="tx2"/>
                </a:solidFill>
                <a:latin typeface="Arial"/>
                <a:cs typeface="Arial"/>
              </a:rPr>
              <a:t>ПРАКТИЧЕСКИЕ И МЕЖПРЕДМЕТНЫЕ ЗАДАЧИ</a:t>
            </a:r>
            <a:endParaRPr sz="3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5532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787773"/>
            <a:ext cx="562851" cy="15998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87442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91424" y="753661"/>
                <a:ext cx="8961149" cy="4296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3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433.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колодец брошен камень. Звук от его удара был услышан через 4 секунды. Найдите глубину колодца, считая </a:t>
                </a:r>
                <a:r>
                  <a:rPr lang="ru-RU" sz="23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скорость звука равной 330 м/с, путь пройденный телом за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sSup>
                          <m:sSupPr>
                            <m:ctrlPr>
                              <a:rPr lang="en-US" sz="23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3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а ускорение свободного падения равным </a:t>
                </a:r>
                <a14:m>
                  <m:oMath xmlns:m="http://schemas.openxmlformats.org/officeDocument/2006/math">
                    <m:r>
                      <a:rPr lang="ru-R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ru-R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ru-R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м/</m:t>
                    </m:r>
                    <m:sSup>
                      <m:sSupPr>
                        <m:ctrlPr>
                          <a:rPr lang="ru-RU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</m:e>
                      <m:sup>
                        <m:r>
                          <a:rPr lang="ru-RU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3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3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3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Камень упал на дно за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минут и преодолел расстояние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sSup>
                          <m:sSupPr>
                            <m:ctrlP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Звук со дна колодца был услышан через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4−</m:t>
                        </m:r>
                        <m:r>
                          <a:rPr lang="ru-RU" sz="2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секунд, пройдя расстояние </a:t>
                </a:r>
                <a14:m>
                  <m:oMath xmlns:m="http://schemas.openxmlformats.org/officeDocument/2006/math">
                    <m:r>
                      <a:rPr lang="ru-RU" sz="23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330</m:t>
                    </m:r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4−</m:t>
                        </m:r>
                        <m: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м. </a:t>
                </a:r>
              </a:p>
              <a:p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sSup>
                          <m:sSupPr>
                            <m:ctrlP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3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330</m:t>
                    </m:r>
                    <m:d>
                      <m:dPr>
                        <m:ctrlP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4−</m:t>
                        </m:r>
                        <m:r>
                          <a:rPr lang="ru-RU" sz="2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ru-RU" sz="2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ru-RU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3,78 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ru-RU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4−</m:t>
                    </m:r>
                    <m:r>
                      <a:rPr lang="ru-RU" sz="23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=4−</m:t>
                    </m:r>
                    <m:r>
                      <a:rPr lang="en-US" sz="23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3,78</m:t>
                    </m:r>
                    <m:r>
                      <a:rPr lang="en-US" sz="23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0,22 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4" y="753661"/>
                <a:ext cx="8961149" cy="4296754"/>
              </a:xfrm>
              <a:prstGeom prst="rect">
                <a:avLst/>
              </a:prstGeom>
              <a:blipFill>
                <a:blip r:embed="rId2"/>
                <a:stretch>
                  <a:fillRect l="-992" t="-1180" r="-9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D007132-5FAE-F34A-95CD-D585B34140EA}"/>
                  </a:ext>
                </a:extLst>
              </p:cNvPr>
              <p:cNvSpPr/>
              <p:nvPr/>
            </p:nvSpPr>
            <p:spPr>
              <a:xfrm>
                <a:off x="5076056" y="4083918"/>
                <a:ext cx="33548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330</m:t>
                      </m:r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0,22≈72,6 м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D007132-5FAE-F34A-95CD-D585B34140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083918"/>
                <a:ext cx="3354828" cy="461665"/>
              </a:xfrm>
              <a:prstGeom prst="rect">
                <a:avLst/>
              </a:prstGeom>
              <a:blipFill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C8A547C-07BB-DB45-8F0C-4D882CADE23F}"/>
                  </a:ext>
                </a:extLst>
              </p:cNvPr>
              <p:cNvSpPr/>
              <p:nvPr/>
            </p:nvSpPr>
            <p:spPr>
              <a:xfrm>
                <a:off x="5194391" y="4545583"/>
                <a:ext cx="27793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Ответ: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𝟕𝟐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м</m:t>
                      </m:r>
                    </m:oMath>
                  </m:oMathPara>
                </a14:m>
                <a:endParaRPr lang="ru-UZ" sz="2400" b="1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C8A547C-07BB-DB45-8F0C-4D882CADE2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4391" y="4545583"/>
                <a:ext cx="2779351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148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87442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745125" cy="5262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1.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подобрав соответствующую замену: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745125" cy="5262531"/>
              </a:xfrm>
              <a:prstGeom prst="rect">
                <a:avLst/>
              </a:prstGeom>
              <a:blipFill>
                <a:blip r:embed="rId2"/>
                <a:stretch>
                  <a:fillRect l="-1014" t="-964" r="-13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/>
              <p:nvPr/>
            </p:nvSpPr>
            <p:spPr>
              <a:xfrm>
                <a:off x="3923928" y="2343499"/>
                <a:ext cx="30423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D8FE49-F9A5-294B-B7B8-77049188F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343499"/>
                <a:ext cx="3042371" cy="369332"/>
              </a:xfrm>
              <a:prstGeom prst="rect">
                <a:avLst/>
              </a:prstGeom>
              <a:blipFill>
                <a:blip r:embed="rId3"/>
                <a:stretch>
                  <a:fillRect l="-1250" r="-1667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/>
              <p:nvPr/>
            </p:nvSpPr>
            <p:spPr>
              <a:xfrm>
                <a:off x="2051720" y="2756416"/>
                <a:ext cx="48148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64+36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E5D360-98B6-2C4D-B697-051EC4435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56416"/>
                <a:ext cx="4814844" cy="369332"/>
              </a:xfrm>
              <a:prstGeom prst="rect">
                <a:avLst/>
              </a:prstGeom>
              <a:blipFill>
                <a:blip r:embed="rId4"/>
                <a:stretch>
                  <a:fillRect l="-263" r="-1053" b="-3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/>
              <p:nvPr/>
            </p:nvSpPr>
            <p:spPr>
              <a:xfrm>
                <a:off x="1907704" y="3374990"/>
                <a:ext cx="3347583" cy="777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D4246EA5-191B-CF41-8D2F-C43C95AEF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374990"/>
                <a:ext cx="3347583" cy="777457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/>
              <p:nvPr/>
            </p:nvSpPr>
            <p:spPr>
              <a:xfrm>
                <a:off x="5402593" y="3237759"/>
                <a:ext cx="1538819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1C5EC8F-95C8-D54B-95B4-A90A2B4B7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593" y="3237759"/>
                <a:ext cx="1538819" cy="1400383"/>
              </a:xfrm>
              <a:prstGeom prst="rect">
                <a:avLst/>
              </a:prstGeom>
              <a:blipFill>
                <a:blip r:embed="rId6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/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Нет действительных корней</m:t>
                    </m:r>
                  </m:oMath>
                </a14:m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10985912-4849-1447-8FD1-F9AB709FC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000" y="4080666"/>
                <a:ext cx="4572000" cy="855555"/>
              </a:xfrm>
              <a:prstGeom prst="rect">
                <a:avLst/>
              </a:prstGeom>
              <a:blipFill>
                <a:blip r:embed="rId7"/>
                <a:stretch>
                  <a:fillRect l="-277" b="-102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020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−50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+49=0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Замена: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5113"/>
                <a:ext cx="8405899" cy="4474558"/>
              </a:xfrm>
              <a:prstGeom prst="rect">
                <a:avLst/>
              </a:prstGeom>
              <a:blipFill>
                <a:blip r:embed="rId2"/>
                <a:stretch>
                  <a:fillRect l="-1357" t="-14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/>
              <p:nvPr/>
            </p:nvSpPr>
            <p:spPr>
              <a:xfrm>
                <a:off x="2339752" y="2611135"/>
                <a:ext cx="36496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(−50)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∙1∙49=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D6EFFEF-E461-1648-9598-6EF94B9CA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611135"/>
                <a:ext cx="3649653" cy="446276"/>
              </a:xfrm>
              <a:prstGeom prst="rect">
                <a:avLst/>
              </a:prstGeom>
              <a:blipFill>
                <a:blip r:embed="rId3"/>
                <a:stretch>
                  <a:fillRect l="-694" t="-2778" r="-694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/>
              <p:nvPr/>
            </p:nvSpPr>
            <p:spPr>
              <a:xfrm>
                <a:off x="5877080" y="2600368"/>
                <a:ext cx="326692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2500−196=2304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73A77F-E5C2-6F48-8921-99D27AC74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080" y="2600368"/>
                <a:ext cx="3266920" cy="446276"/>
              </a:xfrm>
              <a:prstGeom prst="rect">
                <a:avLst/>
              </a:prstGeom>
              <a:blipFill>
                <a:blip r:embed="rId4"/>
                <a:stretch>
                  <a:fillRect l="-2326" r="-2326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/>
              <p:nvPr/>
            </p:nvSpPr>
            <p:spPr>
              <a:xfrm>
                <a:off x="2130595" y="3110363"/>
                <a:ext cx="2531078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(−50)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48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4B0FBB1-F391-1648-A968-08D74F36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95" y="3110363"/>
                <a:ext cx="2531078" cy="866969"/>
              </a:xfrm>
              <a:prstGeom prst="rect">
                <a:avLst/>
              </a:prstGeom>
              <a:blipFill>
                <a:blip r:embed="rId5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/>
              <p:nvPr/>
            </p:nvSpPr>
            <p:spPr>
              <a:xfrm>
                <a:off x="4474652" y="3176741"/>
                <a:ext cx="1614032" cy="79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9B7590-1FE5-B349-A513-CF265650B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652" y="3176741"/>
                <a:ext cx="1614032" cy="791307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/>
              <p:nvPr/>
            </p:nvSpPr>
            <p:spPr>
              <a:xfrm>
                <a:off x="6157090" y="3064407"/>
                <a:ext cx="1509324" cy="1400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821FEAD-CC73-2340-BF5F-1E8853F5F6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090" y="3064407"/>
                <a:ext cx="1509324" cy="1400383"/>
              </a:xfrm>
              <a:prstGeom prst="rect">
                <a:avLst/>
              </a:prstGeom>
              <a:blipFill>
                <a:blip r:embed="rId7"/>
                <a:stretch>
                  <a:fillRect l="-8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/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F8D13F7-8010-3B47-8DF7-CA55A3617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815922"/>
                <a:ext cx="4572000" cy="1109984"/>
              </a:xfrm>
              <a:prstGeom prst="rect">
                <a:avLst/>
              </a:prstGeom>
              <a:blipFill>
                <a:blip r:embed="rId8"/>
                <a:stretch>
                  <a:fillRect l="-277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/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sSub>
                        <m:sSubPr>
                          <m:ctrlP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2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US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32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ru-RU" sz="32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3200" b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32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UZ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407639-2005-0F4B-8849-C11D76E5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988841"/>
                <a:ext cx="3155159" cy="1006494"/>
              </a:xfrm>
              <a:prstGeom prst="rect">
                <a:avLst/>
              </a:prstGeom>
              <a:blipFill>
                <a:blip r:embed="rId9"/>
                <a:stretch>
                  <a:fillRect l="-1205" b="-61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4369277" y="1311009"/>
                <a:ext cx="371428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77" y="1311009"/>
                <a:ext cx="3714287" cy="430887"/>
              </a:xfrm>
              <a:prstGeom prst="rect">
                <a:avLst/>
              </a:prstGeom>
              <a:blipFill>
                <a:blip r:embed="rId10"/>
                <a:stretch>
                  <a:fillRect l="-1024" r="-1706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858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34231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855113"/>
                <a:ext cx="8477907" cy="4840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+60+20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−60+9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−60=0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600" i="1" dirty="0">
                  <a:solidFill>
                    <a:srgbClr val="FF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55113"/>
                <a:ext cx="8477907" cy="4840299"/>
              </a:xfrm>
              <a:prstGeom prst="rect">
                <a:avLst/>
              </a:prstGeom>
              <a:blipFill>
                <a:blip r:embed="rId2"/>
                <a:stretch>
                  <a:fillRect l="-1497" t="-13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/>
              <p:nvPr/>
            </p:nvSpPr>
            <p:spPr>
              <a:xfrm>
                <a:off x="2915816" y="1403072"/>
                <a:ext cx="231800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UZ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BA00B2-4C81-2148-9001-ABB18704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403072"/>
                <a:ext cx="2318007" cy="430887"/>
              </a:xfrm>
              <a:prstGeom prst="rect">
                <a:avLst/>
              </a:prstGeom>
              <a:blipFill>
                <a:blip r:embed="rId3"/>
                <a:stretch>
                  <a:fillRect l="-4891" t="-8571" r="-4891" b="-3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/>
              <p:nvPr/>
            </p:nvSpPr>
            <p:spPr>
              <a:xfrm>
                <a:off x="4388344" y="2956046"/>
                <a:ext cx="34110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UZ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AE291B-743D-194F-98CC-4275E4E9E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44" y="2956046"/>
                <a:ext cx="3411062" cy="369332"/>
              </a:xfrm>
              <a:prstGeom prst="rect">
                <a:avLst/>
              </a:prstGeom>
              <a:blipFill>
                <a:blip r:embed="rId4"/>
                <a:stretch>
                  <a:fillRect l="-743" r="-1859" b="-64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/>
              <p:nvPr/>
            </p:nvSpPr>
            <p:spPr>
              <a:xfrm>
                <a:off x="2284394" y="3465699"/>
                <a:ext cx="3193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(−31)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∙3∙(−60)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D1CDD-519D-414B-9DC9-DB1FAAAB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394" y="3465699"/>
                <a:ext cx="3193182" cy="369332"/>
              </a:xfrm>
              <a:prstGeom prst="rect">
                <a:avLst/>
              </a:prstGeom>
              <a:blipFill>
                <a:blip r:embed="rId5"/>
                <a:stretch>
                  <a:fillRect l="-794" r="-2778" b="-3448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/>
              <p:nvPr/>
            </p:nvSpPr>
            <p:spPr>
              <a:xfrm>
                <a:off x="5419321" y="3427227"/>
                <a:ext cx="34423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=961+720=1681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475313-15AB-8247-A8E7-EE066B5A9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321" y="3427227"/>
                <a:ext cx="3442353" cy="446276"/>
              </a:xfrm>
              <a:prstGeom prst="rect">
                <a:avLst/>
              </a:prstGeom>
              <a:blipFill>
                <a:blip r:embed="rId6"/>
                <a:stretch>
                  <a:fillRect l="-735" r="-2206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/>
              <p:nvPr/>
            </p:nvSpPr>
            <p:spPr>
              <a:xfrm>
                <a:off x="2158882" y="4096219"/>
                <a:ext cx="2532488" cy="777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(−31)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1681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26801FA-50B9-C042-8A34-89A04A6C23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882" y="4096219"/>
                <a:ext cx="2532488" cy="777329"/>
              </a:xfrm>
              <a:prstGeom prst="rect">
                <a:avLst/>
              </a:prstGeom>
              <a:blipFill>
                <a:blip r:embed="rId7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/>
              <p:nvPr/>
            </p:nvSpPr>
            <p:spPr>
              <a:xfrm>
                <a:off x="4388344" y="4184040"/>
                <a:ext cx="1456232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2BE80D2-83C9-A346-B233-6532B9C60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44" y="4184040"/>
                <a:ext cx="1456232" cy="708271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/>
              <p:nvPr/>
            </p:nvSpPr>
            <p:spPr>
              <a:xfrm>
                <a:off x="6202366" y="3960674"/>
                <a:ext cx="1597040" cy="159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43D38FA-6CFA-564D-927C-96CF67DD8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366" y="3960674"/>
                <a:ext cx="1597040" cy="15981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65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99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4.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3200" b="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+8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=64+36=100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99081"/>
              </a:xfrm>
              <a:prstGeom prst="rect">
                <a:avLst/>
              </a:prstGeom>
              <a:blipFill>
                <a:blip r:embed="rId2"/>
                <a:stretch>
                  <a:fillRect l="-1136" t="-1303" b="-58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6922" y="2571750"/>
                <a:ext cx="4032448" cy="1652888"/>
              </a:xfrm>
              <a:prstGeom prst="rect">
                <a:avLst/>
              </a:prstGeom>
              <a:blipFill>
                <a:blip r:embed="rId3"/>
                <a:stretch>
                  <a:fillRect l="-314" t="-66412" r="-15723" b="-1610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blipFill>
                <a:blip r:embed="rId4"/>
                <a:stretch>
                  <a:fillRect l="-1093" t="-3279" r="-4372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endCxn id="3" idx="0"/>
          </p:cNvCxnSpPr>
          <p:nvPr/>
        </p:nvCxnSpPr>
        <p:spPr>
          <a:xfrm flipV="1">
            <a:off x="2627784" y="1733346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3635896" y="2167991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+8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15" y="1747812"/>
                <a:ext cx="1092414" cy="693908"/>
              </a:xfrm>
              <a:prstGeom prst="rect">
                <a:avLst/>
              </a:prstGeom>
              <a:blipFill>
                <a:blip r:embed="rId5"/>
                <a:stretch>
                  <a:fillRect l="-2299" r="-5747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31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задачу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439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18399</TotalTime>
  <Words>476</Words>
  <Application>Microsoft Macintosh PowerPoint</Application>
  <PresentationFormat>Экран (16:9)</PresentationFormat>
  <Paragraphs>86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1475</cp:revision>
  <dcterms:created xsi:type="dcterms:W3CDTF">2020-04-09T07:32:19Z</dcterms:created>
  <dcterms:modified xsi:type="dcterms:W3CDTF">2021-03-18T20:23:36Z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