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1381" r:id="rId2"/>
    <p:sldId id="1691" r:id="rId3"/>
    <p:sldId id="1693" r:id="rId4"/>
    <p:sldId id="1694" r:id="rId5"/>
    <p:sldId id="265" r:id="rId6"/>
    <p:sldId id="1695" r:id="rId7"/>
    <p:sldId id="1696" r:id="rId8"/>
    <p:sldId id="1697" r:id="rId9"/>
    <p:sldId id="1639" r:id="rId10"/>
  </p:sldIdLst>
  <p:sldSz cx="9144000" cy="5143500" type="screen16x9"/>
  <p:notesSz cx="5765800" cy="3244850"/>
  <p:custDataLst>
    <p:tags r:id="rId12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81" autoAdjust="0"/>
    <p:restoredTop sz="92902" autoAdjust="0"/>
  </p:normalViewPr>
  <p:slideViewPr>
    <p:cSldViewPr>
      <p:cViewPr varScale="1">
        <p:scale>
          <a:sx n="137" d="100"/>
          <a:sy n="137" d="100"/>
        </p:scale>
        <p:origin x="1000" y="176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71600" y="2504000"/>
            <a:ext cx="6023121" cy="2065034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ru-RU" sz="32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</a:p>
          <a:p>
            <a:pPr marL="20131">
              <a:lnSpc>
                <a:spcPts val="4431"/>
              </a:lnSpc>
            </a:pPr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РЕШЕНИЕ ЗАДАЧ С ПОМОЩЬЮ КВАДРАТНЫХ УРАВНЕНИЙ 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323527" y="2533777"/>
            <a:ext cx="545553" cy="164138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624154" y="486653"/>
            <a:ext cx="176944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8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69403"/>
            <a:ext cx="2275453" cy="1721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-2" y="184245"/>
            <a:ext cx="9144000" cy="45731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79512" y="855113"/>
                <a:ext cx="8405899" cy="52708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Решите уравнение:</a:t>
                </a: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2)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+14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sz="2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+14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−70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15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15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−14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+70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31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ru-RU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+70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𝑎𝑐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1600" i="1" dirty="0">
                  <a:solidFill>
                    <a:srgbClr val="FF000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55113"/>
                <a:ext cx="8405899" cy="5270802"/>
              </a:xfrm>
              <a:prstGeom prst="rect">
                <a:avLst/>
              </a:prstGeom>
              <a:blipFill>
                <a:blip r:embed="rId2"/>
                <a:stretch>
                  <a:fillRect l="-1357" t="-120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1BA00B2-4C81-2148-9001-ABB18704A8DE}"/>
                  </a:ext>
                </a:extLst>
              </p:cNvPr>
              <p:cNvSpPr txBox="1"/>
              <p:nvPr/>
            </p:nvSpPr>
            <p:spPr>
              <a:xfrm>
                <a:off x="2915816" y="1403072"/>
                <a:ext cx="188840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| 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ru-RU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UZ" sz="28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1BA00B2-4C81-2148-9001-ABB18704A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403072"/>
                <a:ext cx="1888402" cy="430887"/>
              </a:xfrm>
              <a:prstGeom prst="rect">
                <a:avLst/>
              </a:prstGeom>
              <a:blipFill>
                <a:blip r:embed="rId3"/>
                <a:stretch>
                  <a:fillRect l="-6000" t="-8571" r="-6000" b="-3428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AE291B-743D-194F-98CC-4275E4E9EDD7}"/>
                  </a:ext>
                </a:extLst>
              </p:cNvPr>
              <p:cNvSpPr txBox="1"/>
              <p:nvPr/>
            </p:nvSpPr>
            <p:spPr>
              <a:xfrm>
                <a:off x="4804218" y="3198062"/>
                <a:ext cx="318183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𝟑𝟏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𝟕𝟎</m:t>
                      </m:r>
                    </m:oMath>
                  </m:oMathPara>
                </a14:m>
                <a:endParaRPr lang="ru-UZ" sz="2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AE291B-743D-194F-98CC-4275E4E9E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4218" y="3198062"/>
                <a:ext cx="3181833" cy="369332"/>
              </a:xfrm>
              <a:prstGeom prst="rect">
                <a:avLst/>
              </a:prstGeom>
              <a:blipFill>
                <a:blip r:embed="rId4"/>
                <a:stretch>
                  <a:fillRect l="-1195" r="-1992" b="-1034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1AD1CDD-519D-414B-9DC9-DB1FAAAB424B}"/>
                  </a:ext>
                </a:extLst>
              </p:cNvPr>
              <p:cNvSpPr txBox="1"/>
              <p:nvPr/>
            </p:nvSpPr>
            <p:spPr>
              <a:xfrm>
                <a:off x="2339752" y="3666727"/>
                <a:ext cx="3269036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(−31)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3∙70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1AD1CDD-519D-414B-9DC9-DB1FAAAB4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666727"/>
                <a:ext cx="3269036" cy="446276"/>
              </a:xfrm>
              <a:prstGeom prst="rect">
                <a:avLst/>
              </a:prstGeom>
              <a:blipFill>
                <a:blip r:embed="rId5"/>
                <a:stretch>
                  <a:fillRect l="-775" t="-2778" r="-2326" b="-333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D475313-15AB-8247-A8E7-EE066B5A9497}"/>
                  </a:ext>
                </a:extLst>
              </p:cNvPr>
              <p:cNvSpPr txBox="1"/>
              <p:nvPr/>
            </p:nvSpPr>
            <p:spPr>
              <a:xfrm>
                <a:off x="5591276" y="3664930"/>
                <a:ext cx="3237168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961−840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121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D475313-15AB-8247-A8E7-EE066B5A9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1276" y="3664930"/>
                <a:ext cx="3237168" cy="446276"/>
              </a:xfrm>
              <a:prstGeom prst="rect">
                <a:avLst/>
              </a:prstGeom>
              <a:blipFill>
                <a:blip r:embed="rId6"/>
                <a:stretch>
                  <a:fillRect l="-781" r="-1953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A26801FA-50B9-C042-8A34-89A04A6C236F}"/>
                  </a:ext>
                </a:extLst>
              </p:cNvPr>
              <p:cNvSpPr/>
              <p:nvPr/>
            </p:nvSpPr>
            <p:spPr>
              <a:xfrm>
                <a:off x="2314212" y="4246384"/>
                <a:ext cx="2380203" cy="7788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</m:t>
                        </m:r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31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121</m:t>
                            </m:r>
                          </m:e>
                        </m:rad>
                      </m:num>
                      <m:den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UZ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A26801FA-50B9-C042-8A34-89A04A6C2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212" y="4246384"/>
                <a:ext cx="2380203" cy="778803"/>
              </a:xfrm>
              <a:prstGeom prst="rect">
                <a:avLst/>
              </a:prstGeom>
              <a:blipFill>
                <a:blip r:embed="rId7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F2BE80D2-83C9-A346-B233-6532B9C60035}"/>
                  </a:ext>
                </a:extLst>
              </p:cNvPr>
              <p:cNvSpPr/>
              <p:nvPr/>
            </p:nvSpPr>
            <p:spPr>
              <a:xfrm>
                <a:off x="4382461" y="4288387"/>
                <a:ext cx="1456232" cy="7082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31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11</m:t>
                        </m:r>
                      </m:num>
                      <m:den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UZ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F2BE80D2-83C9-A346-B233-6532B9C600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2461" y="4288387"/>
                <a:ext cx="1456232" cy="708271"/>
              </a:xfrm>
              <a:prstGeom prst="rect">
                <a:avLst/>
              </a:prstGeom>
              <a:blipFill>
                <a:blip r:embed="rId8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E43D38FA-6CFA-564D-927C-96CF67DD882D}"/>
                  </a:ext>
                </a:extLst>
              </p:cNvPr>
              <p:cNvSpPr/>
              <p:nvPr/>
            </p:nvSpPr>
            <p:spPr>
              <a:xfrm>
                <a:off x="5783251" y="4011910"/>
                <a:ext cx="1426609" cy="15918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</m:t>
                    </m:r>
                  </m:oMath>
                </a14:m>
                <a:r>
                  <a:rPr lang="ru-RU" sz="2800" b="1" i="1" dirty="0">
                    <a:solidFill>
                      <a:schemeClr val="accent3">
                        <a:lumMod val="75000"/>
                      </a:schemeClr>
                    </a:solidFill>
                    <a:cs typeface="Arial" panose="020B0604020202020204" pitchFamily="34" charset="0"/>
                  </a:rPr>
                  <a:t> </a:t>
                </a:r>
                <a:endParaRPr lang="en-US" sz="2800" b="1" i="1" dirty="0">
                  <a:solidFill>
                    <a:schemeClr val="accent3">
                      <a:lumMod val="75000"/>
                    </a:schemeClr>
                  </a:solidFill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ru-RU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num>
                      <m:den>
                        <m:r>
                          <a:rPr lang="ru-RU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i="1" dirty="0">
                    <a:solidFill>
                      <a:schemeClr val="accent3">
                        <a:lumMod val="75000"/>
                      </a:schemeClr>
                    </a:solidFill>
                    <a:cs typeface="Arial" panose="020B0604020202020204" pitchFamily="34" charset="0"/>
                  </a:rPr>
                  <a:t> </a:t>
                </a:r>
              </a:p>
              <a:p>
                <a:endParaRPr lang="ru-UZ" dirty="0"/>
              </a:p>
            </p:txBody>
          </p:sp>
        </mc:Choice>
        <mc:Fallback xmlns="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E43D38FA-6CFA-564D-927C-96CF67DD8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251" y="4011910"/>
                <a:ext cx="1426609" cy="159184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38605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34231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79512" y="855113"/>
                <a:ext cx="8745125" cy="52379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en-US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95</a:t>
                </a: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Решите уравнение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подобрав соответствующую замену:</a:t>
                </a: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−9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Замена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−9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𝑎𝑐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𝟗</m:t>
                    </m:r>
                  </m:oMath>
                </a14:m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ru-RU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55113"/>
                <a:ext cx="8745125" cy="5237972"/>
              </a:xfrm>
              <a:prstGeom prst="rect">
                <a:avLst/>
              </a:prstGeom>
              <a:blipFill>
                <a:blip r:embed="rId2"/>
                <a:stretch>
                  <a:fillRect l="-1014" t="-96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AD8FE49-F9A5-294B-B7B8-77049188FA99}"/>
                  </a:ext>
                </a:extLst>
              </p:cNvPr>
              <p:cNvSpPr txBox="1"/>
              <p:nvPr/>
            </p:nvSpPr>
            <p:spPr>
              <a:xfrm>
                <a:off x="3923928" y="2343499"/>
                <a:ext cx="30423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UZ" sz="2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AD8FE49-F9A5-294B-B7B8-77049188F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343499"/>
                <a:ext cx="3042371" cy="369332"/>
              </a:xfrm>
              <a:prstGeom prst="rect">
                <a:avLst/>
              </a:prstGeom>
              <a:blipFill>
                <a:blip r:embed="rId3"/>
                <a:stretch>
                  <a:fillRect l="-1250" r="-1667" b="-10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E5D360-98B6-2C4D-B697-051EC44350FE}"/>
                  </a:ext>
                </a:extLst>
              </p:cNvPr>
              <p:cNvSpPr txBox="1"/>
              <p:nvPr/>
            </p:nvSpPr>
            <p:spPr>
              <a:xfrm>
                <a:off x="2051720" y="2756416"/>
                <a:ext cx="48148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64+36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E5D360-98B6-2C4D-B697-051EC4435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756416"/>
                <a:ext cx="4814844" cy="369332"/>
              </a:xfrm>
              <a:prstGeom prst="rect">
                <a:avLst/>
              </a:prstGeom>
              <a:blipFill>
                <a:blip r:embed="rId4"/>
                <a:stretch>
                  <a:fillRect l="-263" r="-1053" b="-3225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D4246EA5-191B-CF41-8D2F-C43C95AEF549}"/>
                  </a:ext>
                </a:extLst>
              </p:cNvPr>
              <p:cNvSpPr/>
              <p:nvPr/>
            </p:nvSpPr>
            <p:spPr>
              <a:xfrm>
                <a:off x="1907704" y="3374990"/>
                <a:ext cx="3347583" cy="7774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</m:t>
                        </m:r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100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UZ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D4246EA5-191B-CF41-8D2F-C43C95AEF5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374990"/>
                <a:ext cx="3347583" cy="777457"/>
              </a:xfrm>
              <a:prstGeom prst="rect">
                <a:avLst/>
              </a:prstGeom>
              <a:blipFill>
                <a:blip r:embed="rId5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61C5EC8F-95C8-D54B-95B4-A90A2B4B76E6}"/>
                  </a:ext>
                </a:extLst>
              </p:cNvPr>
              <p:cNvSpPr/>
              <p:nvPr/>
            </p:nvSpPr>
            <p:spPr>
              <a:xfrm>
                <a:off x="5402593" y="3237759"/>
                <a:ext cx="1538819" cy="1400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𝟗</m:t>
                    </m:r>
                  </m:oMath>
                </a14:m>
                <a:r>
                  <a:rPr lang="en-US" sz="2800" b="1" i="1" dirty="0">
                    <a:solidFill>
                      <a:schemeClr val="accent3">
                        <a:lumMod val="75000"/>
                      </a:schemeClr>
                    </a:solidFill>
                    <a:cs typeface="Arial" panose="020B0604020202020204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8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ru-RU" sz="28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en-US" sz="2800" b="1" i="1" dirty="0">
                  <a:solidFill>
                    <a:schemeClr val="accent3">
                      <a:lumMod val="75000"/>
                    </a:schemeClr>
                  </a:solidFill>
                  <a:cs typeface="Arial" panose="020B0604020202020204" pitchFamily="34" charset="0"/>
                </a:endParaRPr>
              </a:p>
              <a:p>
                <a:endParaRPr lang="ru-UZ" dirty="0"/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61C5EC8F-95C8-D54B-95B4-A90A2B4B76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593" y="3237759"/>
                <a:ext cx="1538819" cy="1400383"/>
              </a:xfrm>
              <a:prstGeom prst="rect">
                <a:avLst/>
              </a:prstGeom>
              <a:blipFill>
                <a:blip r:embed="rId6"/>
                <a:stretch>
                  <a:fillRect l="-163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10985912-4849-1447-8FD1-F9AB709FC89D}"/>
                  </a:ext>
                </a:extLst>
              </p:cNvPr>
              <p:cNvSpPr/>
              <p:nvPr/>
            </p:nvSpPr>
            <p:spPr>
              <a:xfrm>
                <a:off x="2182000" y="4080666"/>
                <a:ext cx="4572000" cy="85555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Нет действительных корней</m:t>
                    </m:r>
                  </m:oMath>
                </a14:m>
                <a:r>
                  <a:rPr lang="ru-RU" sz="24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10985912-4849-1447-8FD1-F9AB709FC8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000" y="4080666"/>
                <a:ext cx="4572000" cy="855555"/>
              </a:xfrm>
              <a:prstGeom prst="rect">
                <a:avLst/>
              </a:prstGeom>
              <a:blipFill>
                <a:blip r:embed="rId7"/>
                <a:stretch>
                  <a:fillRect l="-277" b="-1029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020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34231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46CF9E-D06B-8F49-B4D6-854623204348}"/>
              </a:ext>
            </a:extLst>
          </p:cNvPr>
          <p:cNvSpPr txBox="1"/>
          <p:nvPr/>
        </p:nvSpPr>
        <p:spPr>
          <a:xfrm>
            <a:off x="150131" y="767942"/>
            <a:ext cx="874512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1.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Расстояние в 400 км скорый поезд прошел на час быстрее товарного. Какова скорость каждого поезда, если скорость товарного поезда на 20км/ч меньше  скорого?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B14AD4-51EE-994E-BE5F-DE09E0EDC223}"/>
              </a:ext>
            </a:extLst>
          </p:cNvPr>
          <p:cNvSpPr txBox="1"/>
          <p:nvPr/>
        </p:nvSpPr>
        <p:spPr>
          <a:xfrm>
            <a:off x="230870" y="2104209"/>
            <a:ext cx="72008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100" dirty="0">
                <a:latin typeface="Monotype Corsiva" pitchFamily="66" charset="0"/>
                <a:cs typeface="Times New Roman" pitchFamily="18" charset="0"/>
              </a:rPr>
              <a:t>Пусть </a:t>
            </a:r>
            <a:r>
              <a:rPr lang="ru-RU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х</a:t>
            </a:r>
            <a:r>
              <a:rPr lang="ru-RU" sz="2100" dirty="0">
                <a:latin typeface="Monotype Corsiva" pitchFamily="66" charset="0"/>
                <a:cs typeface="Times New Roman" pitchFamily="18" charset="0"/>
              </a:rPr>
              <a:t> км/ч скорость товарного поезда</a:t>
            </a:r>
          </a:p>
        </p:txBody>
      </p:sp>
      <p:graphicFrame>
        <p:nvGraphicFramePr>
          <p:cNvPr id="12" name="Содержимое 5">
            <a:extLst>
              <a:ext uri="{FF2B5EF4-FFF2-40B4-BE49-F238E27FC236}">
                <a16:creationId xmlns:a16="http://schemas.microsoft.com/office/drawing/2014/main" id="{EB845993-2838-4B45-B09A-8E7FBF05FCA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920742"/>
              </p:ext>
            </p:extLst>
          </p:nvPr>
        </p:nvGraphicFramePr>
        <p:xfrm>
          <a:off x="351222" y="2664956"/>
          <a:ext cx="6172200" cy="22016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3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Расстояние</a:t>
                      </a:r>
                      <a:r>
                        <a:rPr lang="ru-RU" sz="2100" baseline="0" dirty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 </a:t>
                      </a:r>
                      <a:endParaRPr lang="ru-RU" sz="2100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Скорость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Время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8681">
                <a:tc>
                  <a:txBody>
                    <a:bodyPr/>
                    <a:lstStyle/>
                    <a:p>
                      <a:r>
                        <a:rPr lang="ru-RU" sz="2100" dirty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Товарный</a:t>
                      </a:r>
                      <a:r>
                        <a:rPr lang="ru-RU" sz="2100" baseline="0" dirty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 поезд</a:t>
                      </a:r>
                      <a:endParaRPr lang="ru-RU" sz="2100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tx1"/>
                          </a:solidFill>
                        </a:rPr>
                        <a:t>  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949">
                <a:tc>
                  <a:txBody>
                    <a:bodyPr/>
                    <a:lstStyle/>
                    <a:p>
                      <a:r>
                        <a:rPr lang="ru-RU" sz="2100" dirty="0">
                          <a:solidFill>
                            <a:schemeClr val="tx1"/>
                          </a:solidFill>
                          <a:latin typeface="Monotype Corsiva" pitchFamily="66" charset="0"/>
                        </a:rPr>
                        <a:t>Скорый поезд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1B77FD5-A5B2-D144-9B81-B0AFD016E6AF}"/>
              </a:ext>
            </a:extLst>
          </p:cNvPr>
          <p:cNvSpPr txBox="1"/>
          <p:nvPr/>
        </p:nvSpPr>
        <p:spPr>
          <a:xfrm>
            <a:off x="3659064" y="3266522"/>
            <a:ext cx="11560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х км/ч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A57036-89DE-B34E-B4DB-95BB14061657}"/>
              </a:ext>
            </a:extLst>
          </p:cNvPr>
          <p:cNvSpPr txBox="1"/>
          <p:nvPr/>
        </p:nvSpPr>
        <p:spPr>
          <a:xfrm>
            <a:off x="3551907" y="4070194"/>
            <a:ext cx="1524149" cy="796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х+20км/ч</a:t>
            </a:r>
          </a:p>
          <a:p>
            <a:pPr>
              <a:defRPr/>
            </a:pPr>
            <a:endParaRPr lang="ru-RU" sz="2175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FE18E1-0795-D34B-971C-8120A4DF669E}"/>
              </a:ext>
            </a:extLst>
          </p:cNvPr>
          <p:cNvSpPr txBox="1"/>
          <p:nvPr/>
        </p:nvSpPr>
        <p:spPr>
          <a:xfrm>
            <a:off x="2051720" y="3266522"/>
            <a:ext cx="1178719" cy="7963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400км</a:t>
            </a:r>
          </a:p>
          <a:p>
            <a:pPr>
              <a:defRPr/>
            </a:pPr>
            <a:endParaRPr lang="ru-RU" sz="2175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432587-F087-CD42-AB43-9D47C2CCDEC3}"/>
              </a:ext>
            </a:extLst>
          </p:cNvPr>
          <p:cNvSpPr txBox="1"/>
          <p:nvPr/>
        </p:nvSpPr>
        <p:spPr>
          <a:xfrm>
            <a:off x="2051720" y="4070194"/>
            <a:ext cx="1178719" cy="7963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Monotype Corsiva" pitchFamily="66" charset="0"/>
                <a:cs typeface="Times New Roman" pitchFamily="18" charset="0"/>
              </a:rPr>
              <a:t>400км</a:t>
            </a:r>
          </a:p>
          <a:p>
            <a:pPr>
              <a:defRPr/>
            </a:pPr>
            <a:endParaRPr lang="ru-RU" sz="2175" dirty="0">
              <a:solidFill>
                <a:schemeClr val="accent2">
                  <a:lumMod val="75000"/>
                </a:schemeClr>
              </a:solidFill>
              <a:latin typeface="Monotype Corsiva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C394F4A-1A02-DA47-986F-E45A1CC8207C}"/>
                  </a:ext>
                </a:extLst>
              </p:cNvPr>
              <p:cNvSpPr txBox="1"/>
              <p:nvPr/>
            </p:nvSpPr>
            <p:spPr>
              <a:xfrm>
                <a:off x="5357096" y="3318525"/>
                <a:ext cx="740587" cy="114018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ru-RU" sz="2400" b="0" dirty="0"/>
              </a:p>
              <a:p>
                <a:endParaRPr lang="ru-UZ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C394F4A-1A02-DA47-986F-E45A1CC820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096" y="3318525"/>
                <a:ext cx="740587" cy="11401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BCEBD56-9728-404C-A508-0B724F0CFD72}"/>
                  </a:ext>
                </a:extLst>
              </p:cNvPr>
              <p:cNvSpPr txBox="1"/>
              <p:nvPr/>
            </p:nvSpPr>
            <p:spPr>
              <a:xfrm>
                <a:off x="5397524" y="4109725"/>
                <a:ext cx="947632" cy="114633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400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+20</m:t>
                          </m:r>
                        </m:den>
                      </m:f>
                    </m:oMath>
                  </m:oMathPara>
                </a14:m>
                <a:endParaRPr lang="ru-RU" sz="2400" b="0" dirty="0"/>
              </a:p>
              <a:p>
                <a:endParaRPr lang="ru-UZ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BCEBD56-9728-404C-A508-0B724F0CF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524" y="4109725"/>
                <a:ext cx="947632" cy="1146339"/>
              </a:xfrm>
              <a:prstGeom prst="rect">
                <a:avLst/>
              </a:prstGeom>
              <a:blipFill>
                <a:blip r:embed="rId3"/>
                <a:stretch>
                  <a:fillRect l="-2632" r="-657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" name="Рисунок 24" descr="steam-train.gif">
            <a:extLst>
              <a:ext uri="{FF2B5EF4-FFF2-40B4-BE49-F238E27FC236}">
                <a16:creationId xmlns:a16="http://schemas.microsoft.com/office/drawing/2014/main" id="{0E3AC8F6-D972-4748-B85D-BAA6B0556CE0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10000" contrast="40000"/>
          </a:blip>
          <a:srcRect/>
          <a:stretch>
            <a:fillRect/>
          </a:stretch>
        </p:blipFill>
        <p:spPr bwMode="auto">
          <a:xfrm>
            <a:off x="6735945" y="3497354"/>
            <a:ext cx="2411015" cy="144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314389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0.94392 0.0077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05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0" grpId="0"/>
      <p:bldP spid="21" grpId="0"/>
      <p:bldP spid="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485900" y="87474"/>
            <a:ext cx="6172200" cy="5056026"/>
          </a:xfrm>
          <a:blipFill rotWithShape="0">
            <a:blip r:embed="rId2" cstate="print"/>
            <a:stretch>
              <a:fillRect l="-1852" t="-271"/>
            </a:stretch>
          </a:blipFill>
        </p:spPr>
        <p:txBody>
          <a:bodyPr rtlCol="0"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dirty="0">
                <a:noFill/>
              </a:rPr>
              <a:t> </a:t>
            </a:r>
            <a:r>
              <a:rPr lang="en-US">
                <a:noFill/>
              </a:rPr>
              <a:t>qq</a:t>
            </a:r>
            <a:endParaRPr lang="ru-RU" dirty="0">
              <a:noFill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903810" y="-13097"/>
            <a:ext cx="9179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0066FF"/>
                </a:solidFill>
                <a:latin typeface="Monotype Corsiva" pitchFamily="66" charset="0"/>
              </a:rPr>
              <a:t>x+20</a:t>
            </a:r>
            <a:endParaRPr lang="ru-RU" sz="1800">
              <a:solidFill>
                <a:srgbClr val="0066FF"/>
              </a:solidFill>
              <a:latin typeface="Monotype Corsiva" pitchFamily="66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75360" y="-85725"/>
            <a:ext cx="28084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66FF"/>
                </a:solidFill>
                <a:latin typeface="Monotype Corsiva" pitchFamily="66" charset="0"/>
              </a:rPr>
              <a:t>x</a:t>
            </a:r>
            <a:endParaRPr lang="ru-RU" sz="1800">
              <a:solidFill>
                <a:srgbClr val="0066FF"/>
              </a:solidFill>
              <a:latin typeface="Monotype Corsiva" pitchFamily="66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42073" y="0"/>
            <a:ext cx="80983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66FF"/>
                </a:solidFill>
                <a:latin typeface="Monotype Corsiva" pitchFamily="66" charset="0"/>
              </a:rPr>
              <a:t>x(x+20)</a:t>
            </a:r>
            <a:endParaRPr lang="ru-RU" sz="1800">
              <a:solidFill>
                <a:srgbClr val="0066FF"/>
              </a:solidFill>
              <a:latin typeface="Monotype Corsiva" pitchFamily="66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564482" y="1352551"/>
            <a:ext cx="631031" cy="192881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871788" y="1354931"/>
            <a:ext cx="628650" cy="1905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Рисунок 9" descr="steam-train.gif">
            <a:extLst>
              <a:ext uri="{FF2B5EF4-FFF2-40B4-BE49-F238E27FC236}">
                <a16:creationId xmlns:a16="http://schemas.microsoft.com/office/drawing/2014/main" id="{968F23E7-AD99-0044-A145-5AF68026F7EA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" contrast="40000"/>
          </a:blip>
          <a:srcRect/>
          <a:stretch>
            <a:fillRect/>
          </a:stretch>
        </p:blipFill>
        <p:spPr bwMode="auto">
          <a:xfrm>
            <a:off x="6735945" y="3497354"/>
            <a:ext cx="2411015" cy="144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289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7 L -0.94392 0.0077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205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34231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4C8783-F04D-0542-B950-3486D2226C36}"/>
                  </a:ext>
                </a:extLst>
              </p:cNvPr>
              <p:cNvSpPr txBox="1"/>
              <p:nvPr/>
            </p:nvSpPr>
            <p:spPr>
              <a:xfrm>
                <a:off x="104165" y="759624"/>
                <a:ext cx="8820472" cy="498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Задача 2.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Расстояние между городами скорый поезд, идущий со скоростью  90 км/ч, проходит на 1,5 ч быстрее товарного, который идет со скоростью 60 км/ч. Каково расстояние между городами? </a:t>
                </a:r>
              </a:p>
              <a:p>
                <a:endParaRPr lang="ru-UZ" sz="1600" dirty="0"/>
              </a:p>
              <a:p>
                <a14:m>
                  <m:oMath xmlns:m="http://schemas.openxmlformats.org/officeDocument/2006/math">
                    <m:r>
                      <a:rPr lang="ru-RU" altLang="ru-RU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х км/ч−расстояние между городами;</m:t>
                    </m:r>
                  </m:oMath>
                </a14:m>
                <a:r>
                  <a:rPr lang="ru-RU" alt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altLang="ru-RU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х</m:t>
                        </m:r>
                      </m:num>
                      <m:den>
                        <m:r>
                          <a:rPr lang="ru-RU" altLang="ru-RU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</m:den>
                    </m:f>
                    <m:r>
                      <a:rPr lang="ru-RU" altLang="ru-RU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ч−время скорого поезда;</m:t>
                    </m:r>
                  </m:oMath>
                </a14:m>
                <a:r>
                  <a:rPr lang="ru-RU" alt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altLang="ru-RU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х</m:t>
                        </m:r>
                      </m:num>
                      <m:den>
                        <m:r>
                          <a:rPr lang="ru-RU" altLang="ru-RU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  <m:r>
                      <a:rPr lang="ru-RU" altLang="ru-RU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ч−время товарного поезда;</m:t>
                    </m:r>
                  </m:oMath>
                </a14:m>
                <a:r>
                  <a:rPr lang="ru-RU" alt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altLang="ru-RU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х</m:t>
                        </m:r>
                      </m:num>
                      <m:den>
                        <m:r>
                          <a:rPr lang="ru-RU" altLang="ru-RU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</m:den>
                    </m:f>
                    <m:r>
                      <a:rPr lang="ru-RU" altLang="ru-RU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меньше</m:t>
                    </m:r>
                    <m:f>
                      <m:fPr>
                        <m:ctrlPr>
                          <a:rPr lang="ru-RU" alt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altLang="ru-RU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х</m:t>
                        </m:r>
                      </m:num>
                      <m:den>
                        <m:r>
                          <a:rPr lang="ru-RU" altLang="ru-RU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  <m:r>
                      <a:rPr lang="ru-RU" altLang="ru-RU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на 1,5часа.</m:t>
                    </m:r>
                  </m:oMath>
                </a14:m>
                <a:r>
                  <a:rPr lang="ru-RU" alt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altLang="ru-RU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х</m:t>
                        </m:r>
                      </m:num>
                      <m:den>
                        <m:r>
                          <a:rPr lang="ru-RU" altLang="ru-RU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  <m:r>
                      <a:rPr lang="ru-RU" altLang="ru-RU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−</m:t>
                    </m:r>
                    <m:f>
                      <m:fPr>
                        <m:ctrlPr>
                          <a:rPr lang="ru-RU" alt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altLang="ru-RU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х</m:t>
                        </m:r>
                      </m:num>
                      <m:den>
                        <m:r>
                          <a:rPr lang="ru-RU" altLang="ru-RU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</m:den>
                    </m:f>
                    <m:r>
                      <a:rPr lang="ru-RU" altLang="ru-RU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ru-RU" alt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altLang="ru-RU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ru-RU" altLang="ru-RU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altLang="ru-RU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ru-RU" alt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ru-RU" altLang="ru-RU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3х−2х=270;</m:t>
                    </m:r>
                  </m:oMath>
                </a14:m>
                <a:r>
                  <a:rPr lang="ru-RU" alt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ru-RU" altLang="ru-RU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х=270. </m:t>
                    </m:r>
                  </m:oMath>
                </a14:m>
                <a:r>
                  <a:rPr lang="ru-RU" alt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ru-UZ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4C8783-F04D-0542-B950-3486D2226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5" y="759624"/>
                <a:ext cx="8820472" cy="4987776"/>
              </a:xfrm>
              <a:prstGeom prst="rect">
                <a:avLst/>
              </a:prstGeom>
              <a:blipFill>
                <a:blip r:embed="rId2"/>
                <a:stretch>
                  <a:fillRect l="-1151" t="-1018" r="-187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957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34231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4C8783-F04D-0542-B950-3486D2226C36}"/>
                  </a:ext>
                </a:extLst>
              </p:cNvPr>
              <p:cNvSpPr txBox="1"/>
              <p:nvPr/>
            </p:nvSpPr>
            <p:spPr>
              <a:xfrm>
                <a:off x="104165" y="759624"/>
                <a:ext cx="8820472" cy="498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Задача 2.</a:t>
                </a:r>
                <a:r>
                  <a:rPr lang="ru-RU" sz="2400" dirty="0">
                    <a:latin typeface="Times New Roman" pitchFamily="18" charset="0"/>
                    <a:cs typeface="Times New Roman" pitchFamily="18" charset="0"/>
                  </a:rPr>
                  <a:t> Расстояние между городами скорый поезд, идущий со скоростью  90 км/ч, проходит на 1,5 ч быстрее товарного, который идет со скоростью 60 км/ч. Каково расстояние между городами? </a:t>
                </a:r>
              </a:p>
              <a:p>
                <a:endParaRPr lang="ru-UZ" sz="1600" dirty="0"/>
              </a:p>
              <a:p>
                <a14:m>
                  <m:oMath xmlns:m="http://schemas.openxmlformats.org/officeDocument/2006/math">
                    <m:r>
                      <a:rPr lang="ru-RU" altLang="ru-RU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х км/ч−расстояние между городами;</m:t>
                    </m:r>
                  </m:oMath>
                </a14:m>
                <a:r>
                  <a:rPr lang="ru-RU" alt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altLang="ru-RU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х</m:t>
                        </m:r>
                      </m:num>
                      <m:den>
                        <m:r>
                          <a:rPr lang="ru-RU" altLang="ru-RU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</m:den>
                    </m:f>
                    <m:r>
                      <a:rPr lang="ru-RU" altLang="ru-RU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ч−время скорого поезда;</m:t>
                    </m:r>
                  </m:oMath>
                </a14:m>
                <a:r>
                  <a:rPr lang="ru-RU" alt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altLang="ru-RU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х</m:t>
                        </m:r>
                      </m:num>
                      <m:den>
                        <m:r>
                          <a:rPr lang="ru-RU" altLang="ru-RU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  <m:r>
                      <a:rPr lang="ru-RU" altLang="ru-RU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ч−время товарного поезда;</m:t>
                    </m:r>
                  </m:oMath>
                </a14:m>
                <a:r>
                  <a:rPr lang="ru-RU" alt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altLang="ru-RU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х</m:t>
                        </m:r>
                      </m:num>
                      <m:den>
                        <m:r>
                          <a:rPr lang="ru-RU" altLang="ru-RU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</m:den>
                    </m:f>
                    <m:r>
                      <a:rPr lang="ru-RU" altLang="ru-RU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меньше</m:t>
                    </m:r>
                    <m:f>
                      <m:fPr>
                        <m:ctrlPr>
                          <a:rPr lang="ru-RU" alt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altLang="ru-RU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х</m:t>
                        </m:r>
                      </m:num>
                      <m:den>
                        <m:r>
                          <a:rPr lang="ru-RU" altLang="ru-RU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  <m:r>
                      <a:rPr lang="ru-RU" altLang="ru-RU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на 1,5часа.</m:t>
                    </m:r>
                  </m:oMath>
                </a14:m>
                <a:r>
                  <a:rPr lang="ru-RU" alt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alt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altLang="ru-RU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х</m:t>
                        </m:r>
                      </m:num>
                      <m:den>
                        <m:r>
                          <a:rPr lang="ru-RU" altLang="ru-RU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  <m:r>
                      <a:rPr lang="ru-RU" altLang="ru-RU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−</m:t>
                    </m:r>
                    <m:f>
                      <m:fPr>
                        <m:ctrlPr>
                          <a:rPr lang="ru-RU" alt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altLang="ru-RU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х</m:t>
                        </m:r>
                      </m:num>
                      <m:den>
                        <m:r>
                          <a:rPr lang="ru-RU" altLang="ru-RU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</m:den>
                    </m:f>
                    <m:r>
                      <a:rPr lang="ru-RU" altLang="ru-RU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=</m:t>
                    </m:r>
                    <m:f>
                      <m:fPr>
                        <m:ctrlPr>
                          <a:rPr lang="ru-RU" altLang="ru-RU" sz="24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altLang="ru-RU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ru-RU" altLang="ru-RU" sz="24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altLang="ru-RU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ru-RU" alt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ru-RU" altLang="ru-RU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3х−2х=270;</m:t>
                    </m:r>
                  </m:oMath>
                </a14:m>
                <a:r>
                  <a:rPr lang="ru-RU" alt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ru-RU" altLang="ru-RU" sz="24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х=270. </m:t>
                    </m:r>
                  </m:oMath>
                </a14:m>
                <a:r>
                  <a:rPr lang="ru-RU" alt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ru-UZ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C4C8783-F04D-0542-B950-3486D2226C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5" y="759624"/>
                <a:ext cx="8820472" cy="4987776"/>
              </a:xfrm>
              <a:prstGeom prst="rect">
                <a:avLst/>
              </a:prstGeom>
              <a:blipFill>
                <a:blip r:embed="rId2"/>
                <a:stretch>
                  <a:fillRect l="-1151" t="-1018" r="-187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695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34231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4C8783-F04D-0542-B950-3486D2226C36}"/>
              </a:ext>
            </a:extLst>
          </p:cNvPr>
          <p:cNvSpPr txBox="1"/>
          <p:nvPr/>
        </p:nvSpPr>
        <p:spPr>
          <a:xfrm>
            <a:off x="104165" y="759624"/>
            <a:ext cx="88204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Задача 3.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Мяч брошен вертикально вверх с начальной скоростью 40 м/с.  Через сколько секунд оно окажется на высоте 60 м? 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U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E61381A0-F05D-F641-B6A7-EED3823E822F}"/>
                  </a:ext>
                </a:extLst>
              </p:cNvPr>
              <p:cNvSpPr/>
              <p:nvPr/>
            </p:nvSpPr>
            <p:spPr>
              <a:xfrm>
                <a:off x="240678" y="2033201"/>
                <a:ext cx="2387106" cy="25489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Дано: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         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˳=40</m:t>
                    </m:r>
                    <m:f>
                      <m:fPr>
                        <m:ctrlPr>
                          <a:rPr lang="ru-RU" altLang="ru-RU" sz="24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altLang="ru-RU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м</m:t>
                        </m:r>
                      </m:num>
                      <m:den>
                        <m:r>
                          <a:rPr lang="ru-RU" altLang="ru-RU" sz="24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с</m:t>
                        </m:r>
                      </m:den>
                    </m:f>
                  </m:oMath>
                </a14:m>
                <a:endParaRPr lang="ru-RU" altLang="ru-RU" sz="24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alt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h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=60</m:t>
                    </m:r>
                  </m:oMath>
                </a14:m>
                <a:r>
                  <a:rPr lang="ru-RU" sz="24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alt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10м/</m:t>
                    </m:r>
                    <m:r>
                      <a:rPr lang="ru-RU" altLang="ru-RU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с²</m:t>
                    </m:r>
                  </m:oMath>
                </a14:m>
                <a:r>
                  <a:rPr lang="ru-RU" altLang="ru-RU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?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ru-RU" sz="3200" dirty="0">
                  <a:solidFill>
                    <a:srgbClr val="953735"/>
                  </a:solidFill>
                </a:endParaRPr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E61381A0-F05D-F641-B6A7-EED3823E82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678" y="2033201"/>
                <a:ext cx="2387106" cy="2548968"/>
              </a:xfrm>
              <a:prstGeom prst="rect">
                <a:avLst/>
              </a:prstGeom>
              <a:blipFill>
                <a:blip r:embed="rId2"/>
                <a:stretch>
                  <a:fillRect l="-3704" t="-199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90237CDD-1E31-6241-ADA8-677E1A603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231056"/>
              </p:ext>
            </p:extLst>
          </p:nvPr>
        </p:nvGraphicFramePr>
        <p:xfrm>
          <a:off x="3707906" y="1563639"/>
          <a:ext cx="5616624" cy="41044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16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044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blipFill rotWithShape="0">
                      <a:blip r:embed="rId3"/>
                      <a:stretch>
                        <a:fillRect t="-974"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289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139" y="2575148"/>
            <a:ext cx="39315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19108" y="172260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</a:t>
            </a:r>
            <a:r>
              <a:rPr lang="ru-RU" sz="2800" b="1" kern="0"/>
              <a:t>САМОСТОЯТЕЛЬНОГО РЕШЕНИЯ</a:t>
            </a:r>
            <a:endParaRPr lang="ru-RU" sz="2800" b="1" kern="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15272" y="111362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Решить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407, 408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стр.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1727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a6bbbb55cb81a38516099dac32f985d2592ace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18378</TotalTime>
  <Words>515</Words>
  <Application>Microsoft Macintosh PowerPoint</Application>
  <PresentationFormat>Экран (16:9)</PresentationFormat>
  <Paragraphs>88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 Math</vt:lpstr>
      <vt:lpstr>Monotype Corsiva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1472</cp:revision>
  <dcterms:created xsi:type="dcterms:W3CDTF">2020-04-09T07:32:19Z</dcterms:created>
  <dcterms:modified xsi:type="dcterms:W3CDTF">2021-02-02T15:14:22Z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