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1381" r:id="rId2"/>
    <p:sldId id="1700" r:id="rId3"/>
    <p:sldId id="1701" r:id="rId4"/>
    <p:sldId id="1702" r:id="rId5"/>
    <p:sldId id="1703" r:id="rId6"/>
    <p:sldId id="1704" r:id="rId7"/>
    <p:sldId id="1705" r:id="rId8"/>
    <p:sldId id="1639" r:id="rId9"/>
  </p:sldIdLst>
  <p:sldSz cx="9144000" cy="5143500" type="screen16x9"/>
  <p:notesSz cx="5765800" cy="3244850"/>
  <p:custDataLst>
    <p:tags r:id="rId11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81" autoAdjust="0"/>
    <p:restoredTop sz="92902" autoAdjust="0"/>
  </p:normalViewPr>
  <p:slideViewPr>
    <p:cSldViewPr>
      <p:cViewPr varScale="1">
        <p:scale>
          <a:sx n="137" d="100"/>
          <a:sy n="137" d="100"/>
        </p:scale>
        <p:origin x="1000" y="176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68705" y="2372752"/>
            <a:ext cx="6023121" cy="936520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РЕШЕНИЕ ПРИМЕРОВ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1997" y="2172400"/>
            <a:ext cx="545553" cy="16413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4154" y="486653"/>
            <a:ext cx="176944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8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9510" y="1980117"/>
            <a:ext cx="2275453" cy="17217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651" y="132467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ru-RU" sz="3200" dirty="0">
                <a:solidFill>
                  <a:schemeClr val="bg1"/>
                </a:solidFill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3" y="900409"/>
                <a:ext cx="8928992" cy="45276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376.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 приведенное квадратное уравнение:</a:t>
                </a:r>
              </a:p>
              <a:p>
                <a:pPr fontAlgn="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−5=0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∙1∙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−5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=16+20=36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−4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36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−4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 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en-US" sz="2400" dirty="0"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−4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=−5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−6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−7=0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(−6)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∙1∙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−7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=64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(−6)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64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6+8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en-US" sz="2400" dirty="0"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6−8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900409"/>
                <a:ext cx="8928992" cy="4527650"/>
              </a:xfrm>
              <a:prstGeom prst="rect">
                <a:avLst/>
              </a:prstGeom>
              <a:blipFill>
                <a:blip r:embed="rId2"/>
                <a:stretch>
                  <a:fillRect l="-1136" t="-112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51201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651" y="132467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ru-RU" sz="3200" dirty="0">
                <a:solidFill>
                  <a:schemeClr val="bg1"/>
                </a:solidFill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3" y="900409"/>
                <a:ext cx="8928992" cy="45841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376.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 приведенное квадратное уравнение:</a:t>
                </a:r>
              </a:p>
              <a:p>
                <a:pPr fontAlgn="t"/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−8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−9=0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(−8)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∙1∙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−9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=64+36=100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100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±10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+10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=9, 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en-US" sz="2400" dirty="0"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−10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=−1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4)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+6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−40=0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∙1∙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−40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=36+160=169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169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±14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−6+14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en-US" sz="2400" dirty="0"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−6−14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900409"/>
                <a:ext cx="8928992" cy="4584140"/>
              </a:xfrm>
              <a:prstGeom prst="rect">
                <a:avLst/>
              </a:prstGeom>
              <a:blipFill>
                <a:blip r:embed="rId2"/>
                <a:stretch>
                  <a:fillRect l="-1136" t="-110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97357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651" y="132467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ru-RU" sz="3200" dirty="0">
                <a:solidFill>
                  <a:schemeClr val="bg1"/>
                </a:solidFill>
              </a:rPr>
              <a:t>РЕШЕНИЕ УРАВНЕНИЙ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3" y="900409"/>
                <a:ext cx="8928992" cy="3877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384.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Сократите дробь: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den>
                    </m:f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𝑎𝑐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±3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["/>
                        <m:endChr m:val="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+2)(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−1)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900409"/>
                <a:ext cx="8928992" cy="3877665"/>
              </a:xfrm>
              <a:prstGeom prst="rect">
                <a:avLst/>
              </a:prstGeom>
              <a:blipFill>
                <a:blip r:embed="rId2"/>
                <a:stretch>
                  <a:fillRect l="-1136" t="-1307" b="-4477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1DD2B9F-F7F6-6448-9FD2-1FE8441DE625}"/>
                  </a:ext>
                </a:extLst>
              </p:cNvPr>
              <p:cNvSpPr txBox="1"/>
              <p:nvPr/>
            </p:nvSpPr>
            <p:spPr>
              <a:xfrm>
                <a:off x="4283968" y="1532840"/>
                <a:ext cx="4485074" cy="27343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3)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−12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+4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−12=0</m:t>
                    </m:r>
                  </m:oMath>
                </a14:m>
                <a:r>
                  <a:rPr lang="en-US" sz="2400" dirty="0"/>
                  <a:t> </a:t>
                </a:r>
              </a:p>
              <a:p>
                <a:pPr fontAlgn="t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𝑎𝑐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=64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1,2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𝐷</m:t>
                              </m:r>
                            </m:e>
                          </m:rad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±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8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["/>
                          <m:endChr m:val=""/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6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400" dirty="0"/>
              </a:p>
              <a:p>
                <a:pPr fontAlgn="t"/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+6</m:t>
                            </m:r>
                          </m:e>
                        </m:d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</m:e>
                        </m:d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+6</m:t>
                    </m:r>
                  </m:oMath>
                </a14:m>
                <a:endParaRPr lang="ru-UZ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1DD2B9F-F7F6-6448-9FD2-1FE8441DE6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1532840"/>
                <a:ext cx="4485074" cy="2734338"/>
              </a:xfrm>
              <a:prstGeom prst="rect">
                <a:avLst/>
              </a:prstGeom>
              <a:blipFill>
                <a:blip r:embed="rId3"/>
                <a:stretch>
                  <a:fillRect l="-2260" t="-19444" r="-20904" b="-7870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27686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651" y="132467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ru-RU" sz="3200" dirty="0">
                <a:solidFill>
                  <a:schemeClr val="bg1"/>
                </a:solidFill>
              </a:rPr>
              <a:t>РЕШЕНИЕ УРАВНЕНИЙ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3" y="900409"/>
                <a:ext cx="8928992" cy="38261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384.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Сократите дробь: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den>
                    </m:f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</m:t>
                            </m:r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∙2∙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=25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−(−3)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["/>
                        <m:endChr m:val="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eqArr>
                      </m:e>
                    </m: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−2)(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−2)(2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+1)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−1)(2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+1)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900409"/>
                <a:ext cx="8928992" cy="3826176"/>
              </a:xfrm>
              <a:prstGeom prst="rect">
                <a:avLst/>
              </a:prstGeom>
              <a:blipFill>
                <a:blip r:embed="rId2"/>
                <a:stretch>
                  <a:fillRect l="-1136" t="-3322" b="-6212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8CFCDE2-C260-564E-879B-AF3C86D36C65}"/>
              </a:ext>
            </a:extLst>
          </p:cNvPr>
          <p:cNvCxnSpPr>
            <a:cxnSpLocks/>
          </p:cNvCxnSpPr>
          <p:nvPr/>
        </p:nvCxnSpPr>
        <p:spPr>
          <a:xfrm flipV="1">
            <a:off x="2699792" y="4028756"/>
            <a:ext cx="576064" cy="254339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583B764F-A0D1-DD41-86B1-87D1BA6F0A6B}"/>
              </a:ext>
            </a:extLst>
          </p:cNvPr>
          <p:cNvCxnSpPr>
            <a:cxnSpLocks/>
          </p:cNvCxnSpPr>
          <p:nvPr/>
        </p:nvCxnSpPr>
        <p:spPr>
          <a:xfrm flipV="1">
            <a:off x="2051720" y="4371950"/>
            <a:ext cx="576064" cy="254339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6958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651" y="132467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ru-RU" sz="3200" dirty="0">
                <a:solidFill>
                  <a:schemeClr val="bg1"/>
                </a:solidFill>
              </a:rPr>
              <a:t>РЕШЕНИЕ УРАВНЕНИЙ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3" y="900409"/>
                <a:ext cx="8928992" cy="38987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387.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Сократите дробь: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+6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−7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+6</m:t>
                        </m:r>
                      </m:den>
                    </m:f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+6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−7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=36+28=64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±8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["/>
                        <m:endChr m:val="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−7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900409"/>
                <a:ext cx="8928992" cy="3898760"/>
              </a:xfrm>
              <a:prstGeom prst="rect">
                <a:avLst/>
              </a:prstGeom>
              <a:blipFill>
                <a:blip r:embed="rId2"/>
                <a:stretch>
                  <a:fillRect l="-1705" t="-1303" b="-5863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0DC6FA84-F88E-A34F-A502-8E3A1E2FE243}"/>
                  </a:ext>
                </a:extLst>
              </p:cNvPr>
              <p:cNvSpPr/>
              <p:nvPr/>
            </p:nvSpPr>
            <p:spPr>
              <a:xfrm>
                <a:off x="5111552" y="2571750"/>
                <a:ext cx="4032448" cy="16528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t"/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−7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(−7)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25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["/>
                        <m:endChr m:val="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0DC6FA84-F88E-A34F-A502-8E3A1E2FE2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1552" y="2571750"/>
                <a:ext cx="4032448" cy="1652888"/>
              </a:xfrm>
              <a:prstGeom prst="rect">
                <a:avLst/>
              </a:prstGeom>
              <a:blipFill>
                <a:blip r:embed="rId3"/>
                <a:stretch>
                  <a:fillRect l="-314" t="-66412" r="-11635" b="-16106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7BF528A-9A86-D942-83D8-CC9BD7891B7C}"/>
                  </a:ext>
                </a:extLst>
              </p:cNvPr>
              <p:cNvSpPr txBox="1"/>
              <p:nvPr/>
            </p:nvSpPr>
            <p:spPr>
              <a:xfrm>
                <a:off x="2267744" y="1733346"/>
                <a:ext cx="2314160" cy="7689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UZ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−1)(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+7)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−6)(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</m:den>
                      </m:f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7BF528A-9A86-D942-83D8-CC9BD7891B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1733346"/>
                <a:ext cx="2314160" cy="768993"/>
              </a:xfrm>
              <a:prstGeom prst="rect">
                <a:avLst/>
              </a:prstGeom>
              <a:blipFill>
                <a:blip r:embed="rId4"/>
                <a:stretch>
                  <a:fillRect l="-1093" t="-3279" r="-4372" b="-180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4845ADB-2B9E-9448-B5DB-6A05D2986890}"/>
              </a:ext>
            </a:extLst>
          </p:cNvPr>
          <p:cNvCxnSpPr>
            <a:endCxn id="3" idx="0"/>
          </p:cNvCxnSpPr>
          <p:nvPr/>
        </p:nvCxnSpPr>
        <p:spPr>
          <a:xfrm flipV="1">
            <a:off x="2627784" y="1733346"/>
            <a:ext cx="797040" cy="334348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551AF8C-3968-4743-B09B-92088D8503C4}"/>
              </a:ext>
            </a:extLst>
          </p:cNvPr>
          <p:cNvCxnSpPr/>
          <p:nvPr/>
        </p:nvCxnSpPr>
        <p:spPr>
          <a:xfrm flipV="1">
            <a:off x="3635896" y="2167991"/>
            <a:ext cx="797040" cy="334348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F92A0E9-2DF9-CE4D-B134-D46EA69A6897}"/>
                  </a:ext>
                </a:extLst>
              </p:cNvPr>
              <p:cNvSpPr txBox="1"/>
              <p:nvPr/>
            </p:nvSpPr>
            <p:spPr>
              <a:xfrm>
                <a:off x="4720715" y="1747812"/>
                <a:ext cx="1092414" cy="6914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UZ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+7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−6</m:t>
                          </m:r>
                        </m:den>
                      </m:f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F92A0E9-2DF9-CE4D-B134-D46EA69A68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0715" y="1747812"/>
                <a:ext cx="1092414" cy="691471"/>
              </a:xfrm>
              <a:prstGeom prst="rect">
                <a:avLst/>
              </a:prstGeom>
              <a:blipFill>
                <a:blip r:embed="rId5"/>
                <a:stretch>
                  <a:fillRect l="-2299" r="-5747" b="-1454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16316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651" y="132467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ru-RU" sz="3200" dirty="0">
                <a:solidFill>
                  <a:schemeClr val="bg1"/>
                </a:solidFill>
              </a:rPr>
              <a:t>РЕШЕНИЕ УРАВНЕНИЙ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3" y="900409"/>
                <a:ext cx="8928992" cy="40204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387.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Сократите дробь: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3)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−8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+15</m:t>
                        </m:r>
                      </m:num>
                      <m:den>
                        <m: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+5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−8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+15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(−8)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15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64−60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["/>
                        <m:endChr m:val="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ru-RU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e>
                          <m:e>
                            <m:r>
                              <a:rPr lang="ru-RU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900409"/>
                <a:ext cx="8928992" cy="4020460"/>
              </a:xfrm>
              <a:prstGeom prst="rect">
                <a:avLst/>
              </a:prstGeom>
              <a:blipFill>
                <a:blip r:embed="rId2"/>
                <a:stretch>
                  <a:fillRect l="-1705" t="-1262" b="-5362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0DC6FA84-F88E-A34F-A502-8E3A1E2FE243}"/>
                  </a:ext>
                </a:extLst>
              </p:cNvPr>
              <p:cNvSpPr/>
              <p:nvPr/>
            </p:nvSpPr>
            <p:spPr>
              <a:xfrm>
                <a:off x="4932040" y="2571750"/>
                <a:ext cx="4211960" cy="16528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t"/>
                <a14:m>
                  <m:oMath xmlns:m="http://schemas.openxmlformats.org/officeDocument/2006/math">
                    <m:r>
                      <a:rPr lang="ru-RU" sz="2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+5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(−1)∙(−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−5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["/>
                        <m:endChr m:val="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ru-RU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  <m:e>
                            <m:r>
                              <a:rPr lang="ru-RU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0DC6FA84-F88E-A34F-A502-8E3A1E2FE2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2571750"/>
                <a:ext cx="4211960" cy="1652888"/>
              </a:xfrm>
              <a:prstGeom prst="rect">
                <a:avLst/>
              </a:prstGeom>
              <a:blipFill>
                <a:blip r:embed="rId3"/>
                <a:stretch>
                  <a:fillRect l="-301" t="-66412" r="-10843" b="-16106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7BF528A-9A86-D942-83D8-CC9BD7891B7C}"/>
                  </a:ext>
                </a:extLst>
              </p:cNvPr>
              <p:cNvSpPr txBox="1"/>
              <p:nvPr/>
            </p:nvSpPr>
            <p:spPr>
              <a:xfrm>
                <a:off x="2267744" y="1733346"/>
                <a:ext cx="2594685" cy="7689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ru-UZ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ru-RU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ru-RU" sz="24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ru-RU" sz="24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ru-R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7BF528A-9A86-D942-83D8-CC9BD7891B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1733346"/>
                <a:ext cx="2594685" cy="768993"/>
              </a:xfrm>
              <a:prstGeom prst="rect">
                <a:avLst/>
              </a:prstGeom>
              <a:blipFill>
                <a:blip r:embed="rId4"/>
                <a:stretch>
                  <a:fillRect l="-485" t="-3279" r="-3398" b="-180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4845ADB-2B9E-9448-B5DB-6A05D2986890}"/>
              </a:ext>
            </a:extLst>
          </p:cNvPr>
          <p:cNvCxnSpPr>
            <a:cxnSpLocks/>
          </p:cNvCxnSpPr>
          <p:nvPr/>
        </p:nvCxnSpPr>
        <p:spPr>
          <a:xfrm flipV="1">
            <a:off x="3669973" y="1738562"/>
            <a:ext cx="797040" cy="334348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551AF8C-3968-4743-B09B-92088D8503C4}"/>
              </a:ext>
            </a:extLst>
          </p:cNvPr>
          <p:cNvCxnSpPr/>
          <p:nvPr/>
        </p:nvCxnSpPr>
        <p:spPr>
          <a:xfrm flipV="1">
            <a:off x="2699792" y="2229995"/>
            <a:ext cx="797040" cy="334348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F92A0E9-2DF9-CE4D-B134-D46EA69A6897}"/>
                  </a:ext>
                </a:extLst>
              </p:cNvPr>
              <p:cNvSpPr txBox="1"/>
              <p:nvPr/>
            </p:nvSpPr>
            <p:spPr>
              <a:xfrm>
                <a:off x="4932040" y="1800929"/>
                <a:ext cx="1372940" cy="7014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ru-UZ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ru-RU" sz="2400" b="0" i="1" smtClean="0">
                              <a:latin typeface="Cambria Math" panose="02040503050406030204" pitchFamily="18" charset="0"/>
                            </a:rPr>
                            <m:t>−5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ru-RU" sz="24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den>
                      </m:f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F92A0E9-2DF9-CE4D-B134-D46EA69A68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1800929"/>
                <a:ext cx="1372940" cy="701410"/>
              </a:xfrm>
              <a:prstGeom prst="rect">
                <a:avLst/>
              </a:prstGeom>
              <a:blipFill>
                <a:blip r:embed="rId5"/>
                <a:stretch>
                  <a:fillRect l="-1835" t="-1786" r="-5505" b="-1428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21818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139" y="2575148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19108" y="172260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</a:t>
            </a:r>
            <a:r>
              <a:rPr lang="ru-RU" sz="2800" b="1" kern="0"/>
              <a:t>САМОСТОЯТЕЛЬНОГО РЕШЕНИЯ</a:t>
            </a:r>
            <a:endParaRPr lang="ru-RU" sz="2800" b="1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5272" y="1113620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384(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чётные),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387(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четные)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16712</TotalTime>
  <Words>427</Words>
  <Application>Microsoft Macintosh PowerPoint</Application>
  <PresentationFormat>Экран (16:9)</PresentationFormat>
  <Paragraphs>75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1474</cp:revision>
  <dcterms:created xsi:type="dcterms:W3CDTF">2020-04-09T07:32:19Z</dcterms:created>
  <dcterms:modified xsi:type="dcterms:W3CDTF">2021-01-23T01:36:59Z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