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1381" r:id="rId2"/>
    <p:sldId id="1691" r:id="rId3"/>
    <p:sldId id="1692" r:id="rId4"/>
    <p:sldId id="1693" r:id="rId5"/>
    <p:sldId id="1694" r:id="rId6"/>
    <p:sldId id="1695" r:id="rId7"/>
    <p:sldId id="1696" r:id="rId8"/>
    <p:sldId id="1697" r:id="rId9"/>
    <p:sldId id="1698" r:id="rId10"/>
    <p:sldId id="1699" r:id="rId11"/>
    <p:sldId id="1700" r:id="rId12"/>
    <p:sldId id="1639" r:id="rId13"/>
  </p:sldIdLst>
  <p:sldSz cx="9144000" cy="5143500" type="screen16x9"/>
  <p:notesSz cx="5765800" cy="3244850"/>
  <p:custDataLst>
    <p:tags r:id="rId15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2902" autoAdjust="0"/>
  </p:normalViewPr>
  <p:slideViewPr>
    <p:cSldViewPr>
      <p:cViewPr varScale="1">
        <p:scale>
          <a:sx n="137" d="100"/>
          <a:sy n="137" d="100"/>
        </p:scale>
        <p:origin x="1000" y="176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68705" y="2172400"/>
            <a:ext cx="6023121" cy="2629291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>
              <a:lnSpc>
                <a:spcPts val="4431"/>
              </a:lnSpc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ТЕОРЕМА ВИЕТА. РАЗЛОЖЕНИЕ КВАДРАТНОГО ТРЕХЧЛЕНА НА ЛИНЕЙНЫЕ МНОЖИТЕЛИ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81997" y="2172400"/>
            <a:ext cx="545553" cy="16413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624154" y="486653"/>
            <a:ext cx="176944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8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510" y="1980117"/>
            <a:ext cx="2275453" cy="1721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651" y="132467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3200" dirty="0">
                <a:solidFill>
                  <a:schemeClr val="bg1"/>
                </a:solidFill>
              </a:rPr>
              <a:t>ТЕОРЕМА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3" y="900409"/>
                <a:ext cx="8928992" cy="3187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−12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имеет корни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4. </m:t>
                    </m:r>
                  </m:oMath>
                </a14:m>
                <a:endParaRPr lang="ru-RU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доказанной теореме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−12</m:t>
                    </m:r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+3)(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−4)</m:t>
                    </m:r>
                  </m:oMath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Таким образом,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+5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−3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−12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−1)(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+3)</m:t>
                          </m:r>
                          <m:r>
                            <m:rPr>
                              <m:nor/>
                            </m:rPr>
                            <a:rPr lang="ru-RU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ru-RU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+3)(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−4)</m:t>
                          </m:r>
                          <m:r>
                            <m:rPr>
                              <m:nor/>
                            </m:rPr>
                            <a:rPr lang="ru-RU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900409"/>
                <a:ext cx="8928992" cy="3187796"/>
              </a:xfrm>
              <a:prstGeom prst="rect">
                <a:avLst/>
              </a:prstGeom>
              <a:blipFill>
                <a:blip r:embed="rId2"/>
                <a:stretch>
                  <a:fillRect l="-1420" t="-238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700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651" y="132467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3200" dirty="0">
                <a:solidFill>
                  <a:schemeClr val="bg1"/>
                </a:solidFill>
              </a:rPr>
              <a:t>РЕШЕНИЕ УРАВНЕНИЙ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3" y="900409"/>
                <a:ext cx="8928992" cy="4293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уравнение: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" sz="2400" i="1" baseline="30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− 35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+ 50 = 0</m:t>
                    </m:r>
                  </m:oMath>
                </a14:m>
                <a:r>
                  <a:rPr lang="e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fontAlgn="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Итак, перед нами уравнение, которое не является приведенным, т.к. коэффициент </a:t>
                </a:r>
                <a:r>
                  <a:rPr lang="en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 = 5.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Разделим все на 5, получим: </a:t>
                </a:r>
                <a14:m>
                  <m:oMath xmlns:m="http://schemas.openxmlformats.org/officeDocument/2006/math">
                    <m:r>
                      <a:rPr lang="en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" sz="2400" i="1" baseline="30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− 7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+ 10 = 0</m:t>
                    </m:r>
                  </m:oMath>
                </a14:m>
                <a:r>
                  <a:rPr lang="e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Все коэффициенты квадратного уравнения целочисленные — попробуем решить по теореме Виета. </a:t>
                </a:r>
              </a:p>
              <a:p>
                <a:pPr fontAlgn="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Имеем: </a:t>
                </a:r>
                <a14:m>
                  <m:oMath xmlns:m="http://schemas.openxmlformats.org/officeDocument/2006/math">
                    <m:r>
                      <a:rPr lang="en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" sz="2400" i="1" baseline="-25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" sz="2400" i="1" baseline="-25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−(−7) = 7; 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" sz="2400" i="1" baseline="-25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· 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" sz="2400" i="1" baseline="-25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10. 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 данном случае корни угадываются легко — это 2 и 5. Считать через дискриминант не надо.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900409"/>
                <a:ext cx="8928992" cy="4293676"/>
              </a:xfrm>
              <a:prstGeom prst="rect">
                <a:avLst/>
              </a:prstGeom>
              <a:blipFill>
                <a:blip r:embed="rId2"/>
                <a:stretch>
                  <a:fillRect l="-1136" t="-1183" b="-266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120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39" y="2575148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19108" y="172260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</a:t>
            </a:r>
            <a:r>
              <a:rPr lang="ru-RU" sz="2800" b="1" kern="0"/>
              <a:t>САМОСТОЯТЕЛЬНОГО РЕШЕНИЯ</a:t>
            </a:r>
            <a:endParaRPr lang="ru-RU" sz="2800" b="1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5272" y="111362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376, 382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4536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3200" dirty="0">
                <a:solidFill>
                  <a:schemeClr val="bg1"/>
                </a:solidFill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0" y="767942"/>
                <a:ext cx="9144000" cy="4170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361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уравнение. </a:t>
                </a:r>
              </a:p>
              <a:p>
                <a:r>
                  <a:rPr lang="ru-RU" sz="2800" dirty="0"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(−10)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100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300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400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(−10)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400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ru-RU" sz="28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2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ru-RU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ru-RU" sz="2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2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7942"/>
                <a:ext cx="9144000" cy="4170885"/>
              </a:xfrm>
              <a:prstGeom prst="rect">
                <a:avLst/>
              </a:prstGeom>
              <a:blipFill>
                <a:blip r:embed="rId2"/>
                <a:stretch>
                  <a:fillRect l="-1528" t="-1520" b="-91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411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2852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3200" dirty="0">
                <a:solidFill>
                  <a:schemeClr val="bg1"/>
                </a:solidFill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4" y="767942"/>
                <a:ext cx="8928992" cy="4047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36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уравнение. </a:t>
                </a:r>
              </a:p>
              <a:p>
                <a:r>
                  <a:rPr lang="ru-RU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−10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9+40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49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ru-RU" sz="28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ru-RU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endParaRPr lang="en-US" sz="28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7942"/>
                <a:ext cx="8928992" cy="4047839"/>
              </a:xfrm>
              <a:prstGeom prst="rect">
                <a:avLst/>
              </a:prstGeom>
              <a:blipFill>
                <a:blip r:embed="rId2"/>
                <a:stretch>
                  <a:fillRect l="-1420" t="-1563" r="-426" b="-125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696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2852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3200" dirty="0">
                <a:solidFill>
                  <a:schemeClr val="bg1"/>
                </a:solidFill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4" y="767942"/>
                <a:ext cx="8928992" cy="4170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36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уравнение. </a:t>
                </a:r>
              </a:p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5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−7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(−7)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9+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120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16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(−7)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169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ru-RU" sz="28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ru-RU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ru-RU" sz="2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2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7942"/>
                <a:ext cx="8928992" cy="4170372"/>
              </a:xfrm>
              <a:prstGeom prst="rect">
                <a:avLst/>
              </a:prstGeom>
              <a:blipFill>
                <a:blip r:embed="rId2"/>
                <a:stretch>
                  <a:fillRect l="-1420" t="-1520" b="-91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648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651" y="132467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3200" dirty="0">
                <a:solidFill>
                  <a:schemeClr val="bg1"/>
                </a:solidFill>
              </a:rPr>
              <a:t>ТЕОРЕМА ВИЕТА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3" y="987574"/>
                <a:ext cx="8928992" cy="3950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Уравнение вида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называется 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приведенным квадратным уравнением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8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1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𝒑</m:t>
                                      </m:r>
                                    </m:num>
                                    <m:den>
                                      <m:r>
                                        <a:rPr lang="en-US" sz="2800" b="1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8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Формула корней приведенного квадратного уравнения. </a:t>
                </a:r>
                <a:endParaRPr lang="en-US" sz="28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987574"/>
                <a:ext cx="8928992" cy="3950697"/>
              </a:xfrm>
              <a:prstGeom prst="rect">
                <a:avLst/>
              </a:prstGeom>
              <a:blipFill>
                <a:blip r:embed="rId2"/>
                <a:stretch>
                  <a:fillRect l="-1420" t="-1603" b="-320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475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651" y="132467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3200" dirty="0">
                <a:solidFill>
                  <a:schemeClr val="bg1"/>
                </a:solidFill>
              </a:rPr>
              <a:t>ТЕОРЕМА ВИЕТА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3" y="783803"/>
                <a:ext cx="8928992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Теорема Виета. </a:t>
                </a:r>
              </a:p>
              <a:p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и 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корни уравнения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800" b="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𝑝𝑥</m:t>
                      </m:r>
                      <m:r>
                        <a:rPr lang="en-US" sz="2800" b="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800" b="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n-US" sz="2800" b="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то имеют место равенства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ru-RU" sz="2800" b="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ru-RU" sz="2800" b="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то есть сумма корней приведенного квадратного уравнения равна второму коэффициенту, взятому с обратным знаком, а произведение корней равно свободному члену.  </a:t>
                </a:r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783803"/>
                <a:ext cx="8928992" cy="4401205"/>
              </a:xfrm>
              <a:prstGeom prst="rect">
                <a:avLst/>
              </a:prstGeom>
              <a:blipFill>
                <a:blip r:embed="rId2"/>
                <a:stretch>
                  <a:fillRect l="-1420" t="-1437" r="-994" b="-287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92175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651" y="132467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3200" dirty="0">
                <a:solidFill>
                  <a:schemeClr val="bg1"/>
                </a:solidFill>
              </a:rPr>
              <a:t>ТЕОРЕМА ВИЕТА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3" y="987574"/>
                <a:ext cx="8928992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Обратная теорема Виета. </a:t>
                </a:r>
              </a:p>
              <a:p>
                <a:pPr/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Если числа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ru-RU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  <m:r>
                          <a:rPr lang="ru-RU" sz="28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таковы, что</a:t>
                </a:r>
              </a:p>
              <a:p>
                <a:pPr/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ru-RU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ru-RU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</m:oMath>
                  </m:oMathPara>
                </a14:m>
                <a:endParaRPr lang="ru-RU" sz="28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т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 числа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и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корни квадратного уравнения</a:t>
                </a:r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𝑝𝑥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987574"/>
                <a:ext cx="8928992" cy="4401205"/>
              </a:xfrm>
              <a:prstGeom prst="rect">
                <a:avLst/>
              </a:prstGeom>
              <a:blipFill>
                <a:blip r:embed="rId2"/>
                <a:stretch>
                  <a:fillRect l="-1420" t="-143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73426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651" y="132467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3200" dirty="0">
                <a:solidFill>
                  <a:schemeClr val="bg1"/>
                </a:solidFill>
              </a:rPr>
              <a:t>ТЕОРЕМА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3" y="783803"/>
                <a:ext cx="89289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Теорема. </a:t>
                </a:r>
              </a:p>
              <a:p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и 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корни квадратного уравнения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sz="2800" b="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800" b="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800" b="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2800" b="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то при всех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ru-RU" sz="28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ru-RU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ru-RU" sz="28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ru-RU" sz="28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ru-RU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ru-RU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ru-RU" sz="28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ru-RU" sz="28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783803"/>
                <a:ext cx="8928992" cy="3108543"/>
              </a:xfrm>
              <a:prstGeom prst="rect">
                <a:avLst/>
              </a:prstGeom>
              <a:blipFill>
                <a:blip r:embed="rId2"/>
                <a:stretch>
                  <a:fillRect l="-1420" t="-20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0307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651" y="132467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3200" dirty="0">
                <a:solidFill>
                  <a:schemeClr val="bg1"/>
                </a:solidFill>
              </a:rPr>
              <a:t>ТЕОРЕМА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3" y="783803"/>
                <a:ext cx="8928992" cy="4127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Задача. 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Упростите выражение: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+5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sSup>
                          <m:sSupPr>
                            <m:ctrlPr>
                              <a:rPr lang="ru-RU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−12</m:t>
                        </m:r>
                      </m:den>
                    </m:f>
                  </m:oMath>
                </a14:m>
                <a:endParaRPr lang="ru-RU" sz="28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Разложим на множители числитель и знаменатель дроби. 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1) Уравнение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имеет два корня: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=−3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доказанной теореме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+5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−3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=(2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−1)(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+3)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783803"/>
                <a:ext cx="8928992" cy="4127155"/>
              </a:xfrm>
              <a:prstGeom prst="rect">
                <a:avLst/>
              </a:prstGeom>
              <a:blipFill>
                <a:blip r:embed="rId2"/>
                <a:stretch>
                  <a:fillRect l="-142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793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16653</TotalTime>
  <Words>605</Words>
  <Application>Microsoft Macintosh PowerPoint</Application>
  <PresentationFormat>Экран (16:9)</PresentationFormat>
  <Paragraphs>83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1467</cp:revision>
  <dcterms:created xsi:type="dcterms:W3CDTF">2020-04-09T07:32:19Z</dcterms:created>
  <dcterms:modified xsi:type="dcterms:W3CDTF">2021-01-21T01:51:37Z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