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1381" r:id="rId2"/>
    <p:sldId id="1683" r:id="rId3"/>
    <p:sldId id="1684" r:id="rId4"/>
    <p:sldId id="1685" r:id="rId5"/>
    <p:sldId id="1688" r:id="rId6"/>
    <p:sldId id="1689" r:id="rId7"/>
    <p:sldId id="1690" r:id="rId8"/>
    <p:sldId id="1686" r:id="rId9"/>
    <p:sldId id="1687" r:id="rId10"/>
    <p:sldId id="1639" r:id="rId11"/>
  </p:sldIdLst>
  <p:sldSz cx="9144000" cy="5143500" type="screen16x9"/>
  <p:notesSz cx="5765800" cy="3244850"/>
  <p:custDataLst>
    <p:tags r:id="rId1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902" autoAdjust="0"/>
  </p:normalViewPr>
  <p:slideViewPr>
    <p:cSldViewPr>
      <p:cViewPr varScale="1">
        <p:scale>
          <a:sx n="123" d="100"/>
          <a:sy n="123" d="100"/>
        </p:scale>
        <p:origin x="200" y="40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143" y="2638127"/>
            <a:ext cx="6023121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ПРИМЕРОВ 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9403"/>
            <a:ext cx="2275453" cy="172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353 (четные), 354 (четные)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 (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четные)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4336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353.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81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=±3</m:t>
                    </m:r>
                    <m:rad>
                      <m:radPr>
                        <m:degHide m:val="on"/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4336187"/>
              </a:xfrm>
              <a:prstGeom prst="rect">
                <a:avLst/>
              </a:prstGeom>
              <a:blipFill>
                <a:blip r:embed="rId2"/>
                <a:stretch>
                  <a:fillRect l="-1508" t="-14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/>
              <p:nvPr/>
            </p:nvSpPr>
            <p:spPr>
              <a:xfrm>
                <a:off x="4355976" y="1248399"/>
                <a:ext cx="1899687" cy="1493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0,01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248399"/>
                <a:ext cx="1899687" cy="1493550"/>
              </a:xfrm>
              <a:prstGeom prst="rect">
                <a:avLst/>
              </a:prstGeom>
              <a:blipFill>
                <a:blip r:embed="rId3"/>
                <a:stretch>
                  <a:fillRect l="-6000" t="-1681" r="-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032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4064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0,04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4064061"/>
              </a:xfrm>
              <a:prstGeom prst="rect">
                <a:avLst/>
              </a:prstGeom>
              <a:blipFill>
                <a:blip r:embed="rId2"/>
                <a:stretch>
                  <a:fillRect l="-1508" t="-15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/>
              <p:nvPr/>
            </p:nvSpPr>
            <p:spPr>
              <a:xfrm>
                <a:off x="3995936" y="1635646"/>
                <a:ext cx="3670620" cy="3108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9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b="0" dirty="0"/>
                  <a:t> </a:t>
                </a:r>
              </a:p>
              <a:p>
                <a:r>
                  <a:rPr lang="ru-RU" sz="2400" dirty="0"/>
                  <a:t>Нет действительных корней</a:t>
                </a:r>
                <a:endParaRPr lang="ru-RU" sz="2400" b="0" dirty="0"/>
              </a:p>
              <a:p>
                <a:endParaRPr lang="en-US" sz="2400" dirty="0"/>
              </a:p>
              <a:p>
                <a:r>
                  <a:rPr lang="ru-RU" sz="2400" dirty="0"/>
                  <a:t>8</a:t>
                </a:r>
                <a:r>
                  <a:rPr lang="en-US" sz="2400" dirty="0"/>
                  <a:t>) </a:t>
                </a:r>
                <a:r>
                  <a:rPr lang="ru-RU" sz="2400" dirty="0"/>
                  <a:t>0,1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i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635646"/>
                <a:ext cx="3670620" cy="3108800"/>
              </a:xfrm>
              <a:prstGeom prst="rect">
                <a:avLst/>
              </a:prstGeom>
              <a:blipFill>
                <a:blip r:embed="rId3"/>
                <a:stretch>
                  <a:fillRect l="-4828" t="-813" r="-41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162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4240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5−16</m:t>
                    </m:r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)(5+4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4240648"/>
              </a:xfrm>
              <a:prstGeom prst="rect">
                <a:avLst/>
              </a:prstGeom>
              <a:blipFill>
                <a:blip r:embed="rId2"/>
                <a:stretch>
                  <a:fillRect l="-1508" t="-14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/>
              <p:nvPr/>
            </p:nvSpPr>
            <p:spPr>
              <a:xfrm>
                <a:off x="3995936" y="1581726"/>
                <a:ext cx="1678473" cy="3063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/>
              </a:p>
              <a:p>
                <a:r>
                  <a:rPr lang="ru-RU" sz="2400" dirty="0"/>
                  <a:t>8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400" i="1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581726"/>
                <a:ext cx="1678473" cy="3063852"/>
              </a:xfrm>
              <a:prstGeom prst="rect">
                <a:avLst/>
              </a:prstGeom>
              <a:blipFill>
                <a:blip r:embed="rId3"/>
                <a:stretch>
                  <a:fillRect l="-10526" b="-8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62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5061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1.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14:m>
                  <m:oMath xmlns:m="http://schemas.openxmlformats.org/officeDocument/2006/math">
                    <m:r>
                      <a:rPr lang="en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" sz="2400" i="1" dirty="0" smtClean="0">
                        <a:latin typeface="Cambria Math" panose="02040503050406030204" pitchFamily="18" charset="0"/>
                      </a:rPr>
                      <m:t>·(</m:t>
                    </m:r>
                    <m:r>
                      <a:rPr lang="e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" sz="2400" i="1" dirty="0" smtClean="0">
                        <a:latin typeface="Cambria Math" panose="02040503050406030204" pitchFamily="18" charset="0"/>
                      </a:rPr>
                      <m:t>+3)=6</m:t>
                    </m:r>
                    <m:r>
                      <a:rPr lang="e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" sz="24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Раскроем скобки, умножив 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2х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на каждое слагаемое в скобках: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переносим слагаемые из правой части в левую: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приводим подобные слагаемые: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отсюда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</a:t>
                </a:r>
                <a:r>
                  <a:rPr lang="ru-RU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:r>
                  <a:rPr lang="ru-RU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0.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5061835"/>
              </a:xfrm>
              <a:prstGeom prst="rect">
                <a:avLst/>
              </a:prstGeom>
              <a:blipFill>
                <a:blip r:embed="rId2"/>
                <a:stretch>
                  <a:fillRect l="-1207" t="-1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62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4692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2</a:t>
                </a:r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 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-26x=0.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 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Вынесем общий множитель 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х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за скобки: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х(5х−26)=0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каждый множитель может быть равным нулю:</a:t>
                </a:r>
              </a:p>
              <a:p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х=0</m:t>
                    </m:r>
                    <m:r>
                      <a:rPr lang="ru-RU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или 5х−26=0 → 5х=26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делим обе части равенства на 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и получаем: 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х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=5,2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r"/>
                <a:r>
                  <a:rPr lang="ru-RU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:r>
                  <a:rPr lang="ru-RU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0; 5,2.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4692503"/>
              </a:xfrm>
              <a:prstGeom prst="rect">
                <a:avLst/>
              </a:prstGeom>
              <a:blipFill>
                <a:blip r:embed="rId2"/>
                <a:stretch>
                  <a:fillRect l="-1207" t="-1078" r="-10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764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219362" y="987574"/>
            <a:ext cx="84058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3.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-49=0.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 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=49,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отсюда 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x=±7.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 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-7; 7.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6074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2918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356.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−1=15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2918491"/>
              </a:xfrm>
              <a:prstGeom prst="rect">
                <a:avLst/>
              </a:prstGeom>
              <a:blipFill>
                <a:blip r:embed="rId2"/>
                <a:stretch>
                  <a:fillRect l="-1508" t="-2165" b="-8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704AC9-F775-E845-A0F1-E9DAEBD50610}"/>
                  </a:ext>
                </a:extLst>
              </p:cNvPr>
              <p:cNvSpPr txBox="1"/>
              <p:nvPr/>
            </p:nvSpPr>
            <p:spPr>
              <a:xfrm>
                <a:off x="3059832" y="1519604"/>
                <a:ext cx="2343206" cy="2176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3) 4=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800" dirty="0"/>
                  <a:t> </a:t>
                </a:r>
                <a:endParaRPr lang="ru-UZ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704AC9-F775-E845-A0F1-E9DAEBD50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519604"/>
                <a:ext cx="2343206" cy="2176173"/>
              </a:xfrm>
              <a:prstGeom prst="rect">
                <a:avLst/>
              </a:prstGeom>
              <a:blipFill>
                <a:blip r:embed="rId3"/>
                <a:stretch>
                  <a:fillRect l="-4839" b="-23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B6A5F-ADD5-0546-8316-C53758A33228}"/>
                  </a:ext>
                </a:extLst>
              </p:cNvPr>
              <p:cNvSpPr txBox="1"/>
              <p:nvPr/>
            </p:nvSpPr>
            <p:spPr>
              <a:xfrm>
                <a:off x="5868144" y="1707654"/>
                <a:ext cx="2148922" cy="1981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5)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16−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800" dirty="0"/>
                  <a:t> </a:t>
                </a:r>
                <a:endParaRPr lang="ru-UZ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B6A5F-ADD5-0546-8316-C53758A33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707654"/>
                <a:ext cx="2148922" cy="1981120"/>
              </a:xfrm>
              <a:prstGeom prst="rect">
                <a:avLst/>
              </a:prstGeom>
              <a:blipFill>
                <a:blip r:embed="rId4"/>
                <a:stretch>
                  <a:fillRect l="-6471" r="-1176" b="-25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524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372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−15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3720506"/>
              </a:xfrm>
              <a:prstGeom prst="rect">
                <a:avLst/>
              </a:prstGeom>
              <a:blipFill>
                <a:blip r:embed="rId2"/>
                <a:stretch>
                  <a:fillRect l="-1508" t="-17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418D45-2613-3942-8E0F-308B099BC25B}"/>
                  </a:ext>
                </a:extLst>
              </p:cNvPr>
              <p:cNvSpPr txBox="1"/>
              <p:nvPr/>
            </p:nvSpPr>
            <p:spPr>
              <a:xfrm>
                <a:off x="4601274" y="1655555"/>
                <a:ext cx="4323363" cy="2484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3) 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418D45-2613-3942-8E0F-308B099B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274" y="1655555"/>
                <a:ext cx="4323363" cy="2484591"/>
              </a:xfrm>
              <a:prstGeom prst="rect">
                <a:avLst/>
              </a:prstGeom>
              <a:blipFill>
                <a:blip r:embed="rId3"/>
                <a:stretch>
                  <a:fillRect l="-3226" t="-1531" r="-2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299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16546</TotalTime>
  <Words>556</Words>
  <Application>Microsoft Macintosh PowerPoint</Application>
  <PresentationFormat>Экран (16:9)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1455</cp:revision>
  <dcterms:created xsi:type="dcterms:W3CDTF">2020-04-09T07:32:19Z</dcterms:created>
  <dcterms:modified xsi:type="dcterms:W3CDTF">2021-01-19T01:48:30Z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